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0" r:id="rId4"/>
    <p:sldId id="261" r:id="rId5"/>
    <p:sldId id="257" r:id="rId6"/>
    <p:sldId id="258" r:id="rId7"/>
    <p:sldId id="266" r:id="rId8"/>
    <p:sldId id="268" r:id="rId9"/>
    <p:sldId id="264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3035300"/>
            <a:ext cx="8369300" cy="939800"/>
          </a:xfrm>
        </p:spPr>
        <p:txBody>
          <a:bodyPr anchor="b">
            <a:normAutofit/>
          </a:bodyPr>
          <a:lstStyle>
            <a:lvl1pPr algn="ctr">
              <a:defRPr sz="4400">
                <a:latin typeface="Elephant" panose="0202090409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76751"/>
            <a:ext cx="6858000" cy="1111249"/>
          </a:xfrm>
        </p:spPr>
        <p:txBody>
          <a:bodyPr/>
          <a:lstStyle>
            <a:lvl1pPr marL="0" indent="0" algn="ctr">
              <a:buNone/>
              <a:defRPr sz="2400">
                <a:latin typeface="Elephant" panose="020209040905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0"/>
            <a:ext cx="9144000" cy="25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03121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latin typeface="Elephant" panose="0202090409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149599"/>
            <a:ext cx="7486650" cy="3306763"/>
          </a:xfrm>
        </p:spPr>
        <p:txBody>
          <a:bodyPr/>
          <a:lstStyle>
            <a:lvl1pPr>
              <a:defRPr>
                <a:latin typeface="Elephant" panose="02020904090505020303" pitchFamily="18" charset="0"/>
              </a:defRPr>
            </a:lvl1pPr>
            <a:lvl2pPr>
              <a:defRPr>
                <a:latin typeface="Elephant" panose="02020904090505020303" pitchFamily="18" charset="0"/>
              </a:defRPr>
            </a:lvl2pPr>
            <a:lvl3pPr>
              <a:defRPr>
                <a:latin typeface="Elephant" panose="02020904090505020303" pitchFamily="18" charset="0"/>
              </a:defRPr>
            </a:lvl3pPr>
            <a:lvl4pPr>
              <a:defRPr>
                <a:latin typeface="Elephant" panose="02020904090505020303" pitchFamily="18" charset="0"/>
              </a:defRPr>
            </a:lvl4pPr>
            <a:lvl5pPr>
              <a:defRPr>
                <a:latin typeface="Elephant" panose="0202090409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6"/>
            <a:ext cx="9144000" cy="12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77C4-5B95-4BEC-9AD0-EE20AB05D9EB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7AAD-F6C3-43AD-BAAD-C2C6F0BE4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740" y="2784280"/>
            <a:ext cx="8369300" cy="939800"/>
          </a:xfrm>
        </p:spPr>
        <p:txBody>
          <a:bodyPr/>
          <a:lstStyle/>
          <a:p>
            <a:r>
              <a:rPr lang="en-US" dirty="0" smtClean="0"/>
              <a:t>Zonta Club of St. Louis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28501"/>
            <a:ext cx="6858000" cy="2085974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BEST PRACTICES</a:t>
            </a:r>
          </a:p>
          <a:p>
            <a:endParaRPr lang="en-US" sz="2600" dirty="0" smtClean="0"/>
          </a:p>
          <a:p>
            <a:r>
              <a:rPr lang="en-US" sz="2600" dirty="0" smtClean="0"/>
              <a:t>Using ‘hands on’ </a:t>
            </a:r>
            <a:r>
              <a:rPr lang="en-US" sz="2600" dirty="0" smtClean="0">
                <a:solidFill>
                  <a:srgbClr val="C00000"/>
                </a:solidFill>
              </a:rPr>
              <a:t>projects and outreach </a:t>
            </a:r>
            <a:r>
              <a:rPr lang="en-US" sz="2600" dirty="0" smtClean="0"/>
              <a:t>to engage </a:t>
            </a:r>
            <a:r>
              <a:rPr lang="en-US" sz="2600" dirty="0" smtClean="0">
                <a:solidFill>
                  <a:srgbClr val="A80000"/>
                </a:solidFill>
              </a:rPr>
              <a:t>membership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1900" dirty="0" smtClean="0"/>
              <a:t>District 7 Conference</a:t>
            </a:r>
          </a:p>
          <a:p>
            <a:r>
              <a:rPr lang="en-US" sz="1900" dirty="0" smtClean="0"/>
              <a:t>September, 2015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087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03121"/>
            <a:ext cx="7886700" cy="1133399"/>
          </a:xfrm>
        </p:spPr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90519"/>
            <a:ext cx="5044440" cy="3306763"/>
          </a:xfrm>
        </p:spPr>
        <p:txBody>
          <a:bodyPr/>
          <a:lstStyle/>
          <a:p>
            <a:r>
              <a:rPr lang="en-US" dirty="0" smtClean="0"/>
              <a:t>Service awards</a:t>
            </a:r>
          </a:p>
          <a:p>
            <a:r>
              <a:rPr lang="en-US" dirty="0" smtClean="0"/>
              <a:t>Member profile in Zest newsletter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080" y="2730459"/>
            <a:ext cx="3135694" cy="27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Ask Zonta Club of STL members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10840"/>
            <a:ext cx="5455920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ail-facts-f2fc3a421a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32" y="5503598"/>
            <a:ext cx="1805868" cy="135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4" y="1503121"/>
            <a:ext cx="8537575" cy="1325563"/>
          </a:xfrm>
        </p:spPr>
        <p:txBody>
          <a:bodyPr/>
          <a:lstStyle/>
          <a:p>
            <a:r>
              <a:rPr lang="en-US" dirty="0" smtClean="0"/>
              <a:t>Following up with Prospective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prospective member is followed up within 2 days of receiving word that they are interested in joining.  If we wait a week or two weeks they may lose interest.</a:t>
            </a:r>
          </a:p>
          <a:p>
            <a:r>
              <a:rPr lang="en-US" dirty="0" smtClean="0"/>
              <a:t>A prospective member application is </a:t>
            </a:r>
            <a:r>
              <a:rPr lang="en-US" dirty="0" err="1" smtClean="0"/>
              <a:t>EMAILed</a:t>
            </a:r>
            <a:r>
              <a:rPr lang="en-US" dirty="0" smtClean="0"/>
              <a:t> to them.  It is also available for download on our club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1bddb40b_05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75" y="4838462"/>
            <a:ext cx="2255151" cy="201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4" y="1503121"/>
            <a:ext cx="8537575" cy="1325563"/>
          </a:xfrm>
        </p:spPr>
        <p:txBody>
          <a:bodyPr/>
          <a:lstStyle/>
          <a:p>
            <a:r>
              <a:rPr lang="en-US" dirty="0" smtClean="0"/>
              <a:t>Following up with Prospective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Invite prospective members to come to a meeting!</a:t>
            </a:r>
          </a:p>
          <a:p>
            <a:r>
              <a:rPr lang="en-US" dirty="0" smtClean="0"/>
              <a:t>Make them feel welcome and introduce them to others.</a:t>
            </a:r>
          </a:p>
          <a:p>
            <a:r>
              <a:rPr lang="en-US" dirty="0" smtClean="0"/>
              <a:t>If they are made to feel welcome they will want to be involved.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ing-paper_files_to_electron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9" y="1230373"/>
            <a:ext cx="3905629" cy="200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Files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our membership files are now electronic.</a:t>
            </a:r>
          </a:p>
          <a:p>
            <a:pPr lvl="1"/>
            <a:r>
              <a:rPr lang="en-US" dirty="0" smtClean="0"/>
              <a:t>Prospective Member Form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Club Manual – we produce a printed document every year but we will also provide members with an electronic version to make it easier for them to contact other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320241"/>
            <a:ext cx="7886700" cy="1325563"/>
          </a:xfrm>
        </p:spPr>
        <p:txBody>
          <a:bodyPr/>
          <a:lstStyle/>
          <a:p>
            <a:r>
              <a:rPr lang="en-US" dirty="0" smtClean="0"/>
              <a:t>Membership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2966719"/>
            <a:ext cx="7486650" cy="3306763"/>
          </a:xfrm>
        </p:spPr>
        <p:txBody>
          <a:bodyPr/>
          <a:lstStyle/>
          <a:p>
            <a:r>
              <a:rPr lang="en-US" dirty="0" smtClean="0"/>
              <a:t>Members who feel that they are important and needed are members that will continue to be active and stay in the club.</a:t>
            </a:r>
            <a:endParaRPr lang="en-US" dirty="0"/>
          </a:p>
        </p:txBody>
      </p:sp>
      <p:pic>
        <p:nvPicPr>
          <p:cNvPr id="4" name="Picture 3" descr="resizedimage325223-Member-Typ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0" y="4574405"/>
            <a:ext cx="2991618" cy="20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03121"/>
            <a:ext cx="7886700" cy="1087679"/>
          </a:xfrm>
        </p:spPr>
        <p:txBody>
          <a:bodyPr/>
          <a:lstStyle/>
          <a:p>
            <a:r>
              <a:rPr lang="en-US" dirty="0" smtClean="0"/>
              <a:t>Serve Enthusiastically!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2575561"/>
            <a:ext cx="7486650" cy="3545522"/>
          </a:xfrm>
        </p:spPr>
        <p:txBody>
          <a:bodyPr/>
          <a:lstStyle/>
          <a:p>
            <a:r>
              <a:rPr lang="en-US" dirty="0" smtClean="0"/>
              <a:t>Every new member is REQUIRED to serve on our membership committee for the first year.  </a:t>
            </a:r>
          </a:p>
          <a:p>
            <a:r>
              <a:rPr lang="en-US" dirty="0" smtClean="0"/>
              <a:t>This will keep them active in the club by communicating via email and planning our annual membership meeting in March</a:t>
            </a:r>
            <a:endParaRPr lang="en-US" dirty="0"/>
          </a:p>
        </p:txBody>
      </p:sp>
      <p:pic>
        <p:nvPicPr>
          <p:cNvPr id="5" name="Picture 4" descr="membershipCommitte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09" y="5253227"/>
            <a:ext cx="3009583" cy="12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Committee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53640"/>
            <a:ext cx="5288280" cy="40690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Newer members plus experienced member work together to identify candidates and select winners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YWPA – Julie Hardy</a:t>
            </a:r>
          </a:p>
          <a:p>
            <a:r>
              <a:rPr lang="en-US" dirty="0" smtClean="0"/>
              <a:t>Jane </a:t>
            </a:r>
            <a:r>
              <a:rPr lang="en-US" dirty="0" err="1" smtClean="0"/>
              <a:t>Klausman</a:t>
            </a:r>
            <a:r>
              <a:rPr lang="en-US" dirty="0" smtClean="0"/>
              <a:t>  - Peggy Gilbertson</a:t>
            </a:r>
          </a:p>
          <a:p>
            <a:r>
              <a:rPr lang="en-US" dirty="0" smtClean="0"/>
              <a:t>Irene Geer – Judy Jenson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1400" dirty="0" smtClean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32557" y="2556384"/>
            <a:ext cx="2350034" cy="25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7440" y="5279350"/>
            <a:ext cx="2573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Sonya Y. Jennings</a:t>
            </a:r>
          </a:p>
          <a:p>
            <a:r>
              <a:rPr lang="en-US" sz="2000" b="1" dirty="0" smtClean="0"/>
              <a:t>STL and District 7 </a:t>
            </a:r>
          </a:p>
          <a:p>
            <a:r>
              <a:rPr lang="en-US" sz="2000" b="1" dirty="0" smtClean="0"/>
              <a:t>Jane </a:t>
            </a:r>
            <a:r>
              <a:rPr lang="en-US" sz="2000" b="1" dirty="0" err="1" smtClean="0"/>
              <a:t>Klausman</a:t>
            </a:r>
            <a:r>
              <a:rPr lang="en-US" sz="2000" b="1" dirty="0" smtClean="0"/>
              <a:t> winner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9" y="1287969"/>
            <a:ext cx="7886700" cy="1043752"/>
          </a:xfrm>
        </p:spPr>
        <p:txBody>
          <a:bodyPr/>
          <a:lstStyle/>
          <a:p>
            <a:r>
              <a:rPr lang="en-US" dirty="0" smtClean="0"/>
              <a:t>Advocacy Committee</a:t>
            </a:r>
            <a:endParaRPr lang="en-US" dirty="0"/>
          </a:p>
        </p:txBody>
      </p:sp>
      <p:pic>
        <p:nvPicPr>
          <p:cNvPr id="4" name="Content Placeholder 3" descr="C:\Users\gilbertsonp\AppData\Local\Microsoft\Windows\Temporary Internet Files\Content.Outlook\BNMRCQ76\IMG_3188 (3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6864" y="2647497"/>
            <a:ext cx="3191869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91374" y="5965448"/>
            <a:ext cx="347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Guest speakers from the Shepherd’s Center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14" y="2484120"/>
            <a:ext cx="4872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New Committee filled with newer members plus established member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Identified older adult women as focus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First Advocacy Grant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$5000 to The Shepherd Center, a community non-profit volunteer organization helping older adults enjoy life and maintain independence.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36596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Jane M </a:t>
            </a:r>
            <a:r>
              <a:rPr lang="en-US" dirty="0" err="1" smtClean="0"/>
              <a:t>Weinmann</a:t>
            </a:r>
            <a:r>
              <a:rPr lang="en-US" dirty="0" smtClean="0"/>
              <a:t> Center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2286001"/>
            <a:ext cx="5783580" cy="42367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Hands on projects promote our club to new members</a:t>
            </a:r>
          </a:p>
          <a:p>
            <a:r>
              <a:rPr lang="en-US" sz="2400" b="1" dirty="0" smtClean="0">
                <a:latin typeface="+mn-lt"/>
              </a:rPr>
              <a:t>Renovation of </a:t>
            </a:r>
            <a:r>
              <a:rPr lang="en-US" sz="2400" b="1" dirty="0" err="1" smtClean="0">
                <a:latin typeface="+mn-lt"/>
              </a:rPr>
              <a:t>Weinmann</a:t>
            </a:r>
            <a:r>
              <a:rPr lang="en-US" sz="2400" b="1" dirty="0" smtClean="0">
                <a:latin typeface="+mn-lt"/>
              </a:rPr>
              <a:t> Center lounge</a:t>
            </a:r>
          </a:p>
          <a:p>
            <a:r>
              <a:rPr lang="en-US" sz="2400" b="1" dirty="0" smtClean="0">
                <a:latin typeface="+mn-lt"/>
              </a:rPr>
              <a:t>Organized by experienced members and new members with help from </a:t>
            </a:r>
            <a:r>
              <a:rPr lang="en-US" sz="2400" b="1" dirty="0" err="1" smtClean="0">
                <a:latin typeface="+mn-lt"/>
              </a:rPr>
              <a:t>WashU</a:t>
            </a:r>
            <a:r>
              <a:rPr lang="en-US" sz="2400" b="1" dirty="0" smtClean="0">
                <a:latin typeface="+mn-lt"/>
              </a:rPr>
              <a:t> students</a:t>
            </a:r>
          </a:p>
          <a:p>
            <a:pPr>
              <a:buNone/>
            </a:pPr>
            <a:endParaRPr lang="en-US" sz="2400" b="1" dirty="0" smtClean="0">
              <a:latin typeface="+mn-lt"/>
            </a:endParaRPr>
          </a:p>
          <a:p>
            <a:endParaRPr lang="en-US" sz="2400" b="1" dirty="0" smtClean="0">
              <a:latin typeface="+mn-lt"/>
            </a:endParaRPr>
          </a:p>
          <a:p>
            <a:endParaRPr lang="en-US" sz="2400" b="1" dirty="0" smtClean="0">
              <a:latin typeface="+mn-lt"/>
            </a:endParaRPr>
          </a:p>
          <a:p>
            <a:endParaRPr lang="en-US" sz="2400" b="1" dirty="0" smtClean="0">
              <a:latin typeface="+mn-lt"/>
            </a:endParaRPr>
          </a:p>
        </p:txBody>
      </p:sp>
      <p:pic>
        <p:nvPicPr>
          <p:cNvPr id="5" name="Picture 4" descr="C:\Users\GILBER~1\AppData\Local\Temp\FullSizeRen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85" y="2150441"/>
            <a:ext cx="1733550" cy="146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GILBER~1\AppData\Local\Temp\IMG_0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/>
          <a:stretch>
            <a:fillRect/>
          </a:stretch>
        </p:blipFill>
        <p:spPr bwMode="auto">
          <a:xfrm rot="5400000">
            <a:off x="6140823" y="3963302"/>
            <a:ext cx="2575560" cy="236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366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Elephant</vt:lpstr>
      <vt:lpstr>Times New Roman</vt:lpstr>
      <vt:lpstr>Office Theme</vt:lpstr>
      <vt:lpstr>Zonta Club of St. Louis</vt:lpstr>
      <vt:lpstr>Following up with Prospective Members</vt:lpstr>
      <vt:lpstr>Following up with Prospective Members</vt:lpstr>
      <vt:lpstr>Electronic Files </vt:lpstr>
      <vt:lpstr>Membership Best Practices</vt:lpstr>
      <vt:lpstr>Serve Enthusiastically! </vt:lpstr>
      <vt:lpstr>Awards Committee </vt:lpstr>
      <vt:lpstr>Advocacy Committee</vt:lpstr>
      <vt:lpstr>Jane M Weinmann Center Project </vt:lpstr>
      <vt:lpstr>Getting to know you</vt:lpstr>
      <vt:lpstr>Questions? Ask Zonta Club of STL members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Holten</dc:creator>
  <cp:lastModifiedBy>Polly Holten</cp:lastModifiedBy>
  <cp:revision>5</cp:revision>
  <dcterms:created xsi:type="dcterms:W3CDTF">2015-06-08T16:19:17Z</dcterms:created>
  <dcterms:modified xsi:type="dcterms:W3CDTF">2015-09-17T01:11:32Z</dcterms:modified>
</cp:coreProperties>
</file>