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78" r:id="rId5"/>
    <p:sldId id="266" r:id="rId6"/>
    <p:sldId id="277" r:id="rId7"/>
    <p:sldId id="267" r:id="rId8"/>
    <p:sldId id="268" r:id="rId9"/>
    <p:sldId id="276" r:id="rId10"/>
    <p:sldId id="269" r:id="rId11"/>
    <p:sldId id="261" r:id="rId12"/>
    <p:sldId id="270" r:id="rId13"/>
    <p:sldId id="271" r:id="rId14"/>
    <p:sldId id="275" r:id="rId15"/>
    <p:sldId id="273" r:id="rId16"/>
    <p:sldId id="274" r:id="rId17"/>
    <p:sldId id="279" r:id="rId18"/>
    <p:sldId id="280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528"/>
    <a:srgbClr val="99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4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205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7" y="4678855"/>
            <a:ext cx="8607027" cy="640036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tx1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6" y="5340459"/>
            <a:ext cx="8607027" cy="53657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00000"/>
                </a:solidFill>
                <a:latin typeface="+mj-lt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7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10184" y="797511"/>
            <a:ext cx="79248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Zonta International envisions a world in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which women's rights are recognized as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human rights and every woman is able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to achieve her full potential.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women have access to all resources and are represented in decision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making positions on an equal basis with men.</a:t>
            </a:r>
          </a:p>
          <a:p>
            <a:pPr algn="ctr" fontAlgn="base"/>
            <a:endParaRPr lang="en-US" sz="2800" b="1" i="0" kern="1200" dirty="0" smtClean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  <a:p>
            <a:pPr algn="ctr" fontAlgn="base"/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In such a world, no woman </a:t>
            </a:r>
            <a:b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en-US" sz="2800" b="1" i="0" kern="1200" dirty="0" smtClean="0">
                <a:solidFill>
                  <a:srgbClr val="802528"/>
                </a:solidFill>
                <a:effectLst/>
                <a:latin typeface="+mj-lt"/>
                <a:ea typeface="+mn-ea"/>
                <a:cs typeface="+mn-cs"/>
              </a:rPr>
              <a:t>lives in fear of violence.</a:t>
            </a:r>
            <a:endParaRPr lang="en-US" sz="2800" b="1" i="0" kern="1200" dirty="0">
              <a:solidFill>
                <a:srgbClr val="802528"/>
              </a:solidFill>
              <a:effectLst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17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Title and Content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0"/>
          <a:stretch/>
        </p:blipFill>
        <p:spPr>
          <a:xfrm>
            <a:off x="0" y="0"/>
            <a:ext cx="78638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b="0" i="0">
                <a:solidFill>
                  <a:srgbClr val="000000"/>
                </a:solidFill>
                <a:latin typeface="+mn-lt"/>
                <a:cs typeface="Lato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339"/>
            <a:ext cx="2133600" cy="365125"/>
          </a:xfrm>
        </p:spPr>
        <p:txBody>
          <a:bodyPr/>
          <a:lstStyle/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638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6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ntaInternational_PowerPoint_interiorLO_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0"/>
          <a:stretch/>
        </p:blipFill>
        <p:spPr>
          <a:xfrm>
            <a:off x="0" y="0"/>
            <a:ext cx="7790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956"/>
            <a:ext cx="7927848" cy="1143000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0000"/>
                </a:solidFill>
                <a:latin typeface="+mj-lt"/>
                <a:cs typeface="Lato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952" y="1600200"/>
            <a:ext cx="3736848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200" y="1600200"/>
            <a:ext cx="3976600" cy="4525963"/>
          </a:xfrm>
        </p:spPr>
        <p:txBody>
          <a:bodyPr/>
          <a:lstStyle>
            <a:lvl1pPr>
              <a:defRPr sz="2800" b="0" i="0">
                <a:solidFill>
                  <a:srgbClr val="000000"/>
                </a:solidFill>
                <a:latin typeface="+mn-lt"/>
                <a:cs typeface="Lato Regular"/>
              </a:defRPr>
            </a:lvl1pPr>
            <a:lvl2pPr>
              <a:defRPr sz="2400" b="0" i="0">
                <a:solidFill>
                  <a:srgbClr val="000000"/>
                </a:solidFill>
                <a:latin typeface="+mn-lt"/>
                <a:cs typeface="Lato Regular"/>
              </a:defRPr>
            </a:lvl2pPr>
            <a:lvl3pPr>
              <a:defRPr sz="2000" b="0" i="0">
                <a:solidFill>
                  <a:srgbClr val="000000"/>
                </a:solidFill>
                <a:latin typeface="+mn-lt"/>
                <a:cs typeface="Lato Regular"/>
              </a:defRPr>
            </a:lvl3pPr>
            <a:lvl4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4pPr>
            <a:lvl5pPr>
              <a:defRPr sz="1800" b="0" i="0">
                <a:solidFill>
                  <a:srgbClr val="000000"/>
                </a:solidFill>
                <a:latin typeface="+mn-lt"/>
                <a:cs typeface="Lato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6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ntaInternational_PowerPoint_reverse_LO_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15468" y="6123543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www.zonta.org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1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65DB-6C1C-8344-A853-DB6D52BC5DB7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2" r:id="rId5"/>
    <p:sldLayoutId id="2147483657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Lato Regular" panose="020F0502020204030203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Lato Regular" panose="020F0502020204030203" pitchFamily="34" charset="0"/>
          <a:cs typeface="Lato Regular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evenstories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endrapeoncampus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1207" y="4359961"/>
            <a:ext cx="8607027" cy="8055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Zonta</a:t>
            </a:r>
            <a:r>
              <a:rPr lang="en-US" dirty="0" smtClean="0"/>
              <a:t> District 7 Conference</a:t>
            </a:r>
            <a:br>
              <a:rPr lang="en-US" dirty="0" smtClean="0"/>
            </a:br>
            <a:r>
              <a:rPr lang="en-US" dirty="0" smtClean="0"/>
              <a:t>Advocacy Presentation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21206" y="5340459"/>
            <a:ext cx="8607027" cy="837533"/>
          </a:xfrm>
        </p:spPr>
        <p:txBody>
          <a:bodyPr>
            <a:noAutofit/>
          </a:bodyPr>
          <a:lstStyle/>
          <a:p>
            <a:r>
              <a:rPr lang="en-US" sz="2000" dirty="0" smtClean="0"/>
              <a:t>September 15-17</a:t>
            </a:r>
          </a:p>
          <a:p>
            <a:r>
              <a:rPr lang="en-US" sz="2000" dirty="0" smtClean="0"/>
              <a:t>Minneapolis, MN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31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Must be approved by 2/3 of the House and the Senate and ratified by the legislatures of ¾ of the states.  36 of the required 38 states have ratified.</a:t>
            </a:r>
          </a:p>
          <a:p>
            <a:r>
              <a:rPr lang="en-US" dirty="0" smtClean="0"/>
              <a:t>Several strategies to achieve ratification:</a:t>
            </a:r>
          </a:p>
          <a:p>
            <a:pPr lvl="1"/>
            <a:r>
              <a:rPr lang="en-US" dirty="0" smtClean="0"/>
              <a:t>Reintroduce the ERA and restart the ratification process;</a:t>
            </a:r>
          </a:p>
          <a:p>
            <a:pPr lvl="1"/>
            <a:r>
              <a:rPr lang="en-US" dirty="0" smtClean="0"/>
              <a:t>Remove the ratification deadline; and</a:t>
            </a:r>
          </a:p>
          <a:p>
            <a:pPr lvl="1"/>
            <a:r>
              <a:rPr lang="en-US" dirty="0" smtClean="0"/>
              <a:t>Two state strategy – Have two of the 14 states that have not yet ratified the amendment do so.</a:t>
            </a:r>
          </a:p>
          <a:p>
            <a:pPr lvl="1"/>
            <a:r>
              <a:rPr lang="en-US" dirty="0" smtClean="0"/>
              <a:t>State of Missouri has not yet ratified the ERA.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Ratification Procedure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1675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Advocating for Gender Equality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Presentation dealt with:</a:t>
            </a:r>
          </a:p>
          <a:p>
            <a:pPr lvl="1"/>
            <a:r>
              <a:rPr lang="en-US" dirty="0" smtClean="0"/>
              <a:t>Human trafficking;</a:t>
            </a:r>
          </a:p>
          <a:p>
            <a:pPr lvl="1"/>
            <a:r>
              <a:rPr lang="en-US" dirty="0" smtClean="0"/>
              <a:t>UN Sustainable Development Goals; and</a:t>
            </a:r>
          </a:p>
          <a:p>
            <a:pPr lvl="1">
              <a:buFontTx/>
              <a:buChar char="-"/>
            </a:pPr>
            <a:r>
              <a:rPr lang="en-US" dirty="0" smtClean="0"/>
              <a:t>Women’s Empowerment Principles.</a:t>
            </a:r>
          </a:p>
          <a:p>
            <a:r>
              <a:rPr lang="en-US" dirty="0" smtClean="0"/>
              <a:t>How to do an advocacy action plan:</a:t>
            </a:r>
          </a:p>
          <a:p>
            <a:pPr lvl="1"/>
            <a:r>
              <a:rPr lang="en-US" dirty="0" smtClean="0"/>
              <a:t>Identify the subject matter and scope;</a:t>
            </a:r>
          </a:p>
          <a:p>
            <a:pPr lvl="1"/>
            <a:r>
              <a:rPr lang="en-US" dirty="0" smtClean="0"/>
              <a:t>Identify your team members; </a:t>
            </a:r>
          </a:p>
          <a:p>
            <a:pPr lvl="1"/>
            <a:r>
              <a:rPr lang="en-US" dirty="0" smtClean="0"/>
              <a:t>Plan and budget;</a:t>
            </a:r>
          </a:p>
          <a:p>
            <a:pPr lvl="1"/>
            <a:r>
              <a:rPr lang="en-US" dirty="0" smtClean="0"/>
              <a:t>Implement action; and</a:t>
            </a:r>
          </a:p>
          <a:p>
            <a:pPr lvl="1"/>
            <a:r>
              <a:rPr lang="en-US" dirty="0" smtClean="0"/>
              <a:t>Recap and feedback.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5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Advocating at State Level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Establish clear understanding of the issue to be addressed.</a:t>
            </a:r>
          </a:p>
          <a:p>
            <a:r>
              <a:rPr lang="en-US" dirty="0" smtClean="0"/>
              <a:t>Obtain agreement on desired outcome and time frame to accomplish.</a:t>
            </a:r>
          </a:p>
          <a:p>
            <a:r>
              <a:rPr lang="en-US" dirty="0" smtClean="0"/>
              <a:t>Consider collaboration with like-minded organizations to enhance achieving the outcome and/or obtaining the attention needed;</a:t>
            </a:r>
          </a:p>
          <a:p>
            <a:r>
              <a:rPr lang="en-US" dirty="0" smtClean="0"/>
              <a:t>Determine appropriate target audience required  to realize the desired outcome; and</a:t>
            </a:r>
          </a:p>
          <a:p>
            <a:r>
              <a:rPr lang="en-US" dirty="0" smtClean="0"/>
              <a:t>Evaluate actions for future follow-up, as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7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Zonta</a:t>
            </a:r>
            <a:r>
              <a:rPr lang="en-US" sz="4400" b="1" dirty="0" smtClean="0"/>
              <a:t> District 15 Projects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Human Trafficking</a:t>
            </a:r>
          </a:p>
          <a:p>
            <a:pPr lvl="1"/>
            <a:r>
              <a:rPr lang="en-US" dirty="0" smtClean="0"/>
              <a:t>Participated in Michigan State Trafficking Task Force meetings;</a:t>
            </a:r>
          </a:p>
          <a:p>
            <a:pPr lvl="1"/>
            <a:r>
              <a:rPr lang="en-US" dirty="0" smtClean="0"/>
              <a:t>Entered into agreement with the Task Force;</a:t>
            </a:r>
          </a:p>
          <a:p>
            <a:pPr lvl="1"/>
            <a:r>
              <a:rPr lang="en-US" dirty="0" smtClean="0"/>
              <a:t>Developed posters to encourage individuals to report suspected trafficking and directing individuals where to seek help;</a:t>
            </a:r>
          </a:p>
          <a:p>
            <a:pPr lvl="1"/>
            <a:r>
              <a:rPr lang="en-US" dirty="0" smtClean="0"/>
              <a:t>Put posters in highway rest stops in cooperation with state DOT and Social Service offices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621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98"/>
          <a:stretch>
            <a:fillRect/>
          </a:stretch>
        </p:blipFill>
        <p:spPr>
          <a:xfrm>
            <a:off x="762000" y="925964"/>
            <a:ext cx="7924800" cy="4525963"/>
          </a:xfrm>
        </p:spPr>
      </p:pic>
    </p:spTree>
    <p:extLst>
      <p:ext uri="{BB962C8B-B14F-4D97-AF65-F5344CB8AC3E}">
        <p14:creationId xmlns:p14="http://schemas.microsoft.com/office/powerpoint/2010/main" val="145304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Zonta</a:t>
            </a:r>
            <a:r>
              <a:rPr lang="en-US" sz="4400" b="1" dirty="0" smtClean="0"/>
              <a:t> District 15 Projects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Equal Pay</a:t>
            </a:r>
          </a:p>
          <a:p>
            <a:pPr lvl="1"/>
            <a:r>
              <a:rPr lang="en-US" dirty="0" smtClean="0"/>
              <a:t>Joined coalition seeking legislation ensuring equal pay;</a:t>
            </a:r>
          </a:p>
          <a:p>
            <a:pPr lvl="1"/>
            <a:r>
              <a:rPr lang="en-US" dirty="0" smtClean="0"/>
              <a:t>Participated in coalition meeting to educate about pay disparity;</a:t>
            </a:r>
          </a:p>
          <a:p>
            <a:pPr lvl="1"/>
            <a:r>
              <a:rPr lang="en-US" dirty="0" smtClean="0"/>
              <a:t>Met with state representatives at the capitol;</a:t>
            </a:r>
          </a:p>
          <a:p>
            <a:pPr lvl="1"/>
            <a:r>
              <a:rPr lang="en-US" dirty="0" smtClean="0"/>
              <a:t>Arranged media coverage; and</a:t>
            </a:r>
          </a:p>
          <a:p>
            <a:pPr lvl="1"/>
            <a:r>
              <a:rPr lang="en-US" dirty="0" smtClean="0"/>
              <a:t>Now planning next year’s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6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qual-Pay-Day-1-1024x5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4174"/>
          <a:stretch>
            <a:fillRect/>
          </a:stretch>
        </p:blipFill>
        <p:spPr>
          <a:xfrm>
            <a:off x="762000" y="988684"/>
            <a:ext cx="7924800" cy="4525963"/>
          </a:xfrm>
        </p:spPr>
      </p:pic>
    </p:spTree>
    <p:extLst>
      <p:ext uri="{BB962C8B-B14F-4D97-AF65-F5344CB8AC3E}">
        <p14:creationId xmlns:p14="http://schemas.microsoft.com/office/powerpoint/2010/main" val="323023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Zonta</a:t>
            </a:r>
            <a:r>
              <a:rPr lang="en-US" sz="4800" dirty="0" smtClean="0"/>
              <a:t> Advocacy Efforts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Three US Senators have recently signed on as co-sponsors of the ERA ratification amendment that was addressed by </a:t>
            </a:r>
            <a:r>
              <a:rPr lang="en-US" dirty="0" err="1" smtClean="0"/>
              <a:t>Zontians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Gary Peters of Michigan</a:t>
            </a:r>
          </a:p>
          <a:p>
            <a:pPr lvl="1"/>
            <a:r>
              <a:rPr lang="en-US" dirty="0" smtClean="0"/>
              <a:t>Brian Schatz of Hawaii</a:t>
            </a:r>
          </a:p>
          <a:p>
            <a:pPr lvl="1"/>
            <a:r>
              <a:rPr lang="en-US" dirty="0" smtClean="0"/>
              <a:t>Maria Cantrell of Washington</a:t>
            </a:r>
          </a:p>
          <a:p>
            <a:r>
              <a:rPr lang="en-US" dirty="0" smtClean="0"/>
              <a:t>Two new Senators, Al Franken of Minnesota and Diane Feinstein of California, have co-sponsored the Campus Accountability and Safety Act after their offices were visited by </a:t>
            </a:r>
            <a:r>
              <a:rPr lang="en-US" dirty="0" err="1" smtClean="0"/>
              <a:t>Zontians</a:t>
            </a:r>
            <a:r>
              <a:rPr lang="en-US" dirty="0" smtClean="0"/>
              <a:t> on Advocacy 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1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District 7 Advocacy Project </a:t>
            </a:r>
            <a:br>
              <a:rPr lang="en-US" sz="4800" dirty="0" smtClean="0"/>
            </a:br>
            <a:r>
              <a:rPr lang="en-US" sz="4800" dirty="0" smtClean="0"/>
              <a:t>2017-2018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year we will be reading and discussing </a:t>
            </a:r>
            <a:r>
              <a:rPr lang="en-US" u="sng" dirty="0" smtClean="0"/>
              <a:t>The Unfinished Revolution: Voices From The Global Fight For Women’s Rights</a:t>
            </a:r>
            <a:r>
              <a:rPr lang="en-US" dirty="0" smtClean="0"/>
              <a:t>, edited by </a:t>
            </a:r>
            <a:r>
              <a:rPr lang="en-US" dirty="0" err="1" smtClean="0"/>
              <a:t>Minky</a:t>
            </a:r>
            <a:r>
              <a:rPr lang="en-US" dirty="0" smtClean="0"/>
              <a:t> Worden. </a:t>
            </a:r>
          </a:p>
          <a:p>
            <a:r>
              <a:rPr lang="en-US" dirty="0" smtClean="0"/>
              <a:t>Both Amazon and the publisher, Seven Stories Press (</a:t>
            </a:r>
            <a:r>
              <a:rPr lang="en-US" dirty="0" smtClean="0">
                <a:hlinkClick r:id="rId2"/>
              </a:rPr>
              <a:t>sevenstories.com</a:t>
            </a:r>
            <a:r>
              <a:rPr lang="en-US" dirty="0" smtClean="0"/>
              <a:t>), have new and used paperbacks, as well as e-books.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6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5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North American </a:t>
            </a:r>
            <a:r>
              <a:rPr lang="en-US" b="1" dirty="0" err="1" smtClean="0"/>
              <a:t>Interdistrict</a:t>
            </a:r>
            <a:r>
              <a:rPr lang="en-US" b="1" dirty="0" smtClean="0"/>
              <a:t> Conference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Held on June 2-4, 2017 in Mclean, Virginia</a:t>
            </a:r>
          </a:p>
          <a:p>
            <a:r>
              <a:rPr lang="en-US" dirty="0" smtClean="0"/>
              <a:t>Six advocacy programs were presented:</a:t>
            </a:r>
          </a:p>
          <a:p>
            <a:pPr lvl="1"/>
            <a:r>
              <a:rPr lang="en-US" dirty="0" smtClean="0"/>
              <a:t>Campus violence against women</a:t>
            </a:r>
          </a:p>
          <a:p>
            <a:pPr lvl="1"/>
            <a:r>
              <a:rPr lang="en-US" dirty="0" smtClean="0"/>
              <a:t>ERA and Equal Pay</a:t>
            </a:r>
          </a:p>
          <a:p>
            <a:pPr lvl="1"/>
            <a:r>
              <a:rPr lang="en-US" dirty="0" smtClean="0"/>
              <a:t>Gender equality</a:t>
            </a:r>
          </a:p>
          <a:p>
            <a:pPr lvl="1"/>
            <a:r>
              <a:rPr lang="en-US" dirty="0" smtClean="0"/>
              <a:t>Advocacy at the provincial level</a:t>
            </a:r>
          </a:p>
          <a:p>
            <a:pPr lvl="1"/>
            <a:r>
              <a:rPr lang="en-US" dirty="0" smtClean="0"/>
              <a:t>Advocacy for campus safety</a:t>
            </a:r>
          </a:p>
          <a:p>
            <a:pPr lvl="1"/>
            <a:r>
              <a:rPr lang="en-US" dirty="0" smtClean="0"/>
              <a:t>Advocacy at the state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7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b="1" dirty="0" smtClean="0"/>
              <a:t>End Rape on Campus</a:t>
            </a:r>
            <a:br>
              <a:rPr lang="en-US" sz="4900" b="1" dirty="0" smtClean="0"/>
            </a:br>
            <a:r>
              <a:rPr lang="en-US" sz="4900" b="1" dirty="0"/>
              <a:t/>
            </a:r>
            <a:br>
              <a:rPr lang="en-US" sz="4900" b="1" dirty="0"/>
            </a:b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Jessica Davidson, Assistant Managing Director of End Rape on Campus (</a:t>
            </a:r>
            <a:r>
              <a:rPr lang="en-US" dirty="0" smtClean="0">
                <a:hlinkClick r:id="rId2"/>
              </a:rPr>
              <a:t>www.endrapeoncampus.org</a:t>
            </a:r>
            <a:r>
              <a:rPr lang="en-US" dirty="0" smtClean="0"/>
              <a:t>), stated that the practical solution involved:</a:t>
            </a:r>
          </a:p>
          <a:p>
            <a:pPr lvl="1"/>
            <a:r>
              <a:rPr lang="en-US" dirty="0" smtClean="0"/>
              <a:t>Broad campus and community involvement,</a:t>
            </a:r>
            <a:r>
              <a:rPr lang="en-US" dirty="0"/>
              <a:t> </a:t>
            </a:r>
            <a:r>
              <a:rPr lang="en-US" dirty="0" smtClean="0"/>
              <a:t>including campus-wide assessments, engaged leadership and on-going training;</a:t>
            </a:r>
          </a:p>
          <a:p>
            <a:pPr lvl="1"/>
            <a:r>
              <a:rPr lang="en-US" dirty="0" smtClean="0"/>
              <a:t>Effective intervention, including victim services and fair disciplinary processes that hold offenders accountable; and</a:t>
            </a:r>
          </a:p>
          <a:p>
            <a:pPr lvl="1"/>
            <a:r>
              <a:rPr lang="en-US" dirty="0" smtClean="0"/>
              <a:t>Prevention and education, including making new students aware of policies and comprehensive prevention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6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ROC+Log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4" b="21444"/>
          <a:stretch>
            <a:fillRect/>
          </a:stretch>
        </p:blipFill>
        <p:spPr>
          <a:xfrm>
            <a:off x="762000" y="791961"/>
            <a:ext cx="7924800" cy="4525963"/>
          </a:xfrm>
        </p:spPr>
      </p:pic>
    </p:spTree>
    <p:extLst>
      <p:ext uri="{BB962C8B-B14F-4D97-AF65-F5344CB8AC3E}">
        <p14:creationId xmlns:p14="http://schemas.microsoft.com/office/powerpoint/2010/main" val="201853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White Ribbon Campaign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World’s largest men’s movement to end violence against women and girls.</a:t>
            </a:r>
          </a:p>
          <a:p>
            <a:r>
              <a:rPr lang="en-US" dirty="0" smtClean="0"/>
              <a:t>Asks men to wear white ribbons as a pledge to never commit, condone or remain silent about violence against women.</a:t>
            </a:r>
          </a:p>
          <a:p>
            <a:r>
              <a:rPr lang="en-US" dirty="0" smtClean="0"/>
              <a:t>It’s On Us Pledge:  recognize that non-consensual sex is sexual assault; identify situations where sexual assault may occur; intervene in situations where consent has not been given; and create an environment where sexual assault is unacceptable and survivors are supported.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9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tand-With-Us-capt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87" t="-24508" r="-18718"/>
          <a:stretch/>
        </p:blipFill>
        <p:spPr>
          <a:xfrm>
            <a:off x="-731134" y="533968"/>
            <a:ext cx="10928546" cy="4489384"/>
          </a:xfrm>
        </p:spPr>
      </p:pic>
    </p:spTree>
    <p:extLst>
      <p:ext uri="{BB962C8B-B14F-4D97-AF65-F5344CB8AC3E}">
        <p14:creationId xmlns:p14="http://schemas.microsoft.com/office/powerpoint/2010/main" val="94837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Campus Accountability and Safety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Federal legislation introduced by Senator </a:t>
            </a:r>
            <a:r>
              <a:rPr lang="en-US" dirty="0" err="1" smtClean="0"/>
              <a:t>McCaskill</a:t>
            </a:r>
            <a:r>
              <a:rPr lang="en-US" dirty="0" smtClean="0"/>
              <a:t> (D-MO) requires each campus to designate a sexual response coordinator, set up a uniform process for student disciplinary proceedings and conduct minimum training for all campus personnel.</a:t>
            </a:r>
          </a:p>
          <a:p>
            <a:r>
              <a:rPr lang="en-US" dirty="0" smtClean="0"/>
              <a:t>Bill (S. 856) was referred to the Committee on Health, Education, Labor and Pensions.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1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Equal Rights Amendment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 smtClean="0"/>
              <a:t>Section 1.  </a:t>
            </a:r>
            <a:r>
              <a:rPr lang="en-US" sz="3000" dirty="0" smtClean="0"/>
              <a:t>Equality of rights under the law shall not be denied or abridged by the United States or by any state on account of sex.</a:t>
            </a:r>
          </a:p>
          <a:p>
            <a:r>
              <a:rPr lang="en-US" sz="3000" b="1" dirty="0" smtClean="0"/>
              <a:t>Section 2.  </a:t>
            </a:r>
            <a:r>
              <a:rPr lang="en-US" sz="3000" dirty="0" smtClean="0"/>
              <a:t>The Congress shall have the power to enforce, by appropriate legislation, the provisions of this article.</a:t>
            </a:r>
          </a:p>
          <a:p>
            <a:r>
              <a:rPr lang="en-US" sz="3000" b="1" dirty="0" smtClean="0"/>
              <a:t>Section 3.  </a:t>
            </a:r>
            <a:r>
              <a:rPr lang="en-US" sz="3000" dirty="0" smtClean="0"/>
              <a:t>This amendment shall take effect two years after the date of ratifica</a:t>
            </a:r>
            <a:r>
              <a:rPr lang="en-US" dirty="0" smtClean="0"/>
              <a:t>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824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ra-button_simplejustice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10663" r="-2968" b="41342"/>
          <a:stretch/>
        </p:blipFill>
        <p:spPr>
          <a:xfrm>
            <a:off x="762001" y="274638"/>
            <a:ext cx="7242005" cy="5347361"/>
          </a:xfrm>
        </p:spPr>
      </p:pic>
    </p:spTree>
    <p:extLst>
      <p:ext uri="{BB962C8B-B14F-4D97-AF65-F5344CB8AC3E}">
        <p14:creationId xmlns:p14="http://schemas.microsoft.com/office/powerpoint/2010/main" val="254835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ZontaInternational_PowerPoint_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ZontaInternational_PowerPoint_TE</Template>
  <TotalTime>431</TotalTime>
  <Words>782</Words>
  <Application>Microsoft Macintosh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ZontaInternational_PowerPoint_TE</vt:lpstr>
      <vt:lpstr>Zonta District 7 Conference Advocacy Presentation </vt:lpstr>
      <vt:lpstr>North American Interdistrict Conference</vt:lpstr>
      <vt:lpstr>  End Rape on Campus  </vt:lpstr>
      <vt:lpstr>PowerPoint Presentation</vt:lpstr>
      <vt:lpstr>White Ribbon Campaign</vt:lpstr>
      <vt:lpstr>PowerPoint Presentation</vt:lpstr>
      <vt:lpstr>Campus Accountability and Safety Act</vt:lpstr>
      <vt:lpstr>Equal Rights Amendment</vt:lpstr>
      <vt:lpstr>PowerPoint Presentation</vt:lpstr>
      <vt:lpstr>Ratification Procedure</vt:lpstr>
      <vt:lpstr>Advocating for Gender Equality</vt:lpstr>
      <vt:lpstr>Advocating at State Level</vt:lpstr>
      <vt:lpstr>Zonta District 15 Projects</vt:lpstr>
      <vt:lpstr>PowerPoint Presentation</vt:lpstr>
      <vt:lpstr>Zonta District 15 Projects</vt:lpstr>
      <vt:lpstr>PowerPoint Presentation</vt:lpstr>
      <vt:lpstr>Zonta Advocacy Efforts</vt:lpstr>
      <vt:lpstr>District 7 Advocacy Project  2017-2018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Trusk Edrinn</dc:creator>
  <cp:lastModifiedBy>Lauren White</cp:lastModifiedBy>
  <cp:revision>26</cp:revision>
  <dcterms:created xsi:type="dcterms:W3CDTF">2015-02-05T21:28:11Z</dcterms:created>
  <dcterms:modified xsi:type="dcterms:W3CDTF">2017-09-11T19:50:11Z</dcterms:modified>
</cp:coreProperties>
</file>