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0" r:id="rId3"/>
    <p:sldId id="273" r:id="rId4"/>
    <p:sldId id="258" r:id="rId5"/>
    <p:sldId id="265" r:id="rId6"/>
    <p:sldId id="277" r:id="rId7"/>
    <p:sldId id="266" r:id="rId8"/>
    <p:sldId id="274" r:id="rId9"/>
    <p:sldId id="275" r:id="rId10"/>
    <p:sldId id="270"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2" autoAdjust="0"/>
    <p:restoredTop sz="94660"/>
  </p:normalViewPr>
  <p:slideViewPr>
    <p:cSldViewPr>
      <p:cViewPr>
        <p:scale>
          <a:sx n="87" d="100"/>
          <a:sy n="87" d="100"/>
        </p:scale>
        <p:origin x="-62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E3169B7-FBD4-4D8F-A829-D515F0BBFE6A}" type="datetimeFigureOut">
              <a:rPr lang="en-US" smtClean="0"/>
              <a:t>4/6/2020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3445E46-6389-417E-867D-868F14AAA3B8}"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3169B7-FBD4-4D8F-A829-D515F0BBFE6A}" type="datetimeFigureOut">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445E46-6389-417E-867D-868F14AAA3B8}"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83445E46-6389-417E-867D-868F14AAA3B8}"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3169B7-FBD4-4D8F-A829-D515F0BBFE6A}" type="datetimeFigureOut">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E3169B7-FBD4-4D8F-A829-D515F0BBFE6A}" type="datetimeFigureOut">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83445E46-6389-417E-867D-868F14AAA3B8}"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EE3169B7-FBD4-4D8F-A829-D515F0BBFE6A}" type="datetimeFigureOut">
              <a:rPr lang="en-US" smtClean="0"/>
              <a:t>4/6/2020</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3445E46-6389-417E-867D-868F14AAA3B8}"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3169B7-FBD4-4D8F-A829-D515F0BBFE6A}" type="datetimeFigureOut">
              <a:rPr lang="en-US" smtClean="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445E46-6389-417E-867D-868F14AAA3B8}"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3169B7-FBD4-4D8F-A829-D515F0BBFE6A}" type="datetimeFigureOut">
              <a:rPr lang="en-US" smtClean="0"/>
              <a:t>4/6/2020</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3445E46-6389-417E-867D-868F14AAA3B8}"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3169B7-FBD4-4D8F-A829-D515F0BBFE6A}" type="datetimeFigureOut">
              <a:rPr lang="en-US" smtClean="0"/>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83445E46-6389-417E-867D-868F14AAA3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E3169B7-FBD4-4D8F-A829-D515F0BBFE6A}" type="datetimeFigureOut">
              <a:rPr lang="en-US" smtClean="0"/>
              <a:t>4/6/2020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3445E46-6389-417E-867D-868F14AAA3B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3445E46-6389-417E-867D-868F14AAA3B8}"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EE3169B7-FBD4-4D8F-A829-D515F0BBFE6A}" type="datetimeFigureOut">
              <a:rPr lang="en-US" smtClean="0"/>
              <a:t>4/6/2020</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83445E46-6389-417E-867D-868F14AAA3B8}"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E3169B7-FBD4-4D8F-A829-D515F0BBFE6A}" type="datetimeFigureOut">
              <a:rPr lang="en-US" smtClean="0"/>
              <a:t>4/6/2020</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3169B7-FBD4-4D8F-A829-D515F0BBFE6A}" type="datetimeFigureOut">
              <a:rPr lang="en-US" smtClean="0"/>
              <a:t>4/6/2020</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3445E46-6389-417E-867D-868F14AAA3B8}"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s://membership.zonta.org/Portals/0/Membership/Tools/GMD/GMD4.4%20AYV%20Bookmark_customizable.pdf" TargetMode="External"/><Relationship Id="rId13" Type="http://schemas.openxmlformats.org/officeDocument/2006/relationships/hyperlink" Target="https://membership.zonta.org/Portals/0/GMD%204.7%20Pull%20Up%20Banner%20AYV_customizable.pdf" TargetMode="External"/><Relationship Id="rId3" Type="http://schemas.openxmlformats.org/officeDocument/2006/relationships/hyperlink" Target="https://membership.zonta.org/Portals/0/Membership/Tools/GMD/4.1%20Postcard.pdf" TargetMode="External"/><Relationship Id="rId7" Type="http://schemas.openxmlformats.org/officeDocument/2006/relationships/hyperlink" Target="https://membership.zonta.org/Portals/0/Membership/Tools/GMD/4.4AYVbookmark.pdf" TargetMode="External"/><Relationship Id="rId12" Type="http://schemas.openxmlformats.org/officeDocument/2006/relationships/hyperlink" Target="https://membership.zonta.org/Portals/0/Membership/Tools/GMD/GMD4.7%20AYVPullUpBanner.pdf" TargetMode="Externa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hyperlink" Target="https://membership.zonta.org/Portals/0/Membership/Tools/GMD/GMD4.2%20Flyer_sampleflyer_blank.pdf" TargetMode="External"/><Relationship Id="rId11" Type="http://schemas.openxmlformats.org/officeDocument/2006/relationships/hyperlink" Target="https://membership.zonta.org/Portals/0/Membership/Tools/GMD/GMD%204.6%20This%20is%20Zonta%20card-BLEEDS_customizable.pdf" TargetMode="External"/><Relationship Id="rId5" Type="http://schemas.openxmlformats.org/officeDocument/2006/relationships/hyperlink" Target="https://membership.zonta.org/Portals/0/Membership/Tools/GMD/4.2%20Flyer.pdf" TargetMode="External"/><Relationship Id="rId15" Type="http://schemas.openxmlformats.org/officeDocument/2006/relationships/hyperlink" Target="https://membership.zonta.org/Portals/0/Membership/Tools/GMD/GMD%204.8%20%20Pull%20Up%20Banner%20AYV2_customizable.pdf" TargetMode="External"/><Relationship Id="rId10" Type="http://schemas.openxmlformats.org/officeDocument/2006/relationships/hyperlink" Target="https://membership.zonta.org/Portals/0/Membership/Tools/GMD/This%20is%20Zonta%20card-BLEED.pdf" TargetMode="External"/><Relationship Id="rId4" Type="http://schemas.openxmlformats.org/officeDocument/2006/relationships/hyperlink" Target="https://membership.zonta.org/Portals/0/Membership/Tools/GMD/GMD4.1%20Postcard_customizable.pdf" TargetMode="External"/><Relationship Id="rId9" Type="http://schemas.openxmlformats.org/officeDocument/2006/relationships/hyperlink" Target="https://membership.zonta.org/Portals/0/Membership/Tools/GMD/This%20is%20Zonta%20card.pdf" TargetMode="External"/><Relationship Id="rId14" Type="http://schemas.openxmlformats.org/officeDocument/2006/relationships/hyperlink" Target="https://membership.zonta.org/Portals/0/Membership/Tools/GMD/GMD4.8%20AYVPull%20UpBanner2.pdf"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19733" y="820627"/>
            <a:ext cx="4320540" cy="25400"/>
            <a:chOff x="0" y="0"/>
            <a:chExt cx="6804" cy="40"/>
          </a:xfrm>
        </p:grpSpPr>
        <p:cxnSp>
          <p:nvCxnSpPr>
            <p:cNvPr id="4" name="Line 8"/>
            <p:cNvCxnSpPr/>
            <p:nvPr/>
          </p:nvCxnSpPr>
          <p:spPr bwMode="auto">
            <a:xfrm>
              <a:off x="0" y="20"/>
              <a:ext cx="6804" cy="0"/>
            </a:xfrm>
            <a:prstGeom prst="line">
              <a:avLst/>
            </a:prstGeom>
            <a:noFill/>
            <a:ln w="25400">
              <a:solidFill>
                <a:srgbClr val="FBBC4A"/>
              </a:solidFill>
              <a:prstDash val="solid"/>
              <a:round/>
              <a:headEnd/>
              <a:tailEnd/>
            </a:ln>
            <a:extLst>
              <a:ext uri="{909E8E84-426E-40DD-AFC4-6F175D3DCCD1}">
                <a14:hiddenFill xmlns:a14="http://schemas.microsoft.com/office/drawing/2010/main">
                  <a:noFill/>
                </a14:hiddenFill>
              </a:ext>
            </a:extLst>
          </p:spPr>
        </p:cxnSp>
      </p:grpSp>
      <p:pic>
        <p:nvPicPr>
          <p:cNvPr id="2051" name="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25" y="370590"/>
            <a:ext cx="1006475" cy="977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447800" y="370590"/>
            <a:ext cx="37428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6072"/>
                </a:solidFill>
                <a:effectLst/>
                <a:latin typeface="Lato" charset="0"/>
                <a:ea typeface="Hypatia Sans Pro" charset="0"/>
                <a:cs typeface="Hypatia Sans Pro" charset="0"/>
              </a:rPr>
              <a:t>Zonta International District 7</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50800" y="48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1pPr>
            <a:lvl2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2pPr>
            <a:lvl3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3pPr>
            <a:lvl4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4pPr>
            <a:lvl5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5pPr>
            <a:lvl6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6pPr>
            <a:lvl7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7pPr>
            <a:lvl8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8pPr>
            <a:lvl9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1"/>
          <p:cNvSpPr/>
          <p:nvPr/>
        </p:nvSpPr>
        <p:spPr>
          <a:xfrm>
            <a:off x="2250037" y="2971800"/>
            <a:ext cx="4572000" cy="1346010"/>
          </a:xfrm>
          <a:prstGeom prst="rect">
            <a:avLst/>
          </a:prstGeom>
        </p:spPr>
        <p:txBody>
          <a:bodyPr>
            <a:spAutoFit/>
          </a:bodyPr>
          <a:lstStyle/>
          <a:p>
            <a:pPr lvl="0" algn="ctr">
              <a:lnSpc>
                <a:spcPct val="90000"/>
              </a:lnSpc>
              <a:spcBef>
                <a:spcPts val="1000"/>
              </a:spcBef>
            </a:pPr>
            <a:r>
              <a:rPr lang="en-US" sz="2400" dirty="0" smtClean="0">
                <a:solidFill>
                  <a:prstClr val="black"/>
                </a:solidFill>
                <a:latin typeface="Calibri" panose="020F0502020204030204"/>
              </a:rPr>
              <a:t>Gayle A. Borchert, Lt. Governor</a:t>
            </a:r>
            <a:endParaRPr lang="en-US" sz="2400" dirty="0">
              <a:solidFill>
                <a:prstClr val="black"/>
              </a:solidFill>
              <a:latin typeface="Calibri" panose="020F0502020204030204"/>
            </a:endParaRPr>
          </a:p>
          <a:p>
            <a:pPr lvl="0" algn="ctr">
              <a:lnSpc>
                <a:spcPct val="90000"/>
              </a:lnSpc>
              <a:spcBef>
                <a:spcPts val="1000"/>
              </a:spcBef>
            </a:pPr>
            <a:r>
              <a:rPr lang="en-US" sz="2400" dirty="0" smtClean="0">
                <a:solidFill>
                  <a:prstClr val="black"/>
                </a:solidFill>
                <a:latin typeface="Calibri" panose="020F0502020204030204"/>
              </a:rPr>
              <a:t>D7 </a:t>
            </a:r>
            <a:r>
              <a:rPr lang="en-US" sz="2400" dirty="0">
                <a:solidFill>
                  <a:prstClr val="black"/>
                </a:solidFill>
                <a:latin typeface="Calibri" panose="020F0502020204030204"/>
              </a:rPr>
              <a:t>Area Meetings</a:t>
            </a:r>
          </a:p>
          <a:p>
            <a:pPr lvl="0" algn="ctr">
              <a:lnSpc>
                <a:spcPct val="90000"/>
              </a:lnSpc>
              <a:spcBef>
                <a:spcPts val="1000"/>
              </a:spcBef>
            </a:pPr>
            <a:r>
              <a:rPr lang="en-US" sz="2400" dirty="0" smtClean="0">
                <a:solidFill>
                  <a:prstClr val="black"/>
                </a:solidFill>
                <a:latin typeface="Calibri" panose="020F0502020204030204"/>
              </a:rPr>
              <a:t>April 4, 2020 </a:t>
            </a:r>
            <a:r>
              <a:rPr lang="en-US" sz="2400" dirty="0">
                <a:solidFill>
                  <a:prstClr val="black"/>
                </a:solidFill>
                <a:latin typeface="Calibri" panose="020F0502020204030204"/>
              </a:rPr>
              <a:t>and </a:t>
            </a:r>
            <a:r>
              <a:rPr lang="en-US" sz="2400" dirty="0" smtClean="0">
                <a:solidFill>
                  <a:prstClr val="black"/>
                </a:solidFill>
                <a:latin typeface="Calibri" panose="020F0502020204030204"/>
              </a:rPr>
              <a:t>April 25, 2020</a:t>
            </a:r>
            <a:endParaRPr lang="en-US" sz="2400" dirty="0">
              <a:solidFill>
                <a:prstClr val="black"/>
              </a:solidFill>
              <a:latin typeface="Calibri" panose="020F0502020204030204"/>
            </a:endParaRPr>
          </a:p>
        </p:txBody>
      </p:sp>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166870"/>
            <a:ext cx="2326237" cy="973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1170780" y="1676400"/>
            <a:ext cx="6904040" cy="1015663"/>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libri" panose="020F0502020204030204"/>
                <a:ea typeface="+mj-ea"/>
                <a:cs typeface="+mj-cs"/>
              </a:rPr>
              <a:t>Membership Report</a:t>
            </a:r>
            <a:endParaRPr kumimoji="0" lang="en-US" sz="60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31993499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24000" y="1066800"/>
            <a:ext cx="4320540" cy="25400"/>
            <a:chOff x="0" y="0"/>
            <a:chExt cx="6804" cy="40"/>
          </a:xfrm>
        </p:grpSpPr>
        <p:cxnSp>
          <p:nvCxnSpPr>
            <p:cNvPr id="4" name="Line 8"/>
            <p:cNvCxnSpPr/>
            <p:nvPr/>
          </p:nvCxnSpPr>
          <p:spPr bwMode="auto">
            <a:xfrm>
              <a:off x="0" y="20"/>
              <a:ext cx="6804" cy="0"/>
            </a:xfrm>
            <a:prstGeom prst="line">
              <a:avLst/>
            </a:prstGeom>
            <a:noFill/>
            <a:ln w="25400">
              <a:solidFill>
                <a:srgbClr val="FBBC4A"/>
              </a:solidFill>
              <a:prstDash val="solid"/>
              <a:round/>
              <a:headEnd/>
              <a:tailEnd/>
            </a:ln>
            <a:extLst>
              <a:ext uri="{909E8E84-426E-40DD-AFC4-6F175D3DCCD1}">
                <a14:hiddenFill xmlns:a14="http://schemas.microsoft.com/office/drawing/2010/main">
                  <a:noFill/>
                </a14:hiddenFill>
              </a:ext>
            </a:extLst>
          </p:spPr>
        </p:cxnSp>
      </p:grpSp>
      <p:pic>
        <p:nvPicPr>
          <p:cNvPr id="2051" name="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25" y="370590"/>
            <a:ext cx="1006475" cy="977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453896" y="340837"/>
            <a:ext cx="3742805"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6072"/>
                </a:solidFill>
                <a:effectLst/>
                <a:latin typeface="Lato" charset="0"/>
                <a:ea typeface="Hypatia Sans Pro" charset="0"/>
                <a:cs typeface="Hypatia Sans Pro" charset="0"/>
              </a:rPr>
              <a:t>Zonta International District 7</a:t>
            </a:r>
          </a:p>
          <a:p>
            <a:pPr marL="0" marR="0" lvl="0" indent="0" algn="l" defTabSz="914400" rtl="0" eaLnBrk="1" fontAlgn="base" latinLnBrk="0" hangingPunct="1">
              <a:lnSpc>
                <a:spcPct val="100000"/>
              </a:lnSpc>
              <a:spcBef>
                <a:spcPct val="0"/>
              </a:spcBef>
              <a:spcAft>
                <a:spcPct val="0"/>
              </a:spcAft>
              <a:buClrTx/>
              <a:buSzTx/>
              <a:buFontTx/>
              <a:buNone/>
              <a:tabLst/>
            </a:pPr>
            <a:r>
              <a:rPr lang="en-US" altLang="en-US" dirty="0" smtClean="0">
                <a:latin typeface="Arial" panose="020B0604020202020204" pitchFamily="34" charset="0"/>
                <a:cs typeface="Arial" panose="020B0604020202020204" pitchFamily="34" charset="0"/>
              </a:rPr>
              <a:t>2020 Virtual Area Meeting</a:t>
            </a:r>
            <a:endParaRPr lang="en-US" altLang="en-US"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50800" y="48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1pPr>
            <a:lvl2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2pPr>
            <a:lvl3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3pPr>
            <a:lvl4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4pPr>
            <a:lvl5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5pPr>
            <a:lvl6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6pPr>
            <a:lvl7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7pPr>
            <a:lvl8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8pPr>
            <a:lvl9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p:nvPr/>
        </p:nvSpPr>
        <p:spPr>
          <a:xfrm>
            <a:off x="944562" y="2057400"/>
            <a:ext cx="2819399" cy="2062103"/>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lang="en-US" sz="3200" b="1" kern="0" noProof="0" dirty="0" smtClean="0">
                <a:solidFill>
                  <a:prstClr val="black"/>
                </a:solidFill>
                <a:latin typeface="Calibri" panose="020F0502020204030204"/>
                <a:ea typeface="+mj-ea"/>
                <a:cs typeface="+mj-cs"/>
              </a:rPr>
              <a:t>What questions do have regarding membership?</a:t>
            </a:r>
            <a:endParaRPr kumimoji="0" lang="en-US" sz="3200" b="1" i="0" u="none" strike="noStrike" kern="0" cap="none" spc="0" normalizeH="0" baseline="0" noProof="0" dirty="0" smtClean="0">
              <a:ln>
                <a:noFill/>
              </a:ln>
              <a:solidFill>
                <a:sysClr val="windowText" lastClr="000000"/>
              </a:solidFill>
              <a:uLnTx/>
              <a:uFillTx/>
            </a:endParaRPr>
          </a:p>
        </p:txBody>
      </p:sp>
      <p:pic>
        <p:nvPicPr>
          <p:cNvPr id="1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5358150"/>
            <a:ext cx="1869037" cy="781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6200" y="2057400"/>
            <a:ext cx="4082143" cy="2286000"/>
          </a:xfrm>
          <a:prstGeom prst="rect">
            <a:avLst/>
          </a:prstGeom>
          <a:effectLst>
            <a:softEdge rad="127000"/>
          </a:effectLst>
        </p:spPr>
      </p:pic>
    </p:spTree>
    <p:extLst>
      <p:ext uri="{BB962C8B-B14F-4D97-AF65-F5344CB8AC3E}">
        <p14:creationId xmlns:p14="http://schemas.microsoft.com/office/powerpoint/2010/main" val="160924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24000" y="1066800"/>
            <a:ext cx="4320540" cy="25400"/>
            <a:chOff x="0" y="0"/>
            <a:chExt cx="6804" cy="40"/>
          </a:xfrm>
        </p:grpSpPr>
        <p:cxnSp>
          <p:nvCxnSpPr>
            <p:cNvPr id="4" name="Line 8"/>
            <p:cNvCxnSpPr/>
            <p:nvPr/>
          </p:nvCxnSpPr>
          <p:spPr bwMode="auto">
            <a:xfrm>
              <a:off x="0" y="20"/>
              <a:ext cx="6804" cy="0"/>
            </a:xfrm>
            <a:prstGeom prst="line">
              <a:avLst/>
            </a:prstGeom>
            <a:noFill/>
            <a:ln w="25400">
              <a:solidFill>
                <a:srgbClr val="FBBC4A"/>
              </a:solidFill>
              <a:prstDash val="solid"/>
              <a:round/>
              <a:headEnd/>
              <a:tailEnd/>
            </a:ln>
            <a:extLst>
              <a:ext uri="{909E8E84-426E-40DD-AFC4-6F175D3DCCD1}">
                <a14:hiddenFill xmlns:a14="http://schemas.microsoft.com/office/drawing/2010/main">
                  <a:noFill/>
                </a14:hiddenFill>
              </a:ext>
            </a:extLst>
          </p:spPr>
        </p:cxnSp>
      </p:grpSp>
      <p:pic>
        <p:nvPicPr>
          <p:cNvPr id="2051" name="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25" y="370590"/>
            <a:ext cx="1006475" cy="977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453896" y="340837"/>
            <a:ext cx="3742805"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6072"/>
                </a:solidFill>
                <a:effectLst/>
                <a:latin typeface="Lato" charset="0"/>
                <a:ea typeface="Hypatia Sans Pro" charset="0"/>
                <a:cs typeface="Hypatia Sans Pro" charset="0"/>
              </a:rPr>
              <a:t>Zonta International District 7</a:t>
            </a:r>
          </a:p>
          <a:p>
            <a:pPr marL="0" marR="0" lvl="0" indent="0" algn="l" defTabSz="914400" rtl="0" eaLnBrk="1" fontAlgn="base" latinLnBrk="0" hangingPunct="1">
              <a:lnSpc>
                <a:spcPct val="100000"/>
              </a:lnSpc>
              <a:spcBef>
                <a:spcPct val="0"/>
              </a:spcBef>
              <a:spcAft>
                <a:spcPct val="0"/>
              </a:spcAft>
              <a:buClrTx/>
              <a:buSzTx/>
              <a:buFontTx/>
              <a:buNone/>
              <a:tabLst/>
            </a:pPr>
            <a:r>
              <a:rPr lang="en-US" altLang="en-US" dirty="0" smtClean="0">
                <a:latin typeface="Arial" panose="020B0604020202020204" pitchFamily="34" charset="0"/>
                <a:cs typeface="Arial" panose="020B0604020202020204" pitchFamily="34" charset="0"/>
              </a:rPr>
              <a:t>2020 Virtual Area Meeting</a:t>
            </a:r>
            <a:endParaRPr lang="en-US" altLang="en-US"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50800" y="48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1pPr>
            <a:lvl2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2pPr>
            <a:lvl3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3pPr>
            <a:lvl4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4pPr>
            <a:lvl5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5pPr>
            <a:lvl6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6pPr>
            <a:lvl7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7pPr>
            <a:lvl8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8pPr>
            <a:lvl9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67437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24000" y="990600"/>
            <a:ext cx="4320540" cy="25400"/>
            <a:chOff x="0" y="0"/>
            <a:chExt cx="6804" cy="40"/>
          </a:xfrm>
        </p:grpSpPr>
        <p:cxnSp>
          <p:nvCxnSpPr>
            <p:cNvPr id="4" name="Line 8"/>
            <p:cNvCxnSpPr/>
            <p:nvPr/>
          </p:nvCxnSpPr>
          <p:spPr bwMode="auto">
            <a:xfrm>
              <a:off x="0" y="20"/>
              <a:ext cx="6804" cy="0"/>
            </a:xfrm>
            <a:prstGeom prst="line">
              <a:avLst/>
            </a:prstGeom>
            <a:noFill/>
            <a:ln w="25400">
              <a:solidFill>
                <a:srgbClr val="FBBC4A"/>
              </a:solidFill>
              <a:prstDash val="solid"/>
              <a:round/>
              <a:headEnd/>
              <a:tailEnd/>
            </a:ln>
            <a:extLst>
              <a:ext uri="{909E8E84-426E-40DD-AFC4-6F175D3DCCD1}">
                <a14:hiddenFill xmlns:a14="http://schemas.microsoft.com/office/drawing/2010/main">
                  <a:noFill/>
                </a14:hiddenFill>
              </a:ext>
            </a:extLst>
          </p:spPr>
        </p:cxnSp>
      </p:grpSp>
      <p:pic>
        <p:nvPicPr>
          <p:cNvPr id="2051" name="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25" y="370590"/>
            <a:ext cx="1006475" cy="977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447800" y="340092"/>
            <a:ext cx="3742805"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6072"/>
                </a:solidFill>
                <a:effectLst/>
                <a:latin typeface="Lato" charset="0"/>
                <a:ea typeface="Hypatia Sans Pro" charset="0"/>
                <a:cs typeface="Hypatia Sans Pro" charset="0"/>
              </a:rPr>
              <a:t>Zonta International District 7</a:t>
            </a:r>
          </a:p>
          <a:p>
            <a:pPr fontAlgn="base">
              <a:spcBef>
                <a:spcPct val="0"/>
              </a:spcBef>
              <a:spcAft>
                <a:spcPct val="0"/>
              </a:spcAft>
            </a:pPr>
            <a:r>
              <a:rPr lang="en-US" altLang="en-US" dirty="0">
                <a:latin typeface="Arial" panose="020B0604020202020204" pitchFamily="34" charset="0"/>
                <a:cs typeface="Arial" panose="020B0604020202020204" pitchFamily="34" charset="0"/>
              </a:rPr>
              <a:t>2020 Virtual Area Meeting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50800" y="48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1pPr>
            <a:lvl2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2pPr>
            <a:lvl3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3pPr>
            <a:lvl4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4pPr>
            <a:lvl5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5pPr>
            <a:lvl6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6pPr>
            <a:lvl7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7pPr>
            <a:lvl8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8pPr>
            <a:lvl9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Title 1">
            <a:extLst>
              <a:ext uri="{FF2B5EF4-FFF2-40B4-BE49-F238E27FC236}">
                <a16:creationId xmlns:a16="http://schemas.microsoft.com/office/drawing/2014/main" xmlns="" id="{34724D4E-C7ED-498F-8084-34403E91FC98}"/>
              </a:ext>
            </a:extLst>
          </p:cNvPr>
          <p:cNvSpPr txBox="1">
            <a:spLocks/>
          </p:cNvSpPr>
          <p:nvPr/>
        </p:nvSpPr>
        <p:spPr>
          <a:xfrm>
            <a:off x="1240326" y="1773644"/>
            <a:ext cx="6930048" cy="868363"/>
          </a:xfrm>
          <a:prstGeom prst="rect">
            <a:avLst/>
          </a:prstGeom>
        </p:spPr>
        <p:txBody>
          <a:bodyPr>
            <a:norm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endParaRPr lang="en-US" sz="3600" b="1" dirty="0">
              <a:solidFill>
                <a:schemeClr val="tx1"/>
              </a:solidFill>
              <a:latin typeface="Calibri" panose="020F0502020204030204" pitchFamily="34" charset="0"/>
              <a:cs typeface="Calibri" panose="020F0502020204030204" pitchFamily="34" charset="0"/>
            </a:endParaRPr>
          </a:p>
        </p:txBody>
      </p:sp>
      <p:sp>
        <p:nvSpPr>
          <p:cNvPr id="2" name="Rectangle 1"/>
          <p:cNvSpPr/>
          <p:nvPr/>
        </p:nvSpPr>
        <p:spPr>
          <a:xfrm>
            <a:off x="585826" y="1981200"/>
            <a:ext cx="7962900" cy="3046988"/>
          </a:xfrm>
          <a:prstGeom prst="rect">
            <a:avLst/>
          </a:prstGeom>
        </p:spPr>
        <p:txBody>
          <a:bodyPr wrap="square">
            <a:spAutoFit/>
          </a:bodyPr>
          <a:lstStyle/>
          <a:p>
            <a:pPr marL="342900" indent="-342900" fontAlgn="base">
              <a:buFont typeface="Wingdings" panose="05000000000000000000" pitchFamily="2" charset="2"/>
              <a:buChar char="v"/>
            </a:pPr>
            <a:r>
              <a:rPr lang="en-US" sz="2400" dirty="0">
                <a:latin typeface="Calibri" panose="020F0502020204030204" pitchFamily="34" charset="0"/>
                <a:cs typeface="Calibri" panose="020F0502020204030204" pitchFamily="34" charset="0"/>
              </a:rPr>
              <a:t>Zonta International has adopted goals for the 2018-20 biennium of having more members in May 2020 than we had in May 2018. </a:t>
            </a:r>
          </a:p>
          <a:p>
            <a:pPr marL="342900" indent="-342900" fontAlgn="base">
              <a:buFont typeface="Wingdings" panose="05000000000000000000" pitchFamily="2" charset="2"/>
              <a:buChar char="v"/>
            </a:pPr>
            <a:endParaRPr lang="en-US" sz="2400" dirty="0">
              <a:latin typeface="Calibri" panose="020F0502020204030204" pitchFamily="34" charset="0"/>
              <a:cs typeface="Calibri" panose="020F0502020204030204" pitchFamily="34" charset="0"/>
            </a:endParaRPr>
          </a:p>
          <a:p>
            <a:pPr marL="342900" indent="-342900" fontAlgn="base">
              <a:buFont typeface="Wingdings" panose="05000000000000000000" pitchFamily="2" charset="2"/>
              <a:buChar char="v"/>
            </a:pPr>
            <a:r>
              <a:rPr lang="en-US" sz="2400" dirty="0">
                <a:latin typeface="Calibri" panose="020F0502020204030204" pitchFamily="34" charset="0"/>
                <a:cs typeface="Calibri" panose="020F0502020204030204" pitchFamily="34" charset="0"/>
              </a:rPr>
              <a:t>The update is that our current Zonta International membership is at 27,862 and our goal for May 2020 is 29,271.</a:t>
            </a:r>
          </a:p>
          <a:p>
            <a:pPr marL="342900" indent="-342900">
              <a:buFont typeface="Wingdings" panose="05000000000000000000" pitchFamily="2" charset="2"/>
              <a:buChar char="v"/>
            </a:pPr>
            <a:endParaRPr lang="en-US" sz="2400" dirty="0" smtClean="0">
              <a:solidFill>
                <a:srgbClr val="0070C0"/>
              </a:solidFill>
              <a:latin typeface="Calibri" panose="020F0502020204030204" pitchFamily="34" charset="0"/>
              <a:cs typeface="Calibri" panose="020F0502020204030204" pitchFamily="34" charset="0"/>
            </a:endParaRPr>
          </a:p>
        </p:txBody>
      </p:sp>
      <p:sp>
        <p:nvSpPr>
          <p:cNvPr id="9" name="Rectangle 8"/>
          <p:cNvSpPr/>
          <p:nvPr/>
        </p:nvSpPr>
        <p:spPr>
          <a:xfrm>
            <a:off x="3124200" y="1250424"/>
            <a:ext cx="2530475" cy="584775"/>
          </a:xfrm>
          <a:prstGeom prst="rect">
            <a:avLst/>
          </a:prstGeom>
        </p:spPr>
        <p:txBody>
          <a:bodyPr wrap="square">
            <a:spAutoFit/>
          </a:bodyPr>
          <a:lstStyle/>
          <a:p>
            <a:pPr lvl="0"/>
            <a:r>
              <a:rPr lang="en-US" sz="3200" b="1" dirty="0" smtClean="0">
                <a:latin typeface="Calibri" panose="020F0502020204030204" pitchFamily="34" charset="0"/>
                <a:cs typeface="Calibri" panose="020F0502020204030204" pitchFamily="34" charset="0"/>
              </a:rPr>
              <a:t>Membership</a:t>
            </a:r>
            <a:endParaRPr lang="en-US" sz="3200" b="1" dirty="0">
              <a:solidFill>
                <a:prstClr val="black"/>
              </a:solidFill>
              <a:latin typeface="Calibri" panose="020F0502020204030204" pitchFamily="34" charset="0"/>
              <a:cs typeface="Calibri" panose="020F0502020204030204" pitchFamily="34" charset="0"/>
            </a:endParaRPr>
          </a:p>
        </p:txBody>
      </p:sp>
      <p:pic>
        <p:nvPicPr>
          <p:cNvPr id="1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166870"/>
            <a:ext cx="2326237" cy="973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4346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24000" y="990600"/>
            <a:ext cx="4320540" cy="25400"/>
            <a:chOff x="0" y="0"/>
            <a:chExt cx="6804" cy="40"/>
          </a:xfrm>
        </p:grpSpPr>
        <p:cxnSp>
          <p:nvCxnSpPr>
            <p:cNvPr id="4" name="Line 8"/>
            <p:cNvCxnSpPr/>
            <p:nvPr/>
          </p:nvCxnSpPr>
          <p:spPr bwMode="auto">
            <a:xfrm>
              <a:off x="0" y="20"/>
              <a:ext cx="6804" cy="0"/>
            </a:xfrm>
            <a:prstGeom prst="line">
              <a:avLst/>
            </a:prstGeom>
            <a:noFill/>
            <a:ln w="25400">
              <a:solidFill>
                <a:srgbClr val="FBBC4A"/>
              </a:solidFill>
              <a:prstDash val="solid"/>
              <a:round/>
              <a:headEnd/>
              <a:tailEnd/>
            </a:ln>
            <a:extLst>
              <a:ext uri="{909E8E84-426E-40DD-AFC4-6F175D3DCCD1}">
                <a14:hiddenFill xmlns:a14="http://schemas.microsoft.com/office/drawing/2010/main">
                  <a:noFill/>
                </a14:hiddenFill>
              </a:ext>
            </a:extLst>
          </p:spPr>
        </p:cxnSp>
      </p:grpSp>
      <p:pic>
        <p:nvPicPr>
          <p:cNvPr id="2051" name="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25" y="370590"/>
            <a:ext cx="1006475" cy="977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447799" y="324424"/>
            <a:ext cx="374280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6072"/>
                </a:solidFill>
                <a:effectLst/>
                <a:latin typeface="Lato" charset="0"/>
                <a:ea typeface="Hypatia Sans Pro" charset="0"/>
                <a:cs typeface="Hypatia Sans Pro" charset="0"/>
              </a:rPr>
              <a:t>Zonta International District 7</a:t>
            </a:r>
          </a:p>
          <a:p>
            <a:pPr fontAlgn="base">
              <a:spcBef>
                <a:spcPct val="0"/>
              </a:spcBef>
              <a:spcAft>
                <a:spcPct val="0"/>
              </a:spcAft>
            </a:pPr>
            <a:r>
              <a:rPr lang="en-US" altLang="en-US" sz="1600" dirty="0">
                <a:latin typeface="Arial" panose="020B0604020202020204" pitchFamily="34" charset="0"/>
                <a:cs typeface="Arial" panose="020B0604020202020204" pitchFamily="34" charset="0"/>
              </a:rPr>
              <a:t>2020 Virtual Area Meeting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50800" y="48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1pPr>
            <a:lvl2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2pPr>
            <a:lvl3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3pPr>
            <a:lvl4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4pPr>
            <a:lvl5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5pPr>
            <a:lvl6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6pPr>
            <a:lvl7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7pPr>
            <a:lvl8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8pPr>
            <a:lvl9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Content Placeholder 2">
            <a:extLst>
              <a:ext uri="{FF2B5EF4-FFF2-40B4-BE49-F238E27FC236}">
                <a16:creationId xmlns:a16="http://schemas.microsoft.com/office/drawing/2014/main" xmlns="" id="{1D4A71C3-8A18-49A4-9AFC-1C9FBCBA66CB}"/>
              </a:ext>
            </a:extLst>
          </p:cNvPr>
          <p:cNvSpPr txBox="1">
            <a:spLocks/>
          </p:cNvSpPr>
          <p:nvPr/>
        </p:nvSpPr>
        <p:spPr>
          <a:xfrm>
            <a:off x="609600" y="2549768"/>
            <a:ext cx="7924800" cy="3393832"/>
          </a:xfrm>
          <a:prstGeom prst="rect">
            <a:avLst/>
          </a:prstGeom>
        </p:spPr>
        <p:txBody>
          <a:bodyPr>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ClrTx/>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p:txBody>
      </p:sp>
      <p:sp>
        <p:nvSpPr>
          <p:cNvPr id="10" name="Rectangle 9"/>
          <p:cNvSpPr/>
          <p:nvPr/>
        </p:nvSpPr>
        <p:spPr>
          <a:xfrm>
            <a:off x="2641600" y="1219200"/>
            <a:ext cx="3962400" cy="523220"/>
          </a:xfrm>
          <a:prstGeom prst="rect">
            <a:avLst/>
          </a:prstGeom>
        </p:spPr>
        <p:txBody>
          <a:bodyPr wrap="square">
            <a:spAutoFit/>
          </a:bodyPr>
          <a:lstStyle/>
          <a:p>
            <a:pPr lvl="0"/>
            <a:r>
              <a:rPr lang="en-US" sz="2800" b="1" dirty="0" smtClean="0">
                <a:latin typeface="Calibri" panose="020F0502020204030204" pitchFamily="34" charset="0"/>
                <a:cs typeface="Calibri" panose="020F0502020204030204" pitchFamily="34" charset="0"/>
              </a:rPr>
              <a:t>Membership Categories</a:t>
            </a:r>
            <a:endParaRPr lang="en-US" sz="2800" b="1" dirty="0">
              <a:solidFill>
                <a:prstClr val="black"/>
              </a:solidFill>
              <a:latin typeface="Calibri" panose="020F0502020204030204" pitchFamily="34" charset="0"/>
              <a:cs typeface="Calibri" panose="020F0502020204030204" pitchFamily="34" charset="0"/>
            </a:endParaRPr>
          </a:p>
        </p:txBody>
      </p:sp>
      <p:sp>
        <p:nvSpPr>
          <p:cNvPr id="11" name="Rectangle 10"/>
          <p:cNvSpPr/>
          <p:nvPr/>
        </p:nvSpPr>
        <p:spPr>
          <a:xfrm>
            <a:off x="527050" y="1981200"/>
            <a:ext cx="8191500" cy="4093428"/>
          </a:xfrm>
          <a:prstGeom prst="rect">
            <a:avLst/>
          </a:prstGeom>
        </p:spPr>
        <p:txBody>
          <a:bodyPr wrap="square">
            <a:spAutoFit/>
          </a:bodyPr>
          <a:lstStyle/>
          <a:p>
            <a:r>
              <a:rPr lang="en-US" sz="2000" b="1" u="sng" dirty="0" smtClean="0">
                <a:latin typeface="Calibri" panose="020F0502020204030204" pitchFamily="34" charset="0"/>
                <a:cs typeface="Calibri" panose="020F0502020204030204" pitchFamily="34" charset="0"/>
              </a:rPr>
              <a:t>Individual Membership:</a:t>
            </a:r>
            <a:r>
              <a:rPr lang="en-US" sz="2000" b="1" dirty="0">
                <a:latin typeface="Calibri" panose="020F0502020204030204" pitchFamily="34" charset="0"/>
                <a:cs typeface="Calibri" panose="020F0502020204030204" pitchFamily="34" charset="0"/>
              </a:rPr>
              <a:t> </a:t>
            </a:r>
            <a:r>
              <a:rPr lang="en-US" sz="2000" b="1" dirty="0" smtClean="0">
                <a:latin typeface="Calibri" panose="020F0502020204030204" pitchFamily="34" charset="0"/>
                <a:cs typeface="Calibri" panose="020F0502020204030204" pitchFamily="34" charset="0"/>
              </a:rPr>
              <a:t> </a:t>
            </a:r>
            <a:r>
              <a:rPr lang="en-US" sz="2000" dirty="0" smtClean="0">
                <a:latin typeface="Calibri" panose="020F0502020204030204" pitchFamily="34" charset="0"/>
                <a:cs typeface="Calibri" panose="020F0502020204030204" pitchFamily="34" charset="0"/>
              </a:rPr>
              <a:t>This </a:t>
            </a:r>
            <a:r>
              <a:rPr lang="en-US" sz="2000" dirty="0">
                <a:latin typeface="Calibri" panose="020F0502020204030204" pitchFamily="34" charset="0"/>
                <a:cs typeface="Calibri" panose="020F0502020204030204" pitchFamily="34" charset="0"/>
              </a:rPr>
              <a:t>is a category created by Zonta International, where a person can join and support Zonta International but has no voting rights and does not belong to any club</a:t>
            </a:r>
            <a:r>
              <a:rPr lang="en-US" sz="2000" dirty="0" smtClean="0">
                <a:latin typeface="Calibri" panose="020F0502020204030204" pitchFamily="34" charset="0"/>
                <a:cs typeface="Calibri" panose="020F0502020204030204" pitchFamily="34" charset="0"/>
              </a:rPr>
              <a:t>.</a:t>
            </a:r>
          </a:p>
          <a:p>
            <a:pPr fontAlgn="base"/>
            <a:endParaRPr lang="en-US" sz="2000" dirty="0">
              <a:latin typeface="Calibri" panose="020F0502020204030204" pitchFamily="34" charset="0"/>
              <a:cs typeface="Calibri" panose="020F0502020204030204" pitchFamily="34" charset="0"/>
            </a:endParaRPr>
          </a:p>
          <a:p>
            <a:pPr marL="1028700" indent="-342900" fontAlgn="base">
              <a:buFont typeface="Wingdings" panose="05000000000000000000" pitchFamily="2" charset="2"/>
              <a:buChar char="v"/>
            </a:pPr>
            <a:r>
              <a:rPr lang="en-US" sz="2000" dirty="0">
                <a:latin typeface="Calibri" panose="020F0502020204030204" pitchFamily="34" charset="0"/>
                <a:cs typeface="Calibri" panose="020F0502020204030204" pitchFamily="34" charset="0"/>
              </a:rPr>
              <a:t>There is a Zonta International webinar recorded in March 2020.</a:t>
            </a:r>
          </a:p>
          <a:p>
            <a:pPr marL="1028700" indent="-342900" fontAlgn="base">
              <a:buFont typeface="Wingdings" panose="05000000000000000000" pitchFamily="2" charset="2"/>
              <a:buChar char="v"/>
            </a:pPr>
            <a:r>
              <a:rPr lang="en-US" sz="2000" dirty="0">
                <a:latin typeface="Calibri" panose="020F0502020204030204" pitchFamily="34" charset="0"/>
                <a:cs typeface="Calibri" panose="020F0502020204030204" pitchFamily="34" charset="0"/>
              </a:rPr>
              <a:t>Should be offered to members who are leaving or moving outside of a club area, corporate sponsors and/or Zonta supporters.</a:t>
            </a:r>
          </a:p>
          <a:p>
            <a:pPr marL="1028700" indent="-342900" fontAlgn="base">
              <a:buFont typeface="Wingdings" panose="05000000000000000000" pitchFamily="2" charset="2"/>
              <a:buChar char="v"/>
            </a:pPr>
            <a:r>
              <a:rPr lang="en-US" sz="2000" dirty="0">
                <a:latin typeface="Calibri" panose="020F0502020204030204" pitchFamily="34" charset="0"/>
                <a:cs typeface="Calibri" panose="020F0502020204030204" pitchFamily="34" charset="0"/>
              </a:rPr>
              <a:t>There are individual membership guidelines for district on ZI’s website. ZI website also contains information on individual membership FAQs and transferring from club membership to individual membership forms.</a:t>
            </a:r>
          </a:p>
          <a:p>
            <a:pPr marL="1028700" indent="-342900" fontAlgn="base">
              <a:buFont typeface="Wingdings" panose="05000000000000000000" pitchFamily="2" charset="2"/>
              <a:buChar char="v"/>
            </a:pPr>
            <a:r>
              <a:rPr lang="en-US" sz="2000" dirty="0">
                <a:latin typeface="Calibri" panose="020F0502020204030204" pitchFamily="34" charset="0"/>
                <a:cs typeface="Calibri" panose="020F0502020204030204" pitchFamily="34" charset="0"/>
              </a:rPr>
              <a:t>Currently 96 individual members in Zonta International.</a:t>
            </a:r>
          </a:p>
          <a:p>
            <a:endParaRPr lang="en-US" sz="2000" b="1" u="sng"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49215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24000" y="990600"/>
            <a:ext cx="4320540" cy="25400"/>
            <a:chOff x="0" y="0"/>
            <a:chExt cx="6804" cy="40"/>
          </a:xfrm>
        </p:grpSpPr>
        <p:cxnSp>
          <p:nvCxnSpPr>
            <p:cNvPr id="4" name="Line 8"/>
            <p:cNvCxnSpPr/>
            <p:nvPr/>
          </p:nvCxnSpPr>
          <p:spPr bwMode="auto">
            <a:xfrm>
              <a:off x="0" y="20"/>
              <a:ext cx="6804" cy="0"/>
            </a:xfrm>
            <a:prstGeom prst="line">
              <a:avLst/>
            </a:prstGeom>
            <a:noFill/>
            <a:ln w="25400">
              <a:solidFill>
                <a:srgbClr val="FBBC4A"/>
              </a:solidFill>
              <a:prstDash val="solid"/>
              <a:round/>
              <a:headEnd/>
              <a:tailEnd/>
            </a:ln>
            <a:extLst>
              <a:ext uri="{909E8E84-426E-40DD-AFC4-6F175D3DCCD1}">
                <a14:hiddenFill xmlns:a14="http://schemas.microsoft.com/office/drawing/2010/main">
                  <a:noFill/>
                </a14:hiddenFill>
              </a:ext>
            </a:extLst>
          </p:spPr>
        </p:cxnSp>
      </p:grpSp>
      <p:pic>
        <p:nvPicPr>
          <p:cNvPr id="2051" name="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25" y="370590"/>
            <a:ext cx="1006475" cy="977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447799" y="324424"/>
            <a:ext cx="374280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6072"/>
                </a:solidFill>
                <a:effectLst/>
                <a:latin typeface="Lato" charset="0"/>
                <a:ea typeface="Hypatia Sans Pro" charset="0"/>
                <a:cs typeface="Hypatia Sans Pro" charset="0"/>
              </a:rPr>
              <a:t>Zonta International District 7</a:t>
            </a:r>
          </a:p>
          <a:p>
            <a:pPr fontAlgn="base">
              <a:spcBef>
                <a:spcPct val="0"/>
              </a:spcBef>
              <a:spcAft>
                <a:spcPct val="0"/>
              </a:spcAft>
            </a:pPr>
            <a:r>
              <a:rPr lang="en-US" altLang="en-US" sz="1600" dirty="0">
                <a:latin typeface="Arial" panose="020B0604020202020204" pitchFamily="34" charset="0"/>
                <a:cs typeface="Arial" panose="020B0604020202020204" pitchFamily="34" charset="0"/>
              </a:rPr>
              <a:t>2020 Virtual Area Meeting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50800" y="48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1pPr>
            <a:lvl2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2pPr>
            <a:lvl3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3pPr>
            <a:lvl4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4pPr>
            <a:lvl5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5pPr>
            <a:lvl6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6pPr>
            <a:lvl7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7pPr>
            <a:lvl8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8pPr>
            <a:lvl9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Content Placeholder 2">
            <a:extLst>
              <a:ext uri="{FF2B5EF4-FFF2-40B4-BE49-F238E27FC236}">
                <a16:creationId xmlns:a16="http://schemas.microsoft.com/office/drawing/2014/main" xmlns="" id="{1D4A71C3-8A18-49A4-9AFC-1C9FBCBA66CB}"/>
              </a:ext>
            </a:extLst>
          </p:cNvPr>
          <p:cNvSpPr txBox="1">
            <a:spLocks/>
          </p:cNvSpPr>
          <p:nvPr/>
        </p:nvSpPr>
        <p:spPr>
          <a:xfrm>
            <a:off x="609600" y="2549768"/>
            <a:ext cx="7924800" cy="3393832"/>
          </a:xfrm>
          <a:prstGeom prst="rect">
            <a:avLst/>
          </a:prstGeom>
        </p:spPr>
        <p:txBody>
          <a:bodyPr>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ClrTx/>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p:txBody>
      </p:sp>
      <p:sp>
        <p:nvSpPr>
          <p:cNvPr id="10" name="Rectangle 9"/>
          <p:cNvSpPr/>
          <p:nvPr/>
        </p:nvSpPr>
        <p:spPr>
          <a:xfrm>
            <a:off x="2641600" y="1219200"/>
            <a:ext cx="3962400" cy="523220"/>
          </a:xfrm>
          <a:prstGeom prst="rect">
            <a:avLst/>
          </a:prstGeom>
        </p:spPr>
        <p:txBody>
          <a:bodyPr wrap="square">
            <a:spAutoFit/>
          </a:bodyPr>
          <a:lstStyle/>
          <a:p>
            <a:pPr lvl="0"/>
            <a:r>
              <a:rPr lang="en-US" sz="2800" b="1" dirty="0" smtClean="0">
                <a:latin typeface="Calibri" panose="020F0502020204030204" pitchFamily="34" charset="0"/>
                <a:cs typeface="Calibri" panose="020F0502020204030204" pitchFamily="34" charset="0"/>
              </a:rPr>
              <a:t>Membership Categories</a:t>
            </a:r>
            <a:endParaRPr lang="en-US" sz="2800" b="1" dirty="0">
              <a:solidFill>
                <a:prstClr val="black"/>
              </a:solidFill>
              <a:latin typeface="Calibri" panose="020F0502020204030204" pitchFamily="34" charset="0"/>
              <a:cs typeface="Calibri" panose="020F0502020204030204" pitchFamily="34" charset="0"/>
            </a:endParaRPr>
          </a:p>
        </p:txBody>
      </p:sp>
      <p:sp>
        <p:nvSpPr>
          <p:cNvPr id="11" name="Rectangle 10"/>
          <p:cNvSpPr/>
          <p:nvPr/>
        </p:nvSpPr>
        <p:spPr>
          <a:xfrm>
            <a:off x="838200" y="1981200"/>
            <a:ext cx="7778750" cy="2862322"/>
          </a:xfrm>
          <a:prstGeom prst="rect">
            <a:avLst/>
          </a:prstGeom>
        </p:spPr>
        <p:txBody>
          <a:bodyPr wrap="square">
            <a:spAutoFit/>
          </a:bodyPr>
          <a:lstStyle/>
          <a:p>
            <a:r>
              <a:rPr lang="en-US" sz="2000" b="1" u="sng" dirty="0" smtClean="0">
                <a:latin typeface="Calibri" panose="020F0502020204030204" pitchFamily="34" charset="0"/>
                <a:cs typeface="Calibri" panose="020F0502020204030204" pitchFamily="34" charset="0"/>
              </a:rPr>
              <a:t>Young Professional Membership: </a:t>
            </a:r>
            <a:r>
              <a:rPr lang="en-US" sz="2000" b="1" dirty="0" smtClean="0">
                <a:latin typeface="Calibri" panose="020F0502020204030204" pitchFamily="34" charset="0"/>
                <a:cs typeface="Calibri" panose="020F0502020204030204" pitchFamily="34" charset="0"/>
              </a:rPr>
              <a:t>  </a:t>
            </a:r>
            <a:r>
              <a:rPr lang="en-US" sz="2000" dirty="0" smtClean="0">
                <a:latin typeface="Calibri" panose="020F0502020204030204" pitchFamily="34" charset="0"/>
                <a:cs typeface="Calibri" panose="020F0502020204030204" pitchFamily="34" charset="0"/>
              </a:rPr>
              <a:t>Zonta </a:t>
            </a:r>
            <a:r>
              <a:rPr lang="en-US" sz="2000" dirty="0">
                <a:latin typeface="Calibri" panose="020F0502020204030204" pitchFamily="34" charset="0"/>
                <a:cs typeface="Calibri" panose="020F0502020204030204" pitchFamily="34" charset="0"/>
              </a:rPr>
              <a:t>members who are under 30 qualify for this category and it reduces their Zonta International dues while they qualify.</a:t>
            </a:r>
            <a:endParaRPr lang="en-US" sz="2000" b="1" u="sng" dirty="0" smtClean="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a:p>
            <a:pPr marL="800100" lvl="1" indent="-342900" fontAlgn="base">
              <a:buFont typeface="Wingdings" panose="05000000000000000000" pitchFamily="2" charset="2"/>
              <a:buChar char="v"/>
            </a:pPr>
            <a:r>
              <a:rPr lang="en-US" sz="2000" dirty="0">
                <a:latin typeface="Calibri" panose="020F0502020204030204" pitchFamily="34" charset="0"/>
                <a:cs typeface="Calibri" panose="020F0502020204030204" pitchFamily="34" charset="0"/>
              </a:rPr>
              <a:t>Recruiting tools for young professionals can be found on the ZI website</a:t>
            </a: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p>
            <a:pPr marL="800100" lvl="1" indent="-342900" fontAlgn="base">
              <a:buFont typeface="Wingdings" panose="05000000000000000000" pitchFamily="2" charset="2"/>
              <a:buChar char="v"/>
            </a:pPr>
            <a:r>
              <a:rPr lang="en-US" sz="2000" dirty="0">
                <a:latin typeface="Calibri" panose="020F0502020204030204" pitchFamily="34" charset="0"/>
                <a:cs typeface="Calibri" panose="020F0502020204030204" pitchFamily="34" charset="0"/>
              </a:rPr>
              <a:t>The young professional membership for Zonta International is currently at 374.</a:t>
            </a:r>
          </a:p>
          <a:p>
            <a:endParaRPr lang="en-US" sz="2000" b="1" u="sng" dirty="0" smtClean="0">
              <a:latin typeface="Calibri" panose="020F0502020204030204" pitchFamily="34" charset="0"/>
              <a:cs typeface="Calibri" panose="020F0502020204030204" pitchFamily="34" charset="0"/>
            </a:endParaRPr>
          </a:p>
        </p:txBody>
      </p:sp>
      <p:pic>
        <p:nvPicPr>
          <p:cNvPr id="1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166870"/>
            <a:ext cx="2326237" cy="973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5282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24000" y="990600"/>
            <a:ext cx="4320540" cy="25400"/>
            <a:chOff x="0" y="0"/>
            <a:chExt cx="6804" cy="40"/>
          </a:xfrm>
        </p:grpSpPr>
        <p:cxnSp>
          <p:nvCxnSpPr>
            <p:cNvPr id="4" name="Line 8"/>
            <p:cNvCxnSpPr/>
            <p:nvPr/>
          </p:nvCxnSpPr>
          <p:spPr bwMode="auto">
            <a:xfrm>
              <a:off x="0" y="20"/>
              <a:ext cx="6804" cy="0"/>
            </a:xfrm>
            <a:prstGeom prst="line">
              <a:avLst/>
            </a:prstGeom>
            <a:noFill/>
            <a:ln w="25400">
              <a:solidFill>
                <a:srgbClr val="FBBC4A"/>
              </a:solidFill>
              <a:prstDash val="solid"/>
              <a:round/>
              <a:headEnd/>
              <a:tailEnd/>
            </a:ln>
            <a:extLst>
              <a:ext uri="{909E8E84-426E-40DD-AFC4-6F175D3DCCD1}">
                <a14:hiddenFill xmlns:a14="http://schemas.microsoft.com/office/drawing/2010/main">
                  <a:noFill/>
                </a14:hiddenFill>
              </a:ext>
            </a:extLst>
          </p:spPr>
        </p:cxnSp>
      </p:grpSp>
      <p:pic>
        <p:nvPicPr>
          <p:cNvPr id="2051" name="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25" y="370590"/>
            <a:ext cx="1006475" cy="977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447799" y="324424"/>
            <a:ext cx="374280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6072"/>
                </a:solidFill>
                <a:effectLst/>
                <a:latin typeface="Lato" charset="0"/>
                <a:ea typeface="Hypatia Sans Pro" charset="0"/>
                <a:cs typeface="Hypatia Sans Pro" charset="0"/>
              </a:rPr>
              <a:t>Zonta International District 7</a:t>
            </a:r>
          </a:p>
          <a:p>
            <a:pPr fontAlgn="base">
              <a:spcBef>
                <a:spcPct val="0"/>
              </a:spcBef>
              <a:spcAft>
                <a:spcPct val="0"/>
              </a:spcAft>
            </a:pPr>
            <a:r>
              <a:rPr lang="en-US" altLang="en-US" sz="1600" dirty="0">
                <a:latin typeface="Arial" panose="020B0604020202020204" pitchFamily="34" charset="0"/>
                <a:cs typeface="Arial" panose="020B0604020202020204" pitchFamily="34" charset="0"/>
              </a:rPr>
              <a:t>2020 Virtual Area Meeting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50800" y="48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1pPr>
            <a:lvl2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2pPr>
            <a:lvl3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3pPr>
            <a:lvl4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4pPr>
            <a:lvl5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5pPr>
            <a:lvl6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6pPr>
            <a:lvl7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7pPr>
            <a:lvl8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8pPr>
            <a:lvl9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Content Placeholder 2">
            <a:extLst>
              <a:ext uri="{FF2B5EF4-FFF2-40B4-BE49-F238E27FC236}">
                <a16:creationId xmlns:a16="http://schemas.microsoft.com/office/drawing/2014/main" xmlns="" id="{1D4A71C3-8A18-49A4-9AFC-1C9FBCBA66CB}"/>
              </a:ext>
            </a:extLst>
          </p:cNvPr>
          <p:cNvSpPr txBox="1">
            <a:spLocks/>
          </p:cNvSpPr>
          <p:nvPr/>
        </p:nvSpPr>
        <p:spPr>
          <a:xfrm>
            <a:off x="609600" y="2549768"/>
            <a:ext cx="7924800" cy="3393832"/>
          </a:xfrm>
          <a:prstGeom prst="rect">
            <a:avLst/>
          </a:prstGeom>
        </p:spPr>
        <p:txBody>
          <a:bodyPr>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ClrTx/>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p:txBody>
      </p:sp>
      <p:sp>
        <p:nvSpPr>
          <p:cNvPr id="10" name="Rectangle 9"/>
          <p:cNvSpPr/>
          <p:nvPr/>
        </p:nvSpPr>
        <p:spPr>
          <a:xfrm>
            <a:off x="2133600" y="1219200"/>
            <a:ext cx="4419600" cy="523220"/>
          </a:xfrm>
          <a:prstGeom prst="rect">
            <a:avLst/>
          </a:prstGeom>
        </p:spPr>
        <p:txBody>
          <a:bodyPr wrap="square">
            <a:spAutoFit/>
          </a:bodyPr>
          <a:lstStyle/>
          <a:p>
            <a:pPr lvl="0"/>
            <a:r>
              <a:rPr lang="en-US" sz="2800" b="1" dirty="0" smtClean="0">
                <a:latin typeface="Calibri" panose="020F0502020204030204" pitchFamily="34" charset="0"/>
                <a:cs typeface="Calibri" panose="020F0502020204030204" pitchFamily="34" charset="0"/>
              </a:rPr>
              <a:t>District 7 Membership Goals</a:t>
            </a:r>
            <a:endParaRPr lang="en-US" sz="2800" b="1" dirty="0">
              <a:solidFill>
                <a:prstClr val="black"/>
              </a:solidFill>
              <a:latin typeface="Calibri" panose="020F0502020204030204" pitchFamily="34" charset="0"/>
              <a:cs typeface="Calibri" panose="020F0502020204030204" pitchFamily="34" charset="0"/>
            </a:endParaRPr>
          </a:p>
        </p:txBody>
      </p:sp>
      <p:sp>
        <p:nvSpPr>
          <p:cNvPr id="11" name="Rectangle 10"/>
          <p:cNvSpPr/>
          <p:nvPr/>
        </p:nvSpPr>
        <p:spPr>
          <a:xfrm>
            <a:off x="571500" y="1847435"/>
            <a:ext cx="8191500" cy="4093428"/>
          </a:xfrm>
          <a:prstGeom prst="rect">
            <a:avLst/>
          </a:prstGeom>
        </p:spPr>
        <p:txBody>
          <a:bodyPr wrap="square">
            <a:spAutoFit/>
          </a:bodyPr>
          <a:lstStyle/>
          <a:p>
            <a:pPr marL="342900" indent="-342900">
              <a:buFont typeface="Wingdings" panose="05000000000000000000" pitchFamily="2" charset="2"/>
              <a:buChar char="v"/>
            </a:pPr>
            <a:r>
              <a:rPr lang="en-US" sz="2000" dirty="0">
                <a:latin typeface="Calibri" panose="020F0502020204030204" pitchFamily="34" charset="0"/>
                <a:cs typeface="Calibri" panose="020F0502020204030204" pitchFamily="34" charset="0"/>
              </a:rPr>
              <a:t>The District 7 membership goals mirror those of Zonta International in that we want to have more members in May 2020 than we had in May 2018. </a:t>
            </a:r>
          </a:p>
          <a:p>
            <a:pPr marL="342900" indent="-342900">
              <a:buFont typeface="Wingdings" panose="05000000000000000000" pitchFamily="2" charset="2"/>
              <a:buChar char="v"/>
            </a:pPr>
            <a:r>
              <a:rPr lang="en-US" sz="2000" dirty="0">
                <a:latin typeface="Calibri" panose="020F0502020204030204" pitchFamily="34" charset="0"/>
                <a:cs typeface="Calibri" panose="020F0502020204030204" pitchFamily="34" charset="0"/>
              </a:rPr>
              <a:t>In addition, District 7 would also like to see its members increase attendance at area meetings. (THIS GOAL IS ON HOLD DUE TO COVID-19)</a:t>
            </a:r>
          </a:p>
          <a:p>
            <a:pPr marL="342900" indent="-342900">
              <a:buFont typeface="Wingdings" panose="05000000000000000000" pitchFamily="2" charset="2"/>
              <a:buChar char="v"/>
            </a:pPr>
            <a:r>
              <a:rPr lang="en-US" sz="2000" dirty="0">
                <a:latin typeface="Calibri" panose="020F0502020204030204" pitchFamily="34" charset="0"/>
                <a:cs typeface="Calibri" panose="020F0502020204030204" pitchFamily="34" charset="0"/>
              </a:rPr>
              <a:t>At the district conference in Kansas City on September 13-15, 2019.  Governor Shelley has set an attendance goal to have 65 members at the district conference. (WE ACHIEVED THIS GOAL)</a:t>
            </a:r>
          </a:p>
          <a:p>
            <a:pPr marL="342900" indent="-342900">
              <a:buFont typeface="Wingdings" panose="05000000000000000000" pitchFamily="2" charset="2"/>
              <a:buChar char="v"/>
            </a:pPr>
            <a:r>
              <a:rPr lang="en-US" sz="2000" dirty="0">
                <a:latin typeface="Calibri" panose="020F0502020204030204" pitchFamily="34" charset="0"/>
                <a:cs typeface="Calibri" panose="020F0502020204030204" pitchFamily="34" charset="0"/>
              </a:rPr>
              <a:t>District 7 would also like to see representation from every club in the district at the Zonta International Convention in Chicago in July 2020</a:t>
            </a:r>
            <a:r>
              <a:rPr lang="en-US" sz="2000" dirty="0" smtClean="0">
                <a:latin typeface="Calibri" panose="020F0502020204030204" pitchFamily="34" charset="0"/>
                <a:cs typeface="Calibri" panose="020F0502020204030204" pitchFamily="34" charset="0"/>
              </a:rPr>
              <a:t>. (THIS GOAL IS ON HOLD DUE TO CONVENTION CANCELLATION)</a:t>
            </a:r>
            <a:endParaRPr lang="en-US" sz="20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en-US" sz="2000" dirty="0">
                <a:latin typeface="Calibri" panose="020F0502020204030204" pitchFamily="34" charset="0"/>
                <a:cs typeface="Calibri" panose="020F0502020204030204" pitchFamily="34" charset="0"/>
              </a:rPr>
              <a:t>Present District 7 membership is 394 members as February 2020.</a:t>
            </a:r>
          </a:p>
          <a:p>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7728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24000" y="990600"/>
            <a:ext cx="4320540" cy="25400"/>
            <a:chOff x="0" y="0"/>
            <a:chExt cx="6804" cy="40"/>
          </a:xfrm>
        </p:grpSpPr>
        <p:cxnSp>
          <p:nvCxnSpPr>
            <p:cNvPr id="4" name="Line 8"/>
            <p:cNvCxnSpPr/>
            <p:nvPr/>
          </p:nvCxnSpPr>
          <p:spPr bwMode="auto">
            <a:xfrm>
              <a:off x="0" y="20"/>
              <a:ext cx="6804" cy="0"/>
            </a:xfrm>
            <a:prstGeom prst="line">
              <a:avLst/>
            </a:prstGeom>
            <a:noFill/>
            <a:ln w="25400">
              <a:solidFill>
                <a:srgbClr val="FBBC4A"/>
              </a:solidFill>
              <a:prstDash val="solid"/>
              <a:round/>
              <a:headEnd/>
              <a:tailEnd/>
            </a:ln>
            <a:extLst>
              <a:ext uri="{909E8E84-426E-40DD-AFC4-6F175D3DCCD1}">
                <a14:hiddenFill xmlns:a14="http://schemas.microsoft.com/office/drawing/2010/main">
                  <a:noFill/>
                </a14:hiddenFill>
              </a:ext>
            </a:extLst>
          </p:spPr>
        </p:cxnSp>
      </p:grpSp>
      <p:pic>
        <p:nvPicPr>
          <p:cNvPr id="2051" name="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25" y="370590"/>
            <a:ext cx="1006475" cy="977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447799" y="324424"/>
            <a:ext cx="374280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6072"/>
                </a:solidFill>
                <a:effectLst/>
                <a:latin typeface="Lato" charset="0"/>
                <a:ea typeface="Hypatia Sans Pro" charset="0"/>
                <a:cs typeface="Hypatia Sans Pro" charset="0"/>
              </a:rPr>
              <a:t>Zonta International District 7</a:t>
            </a:r>
          </a:p>
          <a:p>
            <a:pPr fontAlgn="base">
              <a:spcBef>
                <a:spcPct val="0"/>
              </a:spcBef>
              <a:spcAft>
                <a:spcPct val="0"/>
              </a:spcAft>
            </a:pPr>
            <a:r>
              <a:rPr lang="en-US" altLang="en-US" sz="1600" dirty="0">
                <a:latin typeface="Arial" panose="020B0604020202020204" pitchFamily="34" charset="0"/>
                <a:cs typeface="Arial" panose="020B0604020202020204" pitchFamily="34" charset="0"/>
              </a:rPr>
              <a:t>2020 Virtual Area Meeting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50800" y="48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1pPr>
            <a:lvl2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2pPr>
            <a:lvl3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3pPr>
            <a:lvl4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4pPr>
            <a:lvl5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5pPr>
            <a:lvl6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6pPr>
            <a:lvl7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7pPr>
            <a:lvl8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8pPr>
            <a:lvl9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Content Placeholder 2">
            <a:extLst>
              <a:ext uri="{FF2B5EF4-FFF2-40B4-BE49-F238E27FC236}">
                <a16:creationId xmlns:a16="http://schemas.microsoft.com/office/drawing/2014/main" xmlns="" id="{1D4A71C3-8A18-49A4-9AFC-1C9FBCBA66CB}"/>
              </a:ext>
            </a:extLst>
          </p:cNvPr>
          <p:cNvSpPr txBox="1">
            <a:spLocks/>
          </p:cNvSpPr>
          <p:nvPr/>
        </p:nvSpPr>
        <p:spPr>
          <a:xfrm>
            <a:off x="609600" y="2549768"/>
            <a:ext cx="7924800" cy="3393832"/>
          </a:xfrm>
          <a:prstGeom prst="rect">
            <a:avLst/>
          </a:prstGeom>
        </p:spPr>
        <p:txBody>
          <a:bodyPr>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ClrTx/>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p:txBody>
      </p:sp>
      <p:sp>
        <p:nvSpPr>
          <p:cNvPr id="10" name="Rectangle 9"/>
          <p:cNvSpPr/>
          <p:nvPr/>
        </p:nvSpPr>
        <p:spPr>
          <a:xfrm>
            <a:off x="3060700" y="1219200"/>
            <a:ext cx="3124200" cy="523220"/>
          </a:xfrm>
          <a:prstGeom prst="rect">
            <a:avLst/>
          </a:prstGeom>
        </p:spPr>
        <p:txBody>
          <a:bodyPr wrap="square">
            <a:spAutoFit/>
          </a:bodyPr>
          <a:lstStyle/>
          <a:p>
            <a:pPr lvl="0"/>
            <a:r>
              <a:rPr lang="en-US" sz="2800" b="1" dirty="0" smtClean="0">
                <a:latin typeface="Calibri" panose="020F0502020204030204" pitchFamily="34" charset="0"/>
                <a:cs typeface="Calibri" panose="020F0502020204030204" pitchFamily="34" charset="0"/>
              </a:rPr>
              <a:t>Membership Tools</a:t>
            </a:r>
            <a:endParaRPr lang="en-US" sz="2800" b="1" dirty="0">
              <a:solidFill>
                <a:prstClr val="black"/>
              </a:solidFill>
              <a:latin typeface="Calibri" panose="020F0502020204030204" pitchFamily="34" charset="0"/>
              <a:cs typeface="Calibri" panose="020F0502020204030204" pitchFamily="34" charset="0"/>
            </a:endParaRPr>
          </a:p>
        </p:txBody>
      </p:sp>
      <p:sp>
        <p:nvSpPr>
          <p:cNvPr id="11" name="Rectangle 10"/>
          <p:cNvSpPr/>
          <p:nvPr/>
        </p:nvSpPr>
        <p:spPr>
          <a:xfrm>
            <a:off x="838200" y="1981200"/>
            <a:ext cx="7778750" cy="4401205"/>
          </a:xfrm>
          <a:prstGeom prst="rect">
            <a:avLst/>
          </a:prstGeom>
        </p:spPr>
        <p:txBody>
          <a:bodyPr wrap="square">
            <a:spAutoFit/>
          </a:bodyPr>
          <a:lstStyle/>
          <a:p>
            <a:pPr marL="342900" indent="-342900" fontAlgn="t">
              <a:buFont typeface="Wingdings" panose="05000000000000000000" pitchFamily="2" charset="2"/>
              <a:buChar char="v"/>
            </a:pPr>
            <a:r>
              <a:rPr lang="en-US" sz="2000" b="1" dirty="0">
                <a:latin typeface="Calibri" panose="020F0502020204030204" pitchFamily="34" charset="0"/>
                <a:cs typeface="Calibri" panose="020F0502020204030204" pitchFamily="34" charset="0"/>
                <a:hlinkClick r:id="rId3"/>
              </a:rPr>
              <a:t>4.1 </a:t>
            </a:r>
            <a:r>
              <a:rPr lang="en-US" sz="2000" b="1" dirty="0" smtClean="0">
                <a:latin typeface="Calibri" panose="020F0502020204030204" pitchFamily="34" charset="0"/>
                <a:cs typeface="Calibri" panose="020F0502020204030204" pitchFamily="34" charset="0"/>
                <a:hlinkClick r:id="rId3"/>
              </a:rPr>
              <a:t>Postcard</a:t>
            </a:r>
            <a:endParaRPr lang="en-US" sz="2000" b="1" dirty="0" smtClean="0">
              <a:latin typeface="Calibri" panose="020F0502020204030204" pitchFamily="34" charset="0"/>
              <a:cs typeface="Calibri" panose="020F0502020204030204" pitchFamily="34" charset="0"/>
              <a:hlinkClick r:id="rId4"/>
            </a:endParaRPr>
          </a:p>
          <a:p>
            <a:pPr marL="342900" indent="-342900" fontAlgn="t">
              <a:buFont typeface="Wingdings" panose="05000000000000000000" pitchFamily="2" charset="2"/>
              <a:buChar char="v"/>
            </a:pPr>
            <a:r>
              <a:rPr lang="en-US" sz="2000" b="1" dirty="0" smtClean="0">
                <a:latin typeface="Calibri" panose="020F0502020204030204" pitchFamily="34" charset="0"/>
                <a:cs typeface="Calibri" panose="020F0502020204030204" pitchFamily="34" charset="0"/>
                <a:hlinkClick r:id="rId4"/>
              </a:rPr>
              <a:t>4.1 Postcard - customizable</a:t>
            </a:r>
            <a:endParaRPr lang="en-US" sz="2000" dirty="0" smtClean="0">
              <a:latin typeface="Calibri" panose="020F0502020204030204" pitchFamily="34" charset="0"/>
              <a:cs typeface="Calibri" panose="020F0502020204030204" pitchFamily="34" charset="0"/>
            </a:endParaRPr>
          </a:p>
          <a:p>
            <a:pPr marL="342900" indent="-342900" fontAlgn="t">
              <a:buFont typeface="Wingdings" panose="05000000000000000000" pitchFamily="2" charset="2"/>
              <a:buChar char="v"/>
            </a:pPr>
            <a:r>
              <a:rPr lang="en-US" sz="2000" b="1" dirty="0" smtClean="0">
                <a:latin typeface="Calibri" panose="020F0502020204030204" pitchFamily="34" charset="0"/>
                <a:cs typeface="Calibri" panose="020F0502020204030204" pitchFamily="34" charset="0"/>
                <a:hlinkClick r:id="rId5"/>
              </a:rPr>
              <a:t>4.2 </a:t>
            </a:r>
            <a:r>
              <a:rPr lang="en-US" sz="2000" b="1" dirty="0">
                <a:latin typeface="Calibri" panose="020F0502020204030204" pitchFamily="34" charset="0"/>
                <a:cs typeface="Calibri" panose="020F0502020204030204" pitchFamily="34" charset="0"/>
                <a:hlinkClick r:id="rId5"/>
              </a:rPr>
              <a:t>Why Zonta Flyer</a:t>
            </a:r>
            <a:endParaRPr lang="en-US" sz="2000" dirty="0">
              <a:latin typeface="Calibri" panose="020F0502020204030204" pitchFamily="34" charset="0"/>
              <a:cs typeface="Calibri" panose="020F0502020204030204" pitchFamily="34" charset="0"/>
            </a:endParaRPr>
          </a:p>
          <a:p>
            <a:pPr marL="342900" indent="-342900" fontAlgn="t">
              <a:buFont typeface="Wingdings" panose="05000000000000000000" pitchFamily="2" charset="2"/>
              <a:buChar char="v"/>
            </a:pPr>
            <a:r>
              <a:rPr lang="en-US" sz="2000" b="1" dirty="0">
                <a:latin typeface="Calibri" panose="020F0502020204030204" pitchFamily="34" charset="0"/>
                <a:cs typeface="Calibri" panose="020F0502020204030204" pitchFamily="34" charset="0"/>
                <a:hlinkClick r:id="rId6"/>
              </a:rPr>
              <a:t>4.2 Why Zonta Flyer - customizable</a:t>
            </a:r>
            <a:endParaRPr lang="en-US" sz="2000" dirty="0">
              <a:latin typeface="Calibri" panose="020F0502020204030204" pitchFamily="34" charset="0"/>
              <a:cs typeface="Calibri" panose="020F0502020204030204" pitchFamily="34" charset="0"/>
            </a:endParaRPr>
          </a:p>
          <a:p>
            <a:pPr marL="342900" indent="-342900" fontAlgn="t">
              <a:buFont typeface="Wingdings" panose="05000000000000000000" pitchFamily="2" charset="2"/>
              <a:buChar char="v"/>
            </a:pPr>
            <a:r>
              <a:rPr lang="en-US" sz="2000" b="1" dirty="0">
                <a:latin typeface="Calibri" panose="020F0502020204030204" pitchFamily="34" charset="0"/>
                <a:cs typeface="Calibri" panose="020F0502020204030204" pitchFamily="34" charset="0"/>
                <a:hlinkClick r:id="rId7"/>
              </a:rPr>
              <a:t>4.4 Bookmark</a:t>
            </a:r>
            <a:endParaRPr lang="en-US" sz="2000" dirty="0">
              <a:latin typeface="Calibri" panose="020F0502020204030204" pitchFamily="34" charset="0"/>
              <a:cs typeface="Calibri" panose="020F0502020204030204" pitchFamily="34" charset="0"/>
            </a:endParaRPr>
          </a:p>
          <a:p>
            <a:pPr marL="342900" indent="-342900" fontAlgn="t">
              <a:buFont typeface="Wingdings" panose="05000000000000000000" pitchFamily="2" charset="2"/>
              <a:buChar char="v"/>
            </a:pPr>
            <a:r>
              <a:rPr lang="en-US" sz="2000" b="1" dirty="0">
                <a:latin typeface="Calibri" panose="020F0502020204030204" pitchFamily="34" charset="0"/>
                <a:cs typeface="Calibri" panose="020F0502020204030204" pitchFamily="34" charset="0"/>
                <a:hlinkClick r:id="rId8"/>
              </a:rPr>
              <a:t>4.4 Bookmark - customizable</a:t>
            </a:r>
            <a:endParaRPr lang="en-US" sz="2000" dirty="0">
              <a:latin typeface="Calibri" panose="020F0502020204030204" pitchFamily="34" charset="0"/>
              <a:cs typeface="Calibri" panose="020F0502020204030204" pitchFamily="34" charset="0"/>
            </a:endParaRPr>
          </a:p>
          <a:p>
            <a:pPr marL="342900" indent="-342900" fontAlgn="t">
              <a:buFont typeface="Wingdings" panose="05000000000000000000" pitchFamily="2" charset="2"/>
              <a:buChar char="v"/>
            </a:pPr>
            <a:r>
              <a:rPr lang="en-US" sz="2000" b="1" dirty="0">
                <a:latin typeface="Calibri" panose="020F0502020204030204" pitchFamily="34" charset="0"/>
                <a:cs typeface="Calibri" panose="020F0502020204030204" pitchFamily="34" charset="0"/>
                <a:hlinkClick r:id="rId9"/>
              </a:rPr>
              <a:t>4.5 This is Zonta Card</a:t>
            </a:r>
            <a:endParaRPr lang="en-US" sz="2000" dirty="0">
              <a:latin typeface="Calibri" panose="020F0502020204030204" pitchFamily="34" charset="0"/>
              <a:cs typeface="Calibri" panose="020F0502020204030204" pitchFamily="34" charset="0"/>
            </a:endParaRPr>
          </a:p>
          <a:p>
            <a:pPr marL="342900" indent="-342900" fontAlgn="t">
              <a:buFont typeface="Wingdings" panose="05000000000000000000" pitchFamily="2" charset="2"/>
              <a:buChar char="v"/>
            </a:pPr>
            <a:r>
              <a:rPr lang="en-US" sz="2000" b="1" dirty="0">
                <a:latin typeface="Calibri" panose="020F0502020204030204" pitchFamily="34" charset="0"/>
                <a:cs typeface="Calibri" panose="020F0502020204030204" pitchFamily="34" charset="0"/>
                <a:hlinkClick r:id="rId10"/>
              </a:rPr>
              <a:t>4.6 This is Zonta Card (with bleed)</a:t>
            </a:r>
            <a:endParaRPr lang="en-US" sz="2000" dirty="0">
              <a:latin typeface="Calibri" panose="020F0502020204030204" pitchFamily="34" charset="0"/>
              <a:cs typeface="Calibri" panose="020F0502020204030204" pitchFamily="34" charset="0"/>
            </a:endParaRPr>
          </a:p>
          <a:p>
            <a:pPr marL="342900" indent="-342900" fontAlgn="t">
              <a:buFont typeface="Wingdings" panose="05000000000000000000" pitchFamily="2" charset="2"/>
              <a:buChar char="v"/>
            </a:pPr>
            <a:r>
              <a:rPr lang="en-US" sz="2000" b="1" dirty="0">
                <a:latin typeface="Calibri" panose="020F0502020204030204" pitchFamily="34" charset="0"/>
                <a:cs typeface="Calibri" panose="020F0502020204030204" pitchFamily="34" charset="0"/>
                <a:hlinkClick r:id="rId11"/>
              </a:rPr>
              <a:t>4.6 This is Zonta Card (with bleed) - customizable</a:t>
            </a:r>
            <a:endParaRPr lang="en-US" sz="2000" dirty="0">
              <a:latin typeface="Calibri" panose="020F0502020204030204" pitchFamily="34" charset="0"/>
              <a:cs typeface="Calibri" panose="020F0502020204030204" pitchFamily="34" charset="0"/>
            </a:endParaRPr>
          </a:p>
          <a:p>
            <a:pPr marL="342900" indent="-342900" fontAlgn="t">
              <a:buFont typeface="Wingdings" panose="05000000000000000000" pitchFamily="2" charset="2"/>
              <a:buChar char="v"/>
            </a:pPr>
            <a:r>
              <a:rPr lang="en-US" sz="2000" b="1" dirty="0">
                <a:latin typeface="Calibri" panose="020F0502020204030204" pitchFamily="34" charset="0"/>
                <a:cs typeface="Calibri" panose="020F0502020204030204" pitchFamily="34" charset="0"/>
                <a:hlinkClick r:id="rId12"/>
              </a:rPr>
              <a:t>4.7 Zonta International Pull Up Banner</a:t>
            </a:r>
            <a:endParaRPr lang="en-US" sz="2000" dirty="0">
              <a:latin typeface="Calibri" panose="020F0502020204030204" pitchFamily="34" charset="0"/>
              <a:cs typeface="Calibri" panose="020F0502020204030204" pitchFamily="34" charset="0"/>
            </a:endParaRPr>
          </a:p>
          <a:p>
            <a:pPr marL="342900" indent="-342900" fontAlgn="t">
              <a:buFont typeface="Wingdings" panose="05000000000000000000" pitchFamily="2" charset="2"/>
              <a:buChar char="v"/>
            </a:pPr>
            <a:r>
              <a:rPr lang="en-US" sz="2000" b="1" dirty="0">
                <a:latin typeface="Calibri" panose="020F0502020204030204" pitchFamily="34" charset="0"/>
                <a:cs typeface="Calibri" panose="020F0502020204030204" pitchFamily="34" charset="0"/>
                <a:hlinkClick r:id="rId13"/>
              </a:rPr>
              <a:t>4.7 Zonta International Pull Up Banner - customizable</a:t>
            </a:r>
            <a:endParaRPr lang="en-US" sz="2000" dirty="0">
              <a:latin typeface="Calibri" panose="020F0502020204030204" pitchFamily="34" charset="0"/>
              <a:cs typeface="Calibri" panose="020F0502020204030204" pitchFamily="34" charset="0"/>
            </a:endParaRPr>
          </a:p>
          <a:p>
            <a:pPr marL="342900" indent="-342900" fontAlgn="t">
              <a:buFont typeface="Wingdings" panose="05000000000000000000" pitchFamily="2" charset="2"/>
              <a:buChar char="v"/>
            </a:pPr>
            <a:r>
              <a:rPr lang="en-US" sz="2000" b="1" dirty="0">
                <a:latin typeface="Calibri" panose="020F0502020204030204" pitchFamily="34" charset="0"/>
                <a:cs typeface="Calibri" panose="020F0502020204030204" pitchFamily="34" charset="0"/>
                <a:hlinkClick r:id="rId14"/>
              </a:rPr>
              <a:t>4.8 Zonta International Pull Up Banner Version 2</a:t>
            </a:r>
            <a:endParaRPr lang="en-US" sz="2000" dirty="0">
              <a:latin typeface="Calibri" panose="020F0502020204030204" pitchFamily="34" charset="0"/>
              <a:cs typeface="Calibri" panose="020F0502020204030204" pitchFamily="34" charset="0"/>
            </a:endParaRPr>
          </a:p>
          <a:p>
            <a:pPr marL="342900" indent="-342900" fontAlgn="t">
              <a:buFont typeface="Wingdings" panose="05000000000000000000" pitchFamily="2" charset="2"/>
              <a:buChar char="v"/>
            </a:pPr>
            <a:r>
              <a:rPr lang="en-US" sz="2000" b="1" dirty="0">
                <a:latin typeface="Calibri" panose="020F0502020204030204" pitchFamily="34" charset="0"/>
                <a:cs typeface="Calibri" panose="020F0502020204030204" pitchFamily="34" charset="0"/>
                <a:hlinkClick r:id="rId15"/>
              </a:rPr>
              <a:t>4.8 Zonta International Pull Up Banner Version 2 - customizable</a:t>
            </a:r>
            <a:endParaRPr lang="en-US" sz="2000" dirty="0">
              <a:latin typeface="Calibri" panose="020F0502020204030204" pitchFamily="34" charset="0"/>
              <a:cs typeface="Calibri" panose="020F0502020204030204" pitchFamily="34" charset="0"/>
            </a:endParaRPr>
          </a:p>
          <a:p>
            <a:endParaRPr lang="en-US" sz="2000" b="1" u="sng"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92279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24000" y="990600"/>
            <a:ext cx="4320540" cy="25400"/>
            <a:chOff x="0" y="0"/>
            <a:chExt cx="6804" cy="40"/>
          </a:xfrm>
        </p:grpSpPr>
        <p:cxnSp>
          <p:nvCxnSpPr>
            <p:cNvPr id="4" name="Line 8"/>
            <p:cNvCxnSpPr/>
            <p:nvPr/>
          </p:nvCxnSpPr>
          <p:spPr bwMode="auto">
            <a:xfrm>
              <a:off x="0" y="20"/>
              <a:ext cx="6804" cy="0"/>
            </a:xfrm>
            <a:prstGeom prst="line">
              <a:avLst/>
            </a:prstGeom>
            <a:noFill/>
            <a:ln w="25400">
              <a:solidFill>
                <a:srgbClr val="FBBC4A"/>
              </a:solidFill>
              <a:prstDash val="solid"/>
              <a:round/>
              <a:headEnd/>
              <a:tailEnd/>
            </a:ln>
            <a:extLst>
              <a:ext uri="{909E8E84-426E-40DD-AFC4-6F175D3DCCD1}">
                <a14:hiddenFill xmlns:a14="http://schemas.microsoft.com/office/drawing/2010/main">
                  <a:noFill/>
                </a14:hiddenFill>
              </a:ext>
            </a:extLst>
          </p:spPr>
        </p:cxnSp>
      </p:grpSp>
      <p:pic>
        <p:nvPicPr>
          <p:cNvPr id="2051" name="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25" y="370590"/>
            <a:ext cx="1006475" cy="977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447799" y="324424"/>
            <a:ext cx="374280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6072"/>
                </a:solidFill>
                <a:effectLst/>
                <a:latin typeface="Lato" charset="0"/>
                <a:ea typeface="Hypatia Sans Pro" charset="0"/>
                <a:cs typeface="Hypatia Sans Pro" charset="0"/>
              </a:rPr>
              <a:t>Zonta International District 7</a:t>
            </a:r>
          </a:p>
          <a:p>
            <a:pPr fontAlgn="base">
              <a:spcBef>
                <a:spcPct val="0"/>
              </a:spcBef>
              <a:spcAft>
                <a:spcPct val="0"/>
              </a:spcAft>
            </a:pPr>
            <a:r>
              <a:rPr lang="en-US" altLang="en-US" sz="1600" dirty="0">
                <a:latin typeface="Arial" panose="020B0604020202020204" pitchFamily="34" charset="0"/>
                <a:cs typeface="Arial" panose="020B0604020202020204" pitchFamily="34" charset="0"/>
              </a:rPr>
              <a:t>2020 Virtual Area Meeting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50800" y="48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1pPr>
            <a:lvl2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2pPr>
            <a:lvl3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3pPr>
            <a:lvl4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4pPr>
            <a:lvl5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5pPr>
            <a:lvl6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6pPr>
            <a:lvl7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7pPr>
            <a:lvl8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8pPr>
            <a:lvl9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Content Placeholder 2">
            <a:extLst>
              <a:ext uri="{FF2B5EF4-FFF2-40B4-BE49-F238E27FC236}">
                <a16:creationId xmlns:a16="http://schemas.microsoft.com/office/drawing/2014/main" xmlns="" id="{1D4A71C3-8A18-49A4-9AFC-1C9FBCBA66CB}"/>
              </a:ext>
            </a:extLst>
          </p:cNvPr>
          <p:cNvSpPr txBox="1">
            <a:spLocks/>
          </p:cNvSpPr>
          <p:nvPr/>
        </p:nvSpPr>
        <p:spPr>
          <a:xfrm>
            <a:off x="609600" y="2549768"/>
            <a:ext cx="7924800" cy="3393832"/>
          </a:xfrm>
          <a:prstGeom prst="rect">
            <a:avLst/>
          </a:prstGeom>
        </p:spPr>
        <p:txBody>
          <a:bodyPr>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ClrTx/>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p:txBody>
      </p:sp>
      <p:sp>
        <p:nvSpPr>
          <p:cNvPr id="10" name="Rectangle 9"/>
          <p:cNvSpPr/>
          <p:nvPr/>
        </p:nvSpPr>
        <p:spPr>
          <a:xfrm>
            <a:off x="1676400" y="1295400"/>
            <a:ext cx="6781800" cy="523220"/>
          </a:xfrm>
          <a:prstGeom prst="rect">
            <a:avLst/>
          </a:prstGeom>
        </p:spPr>
        <p:txBody>
          <a:bodyPr wrap="square">
            <a:spAutoFit/>
          </a:bodyPr>
          <a:lstStyle/>
          <a:p>
            <a:pPr lvl="0"/>
            <a:r>
              <a:rPr lang="en-US" sz="2800" b="1" dirty="0" smtClean="0">
                <a:latin typeface="Calibri" panose="020F0502020204030204" pitchFamily="34" charset="0"/>
                <a:cs typeface="Calibri" panose="020F0502020204030204" pitchFamily="34" charset="0"/>
              </a:rPr>
              <a:t>District 7 Membership Development Plan</a:t>
            </a:r>
            <a:endParaRPr lang="en-US" sz="2800" b="1" dirty="0">
              <a:solidFill>
                <a:prstClr val="black"/>
              </a:solidFill>
              <a:latin typeface="Calibri" panose="020F0502020204030204" pitchFamily="34" charset="0"/>
              <a:cs typeface="Calibri" panose="020F0502020204030204" pitchFamily="34" charset="0"/>
            </a:endParaRPr>
          </a:p>
        </p:txBody>
      </p:sp>
      <p:sp>
        <p:nvSpPr>
          <p:cNvPr id="11" name="Rectangle 10"/>
          <p:cNvSpPr/>
          <p:nvPr/>
        </p:nvSpPr>
        <p:spPr>
          <a:xfrm>
            <a:off x="571500" y="1905000"/>
            <a:ext cx="8039100" cy="3477875"/>
          </a:xfrm>
          <a:prstGeom prst="rect">
            <a:avLst/>
          </a:prstGeom>
        </p:spPr>
        <p:txBody>
          <a:bodyPr wrap="square">
            <a:spAutoFit/>
          </a:bodyPr>
          <a:lstStyle/>
          <a:p>
            <a:pPr marL="342900" lvl="0" indent="-342900">
              <a:buFont typeface="Wingdings" panose="05000000000000000000" pitchFamily="2" charset="2"/>
              <a:buChar char="v"/>
            </a:pPr>
            <a:r>
              <a:rPr lang="en-US" sz="2000" dirty="0">
                <a:latin typeface="Calibri" panose="020F0502020204030204" pitchFamily="34" charset="0"/>
                <a:cs typeface="Calibri" panose="020F0502020204030204" pitchFamily="34" charset="0"/>
              </a:rPr>
              <a:t>The D7 goal for membership is to return to the 430 member level (May 2018 number below) in order to meet our 2020 ZI goal.  </a:t>
            </a:r>
            <a:endParaRPr lang="en-US" sz="2000" dirty="0" smtClean="0">
              <a:latin typeface="Calibri" panose="020F0502020204030204" pitchFamily="34" charset="0"/>
              <a:cs typeface="Calibri" panose="020F0502020204030204" pitchFamily="34" charset="0"/>
            </a:endParaRPr>
          </a:p>
          <a:p>
            <a:pPr marL="342900" lvl="0" indent="-342900">
              <a:buFont typeface="Wingdings" panose="05000000000000000000" pitchFamily="2" charset="2"/>
              <a:buChar char="v"/>
            </a:pPr>
            <a:r>
              <a:rPr lang="en-US" sz="2000" dirty="0" smtClean="0">
                <a:latin typeface="Calibri" panose="020F0502020204030204" pitchFamily="34" charset="0"/>
                <a:cs typeface="Calibri" panose="020F0502020204030204" pitchFamily="34" charset="0"/>
              </a:rPr>
              <a:t>The </a:t>
            </a:r>
            <a:r>
              <a:rPr lang="en-US" sz="2000" dirty="0">
                <a:latin typeface="Calibri" panose="020F0502020204030204" pitchFamily="34" charset="0"/>
                <a:cs typeface="Calibri" panose="020F0502020204030204" pitchFamily="34" charset="0"/>
              </a:rPr>
              <a:t>focus will be on clubs with less than 10 members or those clubs determined to be at risk.  These include Aberdeen, Atchison, Brainerd, Fargo and KC I. </a:t>
            </a:r>
          </a:p>
          <a:p>
            <a:pPr marL="342900" lvl="0" indent="-342900">
              <a:buFont typeface="Wingdings" panose="05000000000000000000" pitchFamily="2" charset="2"/>
              <a:buChar char="v"/>
            </a:pPr>
            <a:r>
              <a:rPr lang="en-US" sz="2000" dirty="0">
                <a:latin typeface="Calibri" panose="020F0502020204030204" pitchFamily="34" charset="0"/>
                <a:cs typeface="Calibri" panose="020F0502020204030204" pitchFamily="34" charset="0"/>
              </a:rPr>
              <a:t>To achieve the goal all clubs shall have one event that is designated as a membership event- where prospective members are invited by April 2020. (This date is on hold.)  </a:t>
            </a:r>
            <a:endParaRPr lang="en-US" sz="2000" dirty="0" smtClean="0">
              <a:latin typeface="Calibri" panose="020F0502020204030204" pitchFamily="34" charset="0"/>
              <a:cs typeface="Calibri" panose="020F0502020204030204" pitchFamily="34" charset="0"/>
            </a:endParaRPr>
          </a:p>
          <a:p>
            <a:pPr marL="342900" lvl="0" indent="-342900">
              <a:buFont typeface="Wingdings" panose="05000000000000000000" pitchFamily="2" charset="2"/>
              <a:buChar char="v"/>
            </a:pPr>
            <a:r>
              <a:rPr lang="en-US" sz="2000" dirty="0" smtClean="0">
                <a:latin typeface="Calibri" panose="020F0502020204030204" pitchFamily="34" charset="0"/>
                <a:cs typeface="Calibri" panose="020F0502020204030204" pitchFamily="34" charset="0"/>
              </a:rPr>
              <a:t>This </a:t>
            </a:r>
            <a:r>
              <a:rPr lang="en-US" sz="2000" dirty="0">
                <a:latin typeface="Calibri" panose="020F0502020204030204" pitchFamily="34" charset="0"/>
                <a:cs typeface="Calibri" panose="020F0502020204030204" pitchFamily="34" charset="0"/>
              </a:rPr>
              <a:t>does not have to be a separate club event, but if the event is a program or speaker meeting it should be designated as a membership event.  </a:t>
            </a:r>
          </a:p>
        </p:txBody>
      </p:sp>
    </p:spTree>
    <p:extLst>
      <p:ext uri="{BB962C8B-B14F-4D97-AF65-F5344CB8AC3E}">
        <p14:creationId xmlns:p14="http://schemas.microsoft.com/office/powerpoint/2010/main" val="300934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24000" y="990600"/>
            <a:ext cx="4320540" cy="25400"/>
            <a:chOff x="0" y="0"/>
            <a:chExt cx="6804" cy="40"/>
          </a:xfrm>
        </p:grpSpPr>
        <p:cxnSp>
          <p:nvCxnSpPr>
            <p:cNvPr id="4" name="Line 8"/>
            <p:cNvCxnSpPr/>
            <p:nvPr/>
          </p:nvCxnSpPr>
          <p:spPr bwMode="auto">
            <a:xfrm>
              <a:off x="0" y="20"/>
              <a:ext cx="6804" cy="0"/>
            </a:xfrm>
            <a:prstGeom prst="line">
              <a:avLst/>
            </a:prstGeom>
            <a:noFill/>
            <a:ln w="25400">
              <a:solidFill>
                <a:srgbClr val="FBBC4A"/>
              </a:solidFill>
              <a:prstDash val="solid"/>
              <a:round/>
              <a:headEnd/>
              <a:tailEnd/>
            </a:ln>
            <a:extLst>
              <a:ext uri="{909E8E84-426E-40DD-AFC4-6F175D3DCCD1}">
                <a14:hiddenFill xmlns:a14="http://schemas.microsoft.com/office/drawing/2010/main">
                  <a:noFill/>
                </a14:hiddenFill>
              </a:ext>
            </a:extLst>
          </p:spPr>
        </p:cxnSp>
      </p:grpSp>
      <p:pic>
        <p:nvPicPr>
          <p:cNvPr id="2051" name="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25" y="370590"/>
            <a:ext cx="1006475" cy="977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447799" y="324424"/>
            <a:ext cx="374280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6072"/>
                </a:solidFill>
                <a:effectLst/>
                <a:latin typeface="Lato" charset="0"/>
                <a:ea typeface="Hypatia Sans Pro" charset="0"/>
                <a:cs typeface="Hypatia Sans Pro" charset="0"/>
              </a:rPr>
              <a:t>Zonta International District 7</a:t>
            </a:r>
          </a:p>
          <a:p>
            <a:pPr fontAlgn="base">
              <a:spcBef>
                <a:spcPct val="0"/>
              </a:spcBef>
              <a:spcAft>
                <a:spcPct val="0"/>
              </a:spcAft>
            </a:pPr>
            <a:r>
              <a:rPr lang="en-US" altLang="en-US" sz="1600" dirty="0">
                <a:latin typeface="Arial" panose="020B0604020202020204" pitchFamily="34" charset="0"/>
                <a:cs typeface="Arial" panose="020B0604020202020204" pitchFamily="34" charset="0"/>
              </a:rPr>
              <a:t>2020 Virtual Area Meeting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50800" y="48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1pPr>
            <a:lvl2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2pPr>
            <a:lvl3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3pPr>
            <a:lvl4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4pPr>
            <a:lvl5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5pPr>
            <a:lvl6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6pPr>
            <a:lvl7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7pPr>
            <a:lvl8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8pPr>
            <a:lvl9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Content Placeholder 2">
            <a:extLst>
              <a:ext uri="{FF2B5EF4-FFF2-40B4-BE49-F238E27FC236}">
                <a16:creationId xmlns:a16="http://schemas.microsoft.com/office/drawing/2014/main" xmlns="" id="{1D4A71C3-8A18-49A4-9AFC-1C9FBCBA66CB}"/>
              </a:ext>
            </a:extLst>
          </p:cNvPr>
          <p:cNvSpPr txBox="1">
            <a:spLocks/>
          </p:cNvSpPr>
          <p:nvPr/>
        </p:nvSpPr>
        <p:spPr>
          <a:xfrm>
            <a:off x="609600" y="2549768"/>
            <a:ext cx="7924800" cy="3393832"/>
          </a:xfrm>
          <a:prstGeom prst="rect">
            <a:avLst/>
          </a:prstGeom>
        </p:spPr>
        <p:txBody>
          <a:bodyPr>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ClrTx/>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p:txBody>
      </p:sp>
      <p:sp>
        <p:nvSpPr>
          <p:cNvPr id="10" name="Rectangle 9"/>
          <p:cNvSpPr/>
          <p:nvPr/>
        </p:nvSpPr>
        <p:spPr>
          <a:xfrm>
            <a:off x="1676400" y="1295400"/>
            <a:ext cx="6781800" cy="523220"/>
          </a:xfrm>
          <a:prstGeom prst="rect">
            <a:avLst/>
          </a:prstGeom>
        </p:spPr>
        <p:txBody>
          <a:bodyPr wrap="square">
            <a:spAutoFit/>
          </a:bodyPr>
          <a:lstStyle/>
          <a:p>
            <a:pPr lvl="0"/>
            <a:r>
              <a:rPr lang="en-US" sz="2800" b="1" dirty="0" smtClean="0">
                <a:latin typeface="Calibri" panose="020F0502020204030204" pitchFamily="34" charset="0"/>
                <a:cs typeface="Calibri" panose="020F0502020204030204" pitchFamily="34" charset="0"/>
              </a:rPr>
              <a:t>District 7 Membership Development Plan</a:t>
            </a:r>
            <a:endParaRPr lang="en-US" sz="2800" b="1" dirty="0">
              <a:solidFill>
                <a:prstClr val="black"/>
              </a:solidFill>
              <a:latin typeface="Calibri" panose="020F0502020204030204" pitchFamily="34" charset="0"/>
              <a:cs typeface="Calibri" panose="020F0502020204030204" pitchFamily="34" charset="0"/>
            </a:endParaRPr>
          </a:p>
        </p:txBody>
      </p:sp>
      <p:sp>
        <p:nvSpPr>
          <p:cNvPr id="11" name="Rectangle 10"/>
          <p:cNvSpPr/>
          <p:nvPr/>
        </p:nvSpPr>
        <p:spPr>
          <a:xfrm>
            <a:off x="571500" y="1905000"/>
            <a:ext cx="8039100" cy="4093428"/>
          </a:xfrm>
          <a:prstGeom prst="rect">
            <a:avLst/>
          </a:prstGeom>
        </p:spPr>
        <p:txBody>
          <a:bodyPr wrap="square">
            <a:spAutoFit/>
          </a:bodyPr>
          <a:lstStyle/>
          <a:p>
            <a:pPr marL="342900" lvl="0" indent="-342900">
              <a:buFont typeface="Wingdings" panose="05000000000000000000" pitchFamily="2" charset="2"/>
              <a:buChar char="v"/>
            </a:pPr>
            <a:r>
              <a:rPr lang="en-US" sz="2000" dirty="0" smtClean="0">
                <a:latin typeface="Calibri" panose="020F0502020204030204" pitchFamily="34" charset="0"/>
                <a:cs typeface="Calibri" panose="020F0502020204030204" pitchFamily="34" charset="0"/>
              </a:rPr>
              <a:t>District </a:t>
            </a:r>
            <a:r>
              <a:rPr lang="en-US" sz="2000" dirty="0">
                <a:latin typeface="Calibri" panose="020F0502020204030204" pitchFamily="34" charset="0"/>
                <a:cs typeface="Calibri" panose="020F0502020204030204" pitchFamily="34" charset="0"/>
              </a:rPr>
              <a:t>7 has $6,000 dollars designated to help increase membership. District 7 has determined to allocate the funds at $2,000 per year for 3 years.   </a:t>
            </a:r>
            <a:endParaRPr lang="en-US" sz="2000" dirty="0" smtClean="0">
              <a:latin typeface="Calibri" panose="020F0502020204030204" pitchFamily="34" charset="0"/>
              <a:cs typeface="Calibri" panose="020F0502020204030204" pitchFamily="34" charset="0"/>
            </a:endParaRPr>
          </a:p>
          <a:p>
            <a:pPr marL="342900" lvl="0" indent="-342900">
              <a:buFont typeface="Wingdings" panose="05000000000000000000" pitchFamily="2" charset="2"/>
              <a:buChar char="v"/>
            </a:pPr>
            <a:r>
              <a:rPr lang="en-US" sz="2000" dirty="0" smtClean="0">
                <a:latin typeface="Calibri" panose="020F0502020204030204" pitchFamily="34" charset="0"/>
                <a:cs typeface="Calibri" panose="020F0502020204030204" pitchFamily="34" charset="0"/>
              </a:rPr>
              <a:t>District </a:t>
            </a:r>
            <a:r>
              <a:rPr lang="en-US" sz="2000" dirty="0">
                <a:latin typeface="Calibri" panose="020F0502020204030204" pitchFamily="34" charset="0"/>
                <a:cs typeface="Calibri" panose="020F0502020204030204" pitchFamily="34" charset="0"/>
              </a:rPr>
              <a:t>7 Clubs can apply for funds for membership events-with priority given to the clubs at risk and the clubs with less than 15 members.  </a:t>
            </a:r>
            <a:endParaRPr lang="en-US" sz="2000" dirty="0" smtClean="0">
              <a:latin typeface="Calibri" panose="020F0502020204030204" pitchFamily="34" charset="0"/>
              <a:cs typeface="Calibri" panose="020F0502020204030204" pitchFamily="34" charset="0"/>
            </a:endParaRPr>
          </a:p>
          <a:p>
            <a:pPr marL="342900" lvl="0" indent="-342900">
              <a:buFont typeface="Wingdings" panose="05000000000000000000" pitchFamily="2" charset="2"/>
              <a:buChar char="v"/>
            </a:pPr>
            <a:r>
              <a:rPr lang="en-US" sz="2000" dirty="0" smtClean="0">
                <a:latin typeface="Calibri" panose="020F0502020204030204" pitchFamily="34" charset="0"/>
                <a:cs typeface="Calibri" panose="020F0502020204030204" pitchFamily="34" charset="0"/>
              </a:rPr>
              <a:t>The </a:t>
            </a:r>
            <a:r>
              <a:rPr lang="en-US" sz="2000" dirty="0">
                <a:latin typeface="Calibri" panose="020F0502020204030204" pitchFamily="34" charset="0"/>
                <a:cs typeface="Calibri" panose="020F0502020204030204" pitchFamily="34" charset="0"/>
              </a:rPr>
              <a:t>funds can be used for payment for meeting spaces, speakers, website updates, print materials from Zonta International, print materials for local clubs, advertising of membership events in newspaper, radio, and digital media. </a:t>
            </a:r>
            <a:endParaRPr lang="en-US" sz="2000" dirty="0" smtClean="0">
              <a:latin typeface="Calibri" panose="020F0502020204030204" pitchFamily="34" charset="0"/>
              <a:cs typeface="Calibri" panose="020F0502020204030204" pitchFamily="34" charset="0"/>
            </a:endParaRPr>
          </a:p>
          <a:p>
            <a:pPr marL="342900" lvl="0" indent="-342900">
              <a:buFont typeface="Wingdings" panose="05000000000000000000" pitchFamily="2" charset="2"/>
              <a:buChar char="v"/>
            </a:pPr>
            <a:r>
              <a:rPr lang="en-US" sz="2000" dirty="0" smtClean="0">
                <a:latin typeface="Calibri" panose="020F0502020204030204" pitchFamily="34" charset="0"/>
                <a:cs typeface="Calibri" panose="020F0502020204030204" pitchFamily="34" charset="0"/>
              </a:rPr>
              <a:t>Clubs </a:t>
            </a:r>
            <a:r>
              <a:rPr lang="en-US" sz="2000" dirty="0">
                <a:latin typeface="Calibri" panose="020F0502020204030204" pitchFamily="34" charset="0"/>
                <a:cs typeface="Calibri" panose="020F0502020204030204" pitchFamily="34" charset="0"/>
              </a:rPr>
              <a:t>will be reimbursed upon submission of receipts.  Reimbursement should not be sought for beverages/appetizers/snacks. </a:t>
            </a:r>
          </a:p>
          <a:p>
            <a:pPr lvl="0"/>
            <a:r>
              <a:rPr lang="en-US" sz="2000" dirty="0"/>
              <a:t>  </a:t>
            </a:r>
          </a:p>
          <a:p>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44478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24000" y="990600"/>
            <a:ext cx="4320540" cy="25400"/>
            <a:chOff x="0" y="0"/>
            <a:chExt cx="6804" cy="40"/>
          </a:xfrm>
        </p:grpSpPr>
        <p:cxnSp>
          <p:nvCxnSpPr>
            <p:cNvPr id="4" name="Line 8"/>
            <p:cNvCxnSpPr/>
            <p:nvPr/>
          </p:nvCxnSpPr>
          <p:spPr bwMode="auto">
            <a:xfrm>
              <a:off x="0" y="20"/>
              <a:ext cx="6804" cy="0"/>
            </a:xfrm>
            <a:prstGeom prst="line">
              <a:avLst/>
            </a:prstGeom>
            <a:noFill/>
            <a:ln w="25400">
              <a:solidFill>
                <a:srgbClr val="FBBC4A"/>
              </a:solidFill>
              <a:prstDash val="solid"/>
              <a:round/>
              <a:headEnd/>
              <a:tailEnd/>
            </a:ln>
            <a:extLst>
              <a:ext uri="{909E8E84-426E-40DD-AFC4-6F175D3DCCD1}">
                <a14:hiddenFill xmlns:a14="http://schemas.microsoft.com/office/drawing/2010/main">
                  <a:noFill/>
                </a14:hiddenFill>
              </a:ext>
            </a:extLst>
          </p:spPr>
        </p:cxnSp>
      </p:grpSp>
      <p:pic>
        <p:nvPicPr>
          <p:cNvPr id="2051" name="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25" y="370590"/>
            <a:ext cx="1006475" cy="977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447799" y="324424"/>
            <a:ext cx="374280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6072"/>
                </a:solidFill>
                <a:effectLst/>
                <a:latin typeface="Lato" charset="0"/>
                <a:ea typeface="Hypatia Sans Pro" charset="0"/>
                <a:cs typeface="Hypatia Sans Pro" charset="0"/>
              </a:rPr>
              <a:t>Zonta International District 7</a:t>
            </a:r>
          </a:p>
          <a:p>
            <a:pPr fontAlgn="base">
              <a:spcBef>
                <a:spcPct val="0"/>
              </a:spcBef>
              <a:spcAft>
                <a:spcPct val="0"/>
              </a:spcAft>
            </a:pPr>
            <a:r>
              <a:rPr lang="en-US" altLang="en-US" sz="1600" dirty="0">
                <a:latin typeface="Arial" panose="020B0604020202020204" pitchFamily="34" charset="0"/>
                <a:cs typeface="Arial" panose="020B0604020202020204" pitchFamily="34" charset="0"/>
              </a:rPr>
              <a:t>2020 Virtual Area Meeting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50800" y="482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1pPr>
            <a:lvl2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2pPr>
            <a:lvl3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3pPr>
            <a:lvl4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4pPr>
            <a:lvl5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5pPr>
            <a:lvl6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6pPr>
            <a:lvl7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7pPr>
            <a:lvl8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8pPr>
            <a:lvl9pPr fontAlgn="base">
              <a:spcBef>
                <a:spcPct val="0"/>
              </a:spcBef>
              <a:spcAft>
                <a:spcPct val="0"/>
              </a:spcAft>
              <a:tabLst>
                <a:tab pos="2971800" algn="ctr"/>
                <a:tab pos="59436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Content Placeholder 2">
            <a:extLst>
              <a:ext uri="{FF2B5EF4-FFF2-40B4-BE49-F238E27FC236}">
                <a16:creationId xmlns:a16="http://schemas.microsoft.com/office/drawing/2014/main" xmlns="" id="{1D4A71C3-8A18-49A4-9AFC-1C9FBCBA66CB}"/>
              </a:ext>
            </a:extLst>
          </p:cNvPr>
          <p:cNvSpPr txBox="1">
            <a:spLocks/>
          </p:cNvSpPr>
          <p:nvPr/>
        </p:nvSpPr>
        <p:spPr>
          <a:xfrm>
            <a:off x="609600" y="2549768"/>
            <a:ext cx="7924800" cy="3393832"/>
          </a:xfrm>
          <a:prstGeom prst="rect">
            <a:avLst/>
          </a:prstGeom>
        </p:spPr>
        <p:txBody>
          <a:bodyPr>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ClrTx/>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p:txBody>
      </p:sp>
      <p:sp>
        <p:nvSpPr>
          <p:cNvPr id="10" name="Rectangle 9"/>
          <p:cNvSpPr/>
          <p:nvPr/>
        </p:nvSpPr>
        <p:spPr>
          <a:xfrm>
            <a:off x="1676400" y="1295400"/>
            <a:ext cx="6781800" cy="523220"/>
          </a:xfrm>
          <a:prstGeom prst="rect">
            <a:avLst/>
          </a:prstGeom>
        </p:spPr>
        <p:txBody>
          <a:bodyPr wrap="square">
            <a:spAutoFit/>
          </a:bodyPr>
          <a:lstStyle/>
          <a:p>
            <a:pPr lvl="0"/>
            <a:r>
              <a:rPr lang="en-US" sz="2800" b="1" dirty="0" smtClean="0">
                <a:latin typeface="Calibri" panose="020F0502020204030204" pitchFamily="34" charset="0"/>
                <a:cs typeface="Calibri" panose="020F0502020204030204" pitchFamily="34" charset="0"/>
              </a:rPr>
              <a:t>District 7 Membership Development Plan</a:t>
            </a:r>
            <a:endParaRPr lang="en-US" sz="2800" b="1" dirty="0">
              <a:solidFill>
                <a:prstClr val="black"/>
              </a:solidFill>
              <a:latin typeface="Calibri" panose="020F0502020204030204" pitchFamily="34" charset="0"/>
              <a:cs typeface="Calibri" panose="020F0502020204030204" pitchFamily="34" charset="0"/>
            </a:endParaRPr>
          </a:p>
        </p:txBody>
      </p:sp>
      <p:sp>
        <p:nvSpPr>
          <p:cNvPr id="11" name="Rectangle 10"/>
          <p:cNvSpPr/>
          <p:nvPr/>
        </p:nvSpPr>
        <p:spPr>
          <a:xfrm>
            <a:off x="571500" y="1905000"/>
            <a:ext cx="8039100" cy="3785652"/>
          </a:xfrm>
          <a:prstGeom prst="rect">
            <a:avLst/>
          </a:prstGeom>
        </p:spPr>
        <p:txBody>
          <a:bodyPr wrap="square">
            <a:spAutoFit/>
          </a:bodyPr>
          <a:lstStyle/>
          <a:p>
            <a:pPr marL="342900" lvl="0" indent="-342900">
              <a:buFont typeface="Wingdings" panose="05000000000000000000" pitchFamily="2" charset="2"/>
              <a:buChar char="v"/>
            </a:pPr>
            <a:r>
              <a:rPr lang="en-US" sz="2000" dirty="0">
                <a:latin typeface="Calibri" panose="020F0502020204030204" pitchFamily="34" charset="0"/>
                <a:cs typeface="Calibri" panose="020F0502020204030204" pitchFamily="34" charset="0"/>
              </a:rPr>
              <a:t>The application form for D7 funds shall be forwarded to the Lt. Governor who shall share it with the entire board to ensure it meets criteria.  The funds shall be available on a reimbursement basis with clubs being reimbursed upon submission of receipts to the D7 treasurer.</a:t>
            </a:r>
          </a:p>
          <a:p>
            <a:pPr marL="342900" lvl="0" indent="-342900">
              <a:buFont typeface="Wingdings" panose="05000000000000000000" pitchFamily="2" charset="2"/>
              <a:buChar char="v"/>
            </a:pPr>
            <a:r>
              <a:rPr lang="en-US" sz="2000" dirty="0">
                <a:latin typeface="Calibri" panose="020F0502020204030204" pitchFamily="34" charset="0"/>
                <a:cs typeface="Calibri" panose="020F0502020204030204" pitchFamily="34" charset="0"/>
              </a:rPr>
              <a:t>The initial amount available per club shall be $200 with the opportunity to re-apply for an additional $200, upon demonstration of the initial event being held.</a:t>
            </a:r>
          </a:p>
          <a:p>
            <a:pPr marL="342900" lvl="0" indent="-342900">
              <a:buFont typeface="Wingdings" panose="05000000000000000000" pitchFamily="2" charset="2"/>
              <a:buChar char="v"/>
            </a:pPr>
            <a:r>
              <a:rPr lang="en-US" sz="2000" dirty="0">
                <a:latin typeface="Calibri" panose="020F0502020204030204" pitchFamily="34" charset="0"/>
                <a:cs typeface="Calibri" panose="020F0502020204030204" pitchFamily="34" charset="0"/>
              </a:rPr>
              <a:t>The clubs who utilized the D7 funds shall be requested to submit a short evaluation form post event and indicate if any members applied or will be applying.</a:t>
            </a:r>
          </a:p>
          <a:p>
            <a:pPr lvl="0"/>
            <a:r>
              <a:rPr lang="en-US" sz="2000" dirty="0" smtClean="0"/>
              <a:t>  </a:t>
            </a:r>
            <a:endParaRPr lang="en-US" sz="2000" dirty="0"/>
          </a:p>
          <a:p>
            <a:endParaRPr lang="en-US" sz="2000" dirty="0">
              <a:latin typeface="Calibri" panose="020F0502020204030204" pitchFamily="34" charset="0"/>
              <a:cs typeface="Calibri" panose="020F0502020204030204" pitchFamily="34" charset="0"/>
            </a:endParaRPr>
          </a:p>
        </p:txBody>
      </p:sp>
      <p:pic>
        <p:nvPicPr>
          <p:cNvPr id="1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5358150"/>
            <a:ext cx="1869037" cy="781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80765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231</TotalTime>
  <Words>903</Words>
  <Application>Microsoft Office PowerPoint</Application>
  <PresentationFormat>On-screen Show (4:3)</PresentationFormat>
  <Paragraphs>78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Civic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dc:creator>
  <cp:lastModifiedBy>Hughes-Kremers, Tania L</cp:lastModifiedBy>
  <cp:revision>83</cp:revision>
  <dcterms:created xsi:type="dcterms:W3CDTF">2019-03-03T18:33:04Z</dcterms:created>
  <dcterms:modified xsi:type="dcterms:W3CDTF">2020-04-06T16:09:47Z</dcterms:modified>
</cp:coreProperties>
</file>