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2" r:id="rId12"/>
    <p:sldId id="273" r:id="rId13"/>
    <p:sldId id="274" r:id="rId14"/>
    <p:sldId id="275" r:id="rId15"/>
    <p:sldId id="276" r:id="rId16"/>
    <p:sldId id="27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94660"/>
  </p:normalViewPr>
  <p:slideViewPr>
    <p:cSldViewPr>
      <p:cViewPr varScale="1">
        <p:scale>
          <a:sx n="62" d="100"/>
          <a:sy n="62" d="100"/>
        </p:scale>
        <p:origin x="-13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3169B7-FBD4-4D8F-A829-D515F0BBFE6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45E46-6389-417E-867D-868F14AAA3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ontausa.org/stopchildmarriages-psa-toolkit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ntausa.org/stopchildmarriages-psa-toolki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onta@clelandmarketing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9906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2971" y="309035"/>
            <a:ext cx="374280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2020 Virtual Area Meeting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037" y="2971800"/>
            <a:ext cx="4572000" cy="13460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Jane Austin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D7 Rep to USA Caucus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April 4 and 25, 2020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66870"/>
            <a:ext cx="2326237" cy="97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0780" y="1676400"/>
            <a:ext cx="6904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Advocacy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Update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93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620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04" y="1419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36003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B838ABD-6A6D-4AD9-9850-B028FD662339}"/>
              </a:ext>
            </a:extLst>
          </p:cNvPr>
          <p:cNvSpPr txBox="1">
            <a:spLocks/>
          </p:cNvSpPr>
          <p:nvPr/>
        </p:nvSpPr>
        <p:spPr>
          <a:xfrm>
            <a:off x="660400" y="1718276"/>
            <a:ext cx="7924800" cy="4173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Identify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billboard project leader in your club or state.  Read the Billboard FAQ’s. Review Scripts.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Call local billboard companies and ask for PSA space as available -- target your State Capitol and Zonta community. 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(Newman-Jamestown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 Lamar; USA Caucus will provide a list of area-specific Lamar contacts)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Raise money to print non-digital billboards ($800-$3000 each depending on size and material, as specified by billboard company -- Digital / Vinyl / Print Paper).  Ask for non-profit discount (if your club is 501c3) and lower-cost materials, based on duration for scheduled placement.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with local billboard printers to have art print ready. ZI will have standard sizes ready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can customize sizing as needed.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Follow up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billboard companies to get space in target locations.  Be ready to print and place when space is available (more than 30 days in desired location)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 time and places as possible.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B1F9F3E-80F5-4426-9397-ED221C4CAFA1}"/>
              </a:ext>
            </a:extLst>
          </p:cNvPr>
          <p:cNvSpPr txBox="1">
            <a:spLocks/>
          </p:cNvSpPr>
          <p:nvPr/>
        </p:nvSpPr>
        <p:spPr>
          <a:xfrm>
            <a:off x="2011103" y="1000011"/>
            <a:ext cx="5181600" cy="59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steps to make this happen:</a:t>
            </a:r>
          </a:p>
        </p:txBody>
      </p:sp>
    </p:spTree>
    <p:extLst>
      <p:ext uri="{BB962C8B-B14F-4D97-AF65-F5344CB8AC3E}">
        <p14:creationId xmlns:p14="http://schemas.microsoft.com/office/powerpoint/2010/main" val="26214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620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799" y="37059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8150"/>
            <a:ext cx="1869037" cy="7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628D8-A242-4BF5-B055-44B46D2881CA}"/>
              </a:ext>
            </a:extLst>
          </p:cNvPr>
          <p:cNvSpPr txBox="1"/>
          <p:nvPr/>
        </p:nvSpPr>
        <p:spPr>
          <a:xfrm>
            <a:off x="977544" y="1373890"/>
            <a:ext cx="7352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Match billboards with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media campaign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informed – keep your club members aware of the issues around child marriage and identify ways to contribute to the campaign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on Facebook, Twitter,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resources from the toolkit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and collaborate with organizations in your community to expand discussion of the issues.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letters to the local newspaper.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Talk with and write your state representatives.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Talk with your friends and neighbors!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814207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799" y="37059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8150"/>
            <a:ext cx="1869037" cy="7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8964F9-588E-4B0E-A7A9-46988044AC86}"/>
              </a:ext>
            </a:extLst>
          </p:cNvPr>
          <p:cNvSpPr/>
          <p:nvPr/>
        </p:nvSpPr>
        <p:spPr>
          <a:xfrm>
            <a:off x="1617681" y="1318971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https://zontausa.org/end-child-marriage-in-the-usa/end-child-marriage-action/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AFB75B-421F-4203-BB6D-1F596A7D8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18" y="2026857"/>
            <a:ext cx="8437019" cy="3599919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xmlns="" id="{F61BAE2B-C334-4688-83D1-76FEFF58EF7E}"/>
              </a:ext>
            </a:extLst>
          </p:cNvPr>
          <p:cNvSpPr/>
          <p:nvPr/>
        </p:nvSpPr>
        <p:spPr>
          <a:xfrm flipH="1">
            <a:off x="1691639" y="4634250"/>
            <a:ext cx="594362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3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620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799" y="37059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13" y="5487560"/>
            <a:ext cx="1869037" cy="7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628D8-A242-4BF5-B055-44B46D2881CA}"/>
              </a:ext>
            </a:extLst>
          </p:cNvPr>
          <p:cNvSpPr txBox="1"/>
          <p:nvPr/>
        </p:nvSpPr>
        <p:spPr>
          <a:xfrm>
            <a:off x="2420523" y="2838404"/>
            <a:ext cx="4467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Questions? Comments?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0E91F7-6FA0-4DA1-8D0B-BFC54BB56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8" y="1859639"/>
            <a:ext cx="8402063" cy="34311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A0054E-340D-427D-9F44-1D7FCE1B419A}"/>
              </a:ext>
            </a:extLst>
          </p:cNvPr>
          <p:cNvSpPr/>
          <p:nvPr/>
        </p:nvSpPr>
        <p:spPr>
          <a:xfrm>
            <a:off x="1736691" y="1131161"/>
            <a:ext cx="6543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https://act.unicefusa.org/childmarriage</a:t>
            </a:r>
          </a:p>
        </p:txBody>
      </p:sp>
    </p:spTree>
    <p:extLst>
      <p:ext uri="{BB962C8B-B14F-4D97-AF65-F5344CB8AC3E}">
        <p14:creationId xmlns:p14="http://schemas.microsoft.com/office/powerpoint/2010/main" val="5001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88623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503" y="1504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379046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9E431D-71DA-4915-A57E-6E64523B3EBA}"/>
              </a:ext>
            </a:extLst>
          </p:cNvPr>
          <p:cNvSpPr/>
          <p:nvPr/>
        </p:nvSpPr>
        <p:spPr>
          <a:xfrm>
            <a:off x="1838325" y="1078454"/>
            <a:ext cx="6131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https://zontausa.org/end-child-marriage-in-the-usa/end-child-marriage-action/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4A575DD-2CD1-4055-BA37-F4F932B7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3" y="1763590"/>
            <a:ext cx="8740897" cy="443522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5DB48B3-BE2F-4932-A9EA-CC29DBF06249}"/>
              </a:ext>
            </a:extLst>
          </p:cNvPr>
          <p:cNvSpPr/>
          <p:nvPr/>
        </p:nvSpPr>
        <p:spPr>
          <a:xfrm>
            <a:off x="4114800" y="4038600"/>
            <a:ext cx="3810000" cy="17021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4642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37059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0483B9-2E4B-4C96-B972-4DD047550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06379"/>
            <a:ext cx="8763000" cy="40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83414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37059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6025DC-EA8B-44BA-BA06-2A01CE169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840"/>
            <a:ext cx="9144000" cy="38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1022298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799" y="37059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2020 Virtual Area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8150"/>
            <a:ext cx="1869037" cy="7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F9B3B0-8F62-438A-9CCD-C915D2D7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727208"/>
            <a:ext cx="2244762" cy="2391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628D8-A242-4BF5-B055-44B46D2881CA}"/>
              </a:ext>
            </a:extLst>
          </p:cNvPr>
          <p:cNvSpPr txBox="1"/>
          <p:nvPr/>
        </p:nvSpPr>
        <p:spPr>
          <a:xfrm>
            <a:off x="2420523" y="2838404"/>
            <a:ext cx="4467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Questions? Comments?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8964F9-588E-4B0E-A7A9-46988044AC86}"/>
              </a:ext>
            </a:extLst>
          </p:cNvPr>
          <p:cNvSpPr/>
          <p:nvPr/>
        </p:nvSpPr>
        <p:spPr>
          <a:xfrm>
            <a:off x="1263568" y="1890336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https://zontausa.org/stopchildmarriages-psa-toolkit/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04586" y="7620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419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2971" y="370590"/>
            <a:ext cx="3742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4724D4E-C7ED-498F-8084-34403E91FC98}"/>
              </a:ext>
            </a:extLst>
          </p:cNvPr>
          <p:cNvSpPr txBox="1">
            <a:spLocks/>
          </p:cNvSpPr>
          <p:nvPr/>
        </p:nvSpPr>
        <p:spPr>
          <a:xfrm>
            <a:off x="1444752" y="1222833"/>
            <a:ext cx="4955706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 Caucus</a:t>
            </a:r>
          </a:p>
          <a:p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https://zontausa.org/</a:t>
            </a:r>
          </a:p>
          <a:p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1611" y="2771296"/>
            <a:ext cx="644956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Top Issues 2018 – 2020 and into the next biennium: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Ending Child Marriage Laws (State)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Equal Rights Amendment (National)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Violence Against Women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VAWA (Violence Against Women Act) renewal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IX protections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Combat Human Trafficking (State)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Cities for CEDAW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D7F583-B15D-45DB-9E21-E2CED4903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87" y="264106"/>
            <a:ext cx="2237426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9906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6088" y="324424"/>
            <a:ext cx="37428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2020 Virtual Area Meeting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223145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j-ea"/>
                <a:cs typeface="+mj-cs"/>
              </a:rPr>
              <a:t>Campaign to End Child Marriage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j-ea"/>
                <a:cs typeface="+mj-cs"/>
              </a:rPr>
              <a:t>Broader </a:t>
            </a:r>
            <a:r>
              <a:rPr lang="en-US" sz="2800" b="1" i="1" kern="0" dirty="0" smtClean="0">
                <a:latin typeface="Calibri" panose="020F0502020204030204"/>
                <a:ea typeface="+mj-ea"/>
                <a:cs typeface="+mj-cs"/>
              </a:rPr>
              <a:t>C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anose="020F0502020204030204"/>
                <a:ea typeface="+mj-ea"/>
                <a:cs typeface="+mj-cs"/>
              </a:rPr>
              <a:t>o</a:t>
            </a:r>
            <a:r>
              <a:rPr lang="en-US" sz="2800" b="1" i="1" kern="0" dirty="0" err="1" smtClean="0">
                <a:latin typeface="Calibri" panose="020F0502020204030204"/>
                <a:ea typeface="+mj-ea"/>
                <a:cs typeface="+mj-cs"/>
              </a:rPr>
              <a:t>ntext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3CA46868-449F-44E5-A073-E701749539AA}"/>
              </a:ext>
            </a:extLst>
          </p:cNvPr>
          <p:cNvSpPr txBox="1">
            <a:spLocks/>
          </p:cNvSpPr>
          <p:nvPr/>
        </p:nvSpPr>
        <p:spPr>
          <a:xfrm>
            <a:off x="955935" y="2258045"/>
            <a:ext cx="7620000" cy="339447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Zonta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Centennial Celebration Nov. 2019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Gives Zonta a stronger voice in National, State, and NGO politics to End Child Marriage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Aligns Unicef USA, Unchained at Last, and Zonta USA on ending child marriage at the state level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Greater Zonta USA Member Engagement:  New Tools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Makes Zonta more Visible in USA as a leader in Women’s Rights</a:t>
            </a:r>
          </a:p>
        </p:txBody>
      </p:sp>
    </p:spTree>
    <p:extLst>
      <p:ext uri="{BB962C8B-B14F-4D97-AF65-F5344CB8AC3E}">
        <p14:creationId xmlns:p14="http://schemas.microsoft.com/office/powerpoint/2010/main" val="39052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09439" y="83414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419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375485"/>
            <a:ext cx="3742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6072"/>
                </a:solidFill>
                <a:effectLst/>
                <a:latin typeface="Lato" charset="0"/>
                <a:ea typeface="Hypatia Sans Pro" charset="0"/>
                <a:cs typeface="Hypatia Sans Pro" charset="0"/>
              </a:rPr>
              <a:t>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93D62169-17B8-4103-8F29-626DD8F9702D}"/>
              </a:ext>
            </a:extLst>
          </p:cNvPr>
          <p:cNvSpPr txBox="1">
            <a:spLocks/>
          </p:cNvSpPr>
          <p:nvPr/>
        </p:nvSpPr>
        <p:spPr>
          <a:xfrm>
            <a:off x="1447800" y="1292156"/>
            <a:ext cx="6689724" cy="556021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D7 Child Marriage Laws -- 2019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C9A79EEC-A7FA-4B07-8197-0DB3805A44F1}"/>
              </a:ext>
            </a:extLst>
          </p:cNvPr>
          <p:cNvSpPr txBox="1">
            <a:spLocks/>
          </p:cNvSpPr>
          <p:nvPr/>
        </p:nvSpPr>
        <p:spPr>
          <a:xfrm>
            <a:off x="571500" y="1981200"/>
            <a:ext cx="8001000" cy="4095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Minimum age is 15; minors 16–17 years of age can marry with consent of both parents or legal guardians; judicial approval required for those 15 years old.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Minimum age is 16; all minors are required to obtain judicial approval to marry.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Bill to eliminate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exemptions to child marriage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up for Senate vote in March/April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Minimum age is 16; all minors are required to obtain written consent of a parent or guardian. No minor may marry an individual 21 years or older.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Minimum age is 16. If a person is between age 16 and 18 years, the state requires consent of a parent or legal guardian and official proof of age. No provision for judicial approval of any marriage involving minors.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SD: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Minimum age is 16. If a person is between age 16 and 18 years, a notarized statement of consent to marry from one parent or one legal guardian is required. Judicial approval is mandated based when a minor lacks parental consent for the marriage.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00200" y="788796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1097" y="370590"/>
            <a:ext cx="3742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7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93D62169-17B8-4103-8F29-626DD8F9702D}"/>
              </a:ext>
            </a:extLst>
          </p:cNvPr>
          <p:cNvSpPr txBox="1">
            <a:spLocks/>
          </p:cNvSpPr>
          <p:nvPr/>
        </p:nvSpPr>
        <p:spPr>
          <a:xfrm>
            <a:off x="1447800" y="1139759"/>
            <a:ext cx="6689724" cy="84144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Child Marriage PSA 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Goals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6A20359-D4D4-46B1-9E46-572F8A41B03D}"/>
              </a:ext>
            </a:extLst>
          </p:cNvPr>
          <p:cNvSpPr txBox="1">
            <a:spLocks/>
          </p:cNvSpPr>
          <p:nvPr/>
        </p:nvSpPr>
        <p:spPr>
          <a:xfrm>
            <a:off x="944562" y="2024418"/>
            <a:ext cx="7810500" cy="4123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Zonta clubs and districts in the US to support Zonta International’s mission to end child marriage in the United States, at both the National and State level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Increase awareness of the prevalence of child marriage in the US and lack of laws protecting children, particularly girls.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Encourage residents in Zonta districts, club areas, and state capitols to </a:t>
            </a:r>
          </a:p>
          <a:p>
            <a:pPr marR="0" lvl="1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 more about child marriage in their state</a:t>
            </a:r>
          </a:p>
          <a:p>
            <a:pPr marR="0" lvl="1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Take action via an easy-to-use platform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with key allies to amplify the message and lend credibility and impetus to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707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5539" y="370590"/>
            <a:ext cx="3742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056F51D-AFE3-4687-8971-64C1E8B03ECE}"/>
              </a:ext>
            </a:extLst>
          </p:cNvPr>
          <p:cNvSpPr txBox="1">
            <a:spLocks/>
          </p:cNvSpPr>
          <p:nvPr/>
        </p:nvSpPr>
        <p:spPr>
          <a:xfrm>
            <a:off x="2160270" y="1108694"/>
            <a:ext cx="4629276" cy="58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PSA Billboard Campaign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AA1A2BF6-0E42-4019-9D2C-7B9223CA5993}"/>
              </a:ext>
            </a:extLst>
          </p:cNvPr>
          <p:cNvSpPr txBox="1">
            <a:spLocks/>
          </p:cNvSpPr>
          <p:nvPr/>
        </p:nvSpPr>
        <p:spPr>
          <a:xfrm>
            <a:off x="570833" y="1730977"/>
            <a:ext cx="780815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Billboards as Public Service Announcement (</a:t>
            </a:r>
            <a:r>
              <a:rPr lang="en-US" sz="1800" dirty="0">
                <a:solidFill>
                  <a:sysClr val="windowText" lastClr="000000"/>
                </a:solidFill>
              </a:rPr>
              <a:t>PSA) 12-month rolling campaign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USA WIDE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consistent message across all states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 targets: key locations in State capitals and Zonta home towns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Priority states of national campaign in </a:t>
            </a:r>
            <a:r>
              <a:rPr lang="en-US" sz="1600" b="1" dirty="0">
                <a:solidFill>
                  <a:sysClr val="windowText" lastClr="000000"/>
                </a:solidFill>
              </a:rPr>
              <a:t>D7: </a:t>
            </a:r>
            <a:r>
              <a:rPr lang="en-US" sz="1600" b="1" u="sng" dirty="0">
                <a:solidFill>
                  <a:sysClr val="windowText" lastClr="000000"/>
                </a:solidFill>
              </a:rPr>
              <a:t>Missouri</a:t>
            </a:r>
            <a:r>
              <a:rPr lang="en-US" sz="1600" b="1" dirty="0">
                <a:solidFill>
                  <a:sysClr val="windowText" lastClr="000000"/>
                </a:solidFill>
              </a:rPr>
              <a:t> and </a:t>
            </a:r>
            <a:r>
              <a:rPr lang="en-US" sz="1600" b="1" u="sng" dirty="0">
                <a:solidFill>
                  <a:sysClr val="windowText" lastClr="000000"/>
                </a:solidFill>
              </a:rPr>
              <a:t>Minnesota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Alternate placements of digital signage (airport and convention centers, shopping malls)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Materials and toolkit designed to work with Lamar, Newman, or any billboard company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 artwork prepared with ZI and UNICEF (available online)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Single, simple URL landing page on billboard to direct people to more info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Placements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 coordinated and funded locally by Clubs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training and support from USA Caucus as part of Zonta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SaysNO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620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34101" y="356405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3EA028-6C0E-4EFB-A12E-299F37E4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4330"/>
            <a:ext cx="7675159" cy="44897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AF12D2-C607-4978-8870-6B6B8348CA83}"/>
              </a:ext>
            </a:extLst>
          </p:cNvPr>
          <p:cNvSpPr txBox="1">
            <a:spLocks/>
          </p:cNvSpPr>
          <p:nvPr/>
        </p:nvSpPr>
        <p:spPr>
          <a:xfrm>
            <a:off x="2308162" y="1067331"/>
            <a:ext cx="4629276" cy="58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Stopchildmarriages.org</a:t>
            </a:r>
          </a:p>
        </p:txBody>
      </p:sp>
    </p:spTree>
    <p:extLst>
      <p:ext uri="{BB962C8B-B14F-4D97-AF65-F5344CB8AC3E}">
        <p14:creationId xmlns:p14="http://schemas.microsoft.com/office/powerpoint/2010/main" val="13943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103231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73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799" y="385979"/>
            <a:ext cx="37428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2020 Virtual Area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60C343B-24C1-4A6E-BECA-06C3E63C3B73}"/>
              </a:ext>
            </a:extLst>
          </p:cNvPr>
          <p:cNvSpPr txBox="1">
            <a:spLocks/>
          </p:cNvSpPr>
          <p:nvPr/>
        </p:nvSpPr>
        <p:spPr>
          <a:xfrm>
            <a:off x="495300" y="1524000"/>
            <a:ext cx="8153400" cy="464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https://zontausa.org/stopchildmarriages-psa-toolkit/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Billboard and Digital Sign Artwork: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Print-ready for large scale printing.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Very large vector files of the Billboard images in multiple sizes for both print (vinyl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other materials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print billboard</a:t>
            </a:r>
            <a:r>
              <a:rPr lang="en-US" sz="1700" dirty="0">
                <a:solidFill>
                  <a:sysClr val="windowText" lastClr="000000"/>
                </a:solidFill>
              </a:rPr>
              <a:t>)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digital signs to download</a:t>
            </a:r>
          </a:p>
          <a:p>
            <a:pPr marL="400050">
              <a:buFont typeface="Wingdings" panose="05000000000000000000" pitchFamily="2" charset="2"/>
              <a:buChar char="v"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to work with a Billboard company script and guide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Become conversant in Outdoor advertising. Billboard terminology, digital sign information. How-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answers to all your questions.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public relations and social media campaign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small-scale artwork and signs, for documents, power points, emails, letters. Images for Facebook, Twitter and Instagram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#StopChildMarriages  </a:t>
            </a:r>
            <a:r>
              <a:rPr lang="en-US" sz="1600" dirty="0">
                <a:solidFill>
                  <a:sysClr val="windowText" lastClr="000000"/>
                </a:solidFill>
              </a:rPr>
              <a:t>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#EndChildMarriage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#USAChildMarriage       #ChildMarriageHappensHere 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@UnicefUSA @ZontaUSA    @UnchainedatLast    @GirlsNotBrides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762000"/>
            <a:ext cx="4320540" cy="25400"/>
            <a:chOff x="0" y="0"/>
            <a:chExt cx="6804" cy="40"/>
          </a:xfrm>
        </p:grpSpPr>
        <p:cxnSp>
          <p:nvCxnSpPr>
            <p:cNvPr id="4" name="Line 8"/>
            <p:cNvCxnSpPr/>
            <p:nvPr/>
          </p:nvCxnSpPr>
          <p:spPr bwMode="auto">
            <a:xfrm>
              <a:off x="0" y="20"/>
              <a:ext cx="6804" cy="0"/>
            </a:xfrm>
            <a:prstGeom prst="line">
              <a:avLst/>
            </a:prstGeom>
            <a:noFill/>
            <a:ln w="25400">
              <a:solidFill>
                <a:srgbClr val="FBBC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1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70590"/>
            <a:ext cx="10064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33245" y="370590"/>
            <a:ext cx="374280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Lato" charset="0"/>
                <a:ea typeface="Hypatia Sans Pro" charset="0"/>
                <a:cs typeface="Hypatia Sans Pro" charset="0"/>
              </a:rPr>
              <a:t>Zonta International District 7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80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B92D8E2-8672-4357-B75E-B67F9AAE9DEB}"/>
              </a:ext>
            </a:extLst>
          </p:cNvPr>
          <p:cNvSpPr txBox="1">
            <a:spLocks/>
          </p:cNvSpPr>
          <p:nvPr/>
        </p:nvSpPr>
        <p:spPr>
          <a:xfrm>
            <a:off x="1131761" y="2065531"/>
            <a:ext cx="7195692" cy="3717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Online --- PDF files for PSA checklist, fundraising letters, social media tools, imagery, etc.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Keeping the website updated for resources and news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Helping to raise funds to target billboards in state capitols in priority states (where district or local club is not able to do so)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Donations via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Zonta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Club of Porterville Foundation (PSA is tax deductible): Designate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USA billboard campaign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$2000 donor match for designated priority states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Available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support and answers to your questions: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Zonta@clelandmarketing.com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541 231 4445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D91E9E9-7611-4E86-819C-2A21A47BEB9D}"/>
              </a:ext>
            </a:extLst>
          </p:cNvPr>
          <p:cNvSpPr txBox="1">
            <a:spLocks/>
          </p:cNvSpPr>
          <p:nvPr/>
        </p:nvSpPr>
        <p:spPr>
          <a:xfrm>
            <a:off x="729108" y="1211538"/>
            <a:ext cx="8000999" cy="708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 from Zonta USA Billboard Team:</a:t>
            </a:r>
          </a:p>
        </p:txBody>
      </p:sp>
    </p:spTree>
    <p:extLst>
      <p:ext uri="{BB962C8B-B14F-4D97-AF65-F5344CB8AC3E}">
        <p14:creationId xmlns:p14="http://schemas.microsoft.com/office/powerpoint/2010/main" val="17878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301</TotalTime>
  <Words>1115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</dc:creator>
  <cp:lastModifiedBy>Hughes-Kremers, Tania L</cp:lastModifiedBy>
  <cp:revision>74</cp:revision>
  <dcterms:created xsi:type="dcterms:W3CDTF">2019-03-03T18:33:04Z</dcterms:created>
  <dcterms:modified xsi:type="dcterms:W3CDTF">2020-04-06T19:57:45Z</dcterms:modified>
</cp:coreProperties>
</file>