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9"/>
  </p:notesMasterIdLst>
  <p:sldIdLst>
    <p:sldId id="256" r:id="rId2"/>
    <p:sldId id="2336" r:id="rId3"/>
    <p:sldId id="2317" r:id="rId4"/>
    <p:sldId id="2344" r:id="rId5"/>
    <p:sldId id="2340" r:id="rId6"/>
    <p:sldId id="2341" r:id="rId7"/>
    <p:sldId id="234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AAD"/>
    <a:srgbClr val="5EC8D9"/>
    <a:srgbClr val="00BCD3"/>
    <a:srgbClr val="4A00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0" autoAdjust="0"/>
    <p:restoredTop sz="80201" autoAdjust="0"/>
  </p:normalViewPr>
  <p:slideViewPr>
    <p:cSldViewPr snapToGrid="0">
      <p:cViewPr varScale="1">
        <p:scale>
          <a:sx n="65" d="100"/>
          <a:sy n="65" d="100"/>
        </p:scale>
        <p:origin x="119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19C23-4DE6-4134-988A-F19F68CD2778}" type="datetimeFigureOut">
              <a:rPr lang="en-US" smtClean="0"/>
              <a:t>4/15/2023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E10D4-C941-4741-B321-B3C64D94EE76}" type="slidenum">
              <a:rPr lang="en-US" smtClean="0"/>
              <a:t>‹#›</a:t>
            </a:fld>
            <a:endParaRPr lang="en-US"/>
          </a:p>
        </p:txBody>
      </p:sp>
    </p:spTree>
    <p:extLst>
      <p:ext uri="{BB962C8B-B14F-4D97-AF65-F5344CB8AC3E}">
        <p14:creationId xmlns:p14="http://schemas.microsoft.com/office/powerpoint/2010/main" val="424251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We can use the Zonta Says NOW framework for action to help us.</a:t>
            </a:r>
          </a:p>
          <a:p>
            <a:pPr marL="171450" indent="-171450">
              <a:buFont typeface="Arial" panose="020B0604020202020204" pitchFamily="34" charset="0"/>
              <a:buChar char="•"/>
            </a:pPr>
            <a:r>
              <a:rPr lang="en-AU" dirty="0"/>
              <a:t>We will put you into breakout groups and use this table to think about what actions you can take.</a:t>
            </a:r>
          </a:p>
          <a:p>
            <a:pPr marL="171450" indent="-171450">
              <a:buFont typeface="Arial" panose="020B0604020202020204" pitchFamily="34" charset="0"/>
              <a:buChar char="•"/>
            </a:pPr>
            <a:r>
              <a:rPr lang="en-AU" dirty="0"/>
              <a:t>When completing the advocacy line, indicate how you could work with club, area, district and international advocacy committees.  We need to make sure we are not working in silos!</a:t>
            </a:r>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dirty="0"/>
          </a:p>
        </p:txBody>
      </p:sp>
    </p:spTree>
    <p:extLst>
      <p:ext uri="{BB962C8B-B14F-4D97-AF65-F5344CB8AC3E}">
        <p14:creationId xmlns:p14="http://schemas.microsoft.com/office/powerpoint/2010/main" val="264359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CA08-72E9-4A9D-99DF-A31B210FB8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A01F16-9CC4-DD24-2190-E4B8CD628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597224-11E5-579D-999B-A010F75DAE47}"/>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5" name="Footer Placeholder 4">
            <a:extLst>
              <a:ext uri="{FF2B5EF4-FFF2-40B4-BE49-F238E27FC236}">
                <a16:creationId xmlns:a16="http://schemas.microsoft.com/office/drawing/2014/main" id="{17FDDE37-6079-9A6F-3908-CE79889DE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2D95C-BEE4-B024-23E6-FF1FC0FB922A}"/>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406719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ECDD-C11C-8A2C-0B2D-DD3AE37CC1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67729-B537-D10C-D4E8-2DA7F4899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33628-5167-580E-7553-5651A0D5620B}"/>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5" name="Footer Placeholder 4">
            <a:extLst>
              <a:ext uri="{FF2B5EF4-FFF2-40B4-BE49-F238E27FC236}">
                <a16:creationId xmlns:a16="http://schemas.microsoft.com/office/drawing/2014/main" id="{55B35E97-6E55-00EB-A203-9E0408798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C1DA5-E86E-7B62-FC27-8F981E14F4FA}"/>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194919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137866-A916-CEAD-74BD-CDB19B3696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DC12E-3E86-01FF-4C13-896E5D5CAD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E9F6E-BBB9-0275-BC5F-1F5326E71FE7}"/>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5" name="Footer Placeholder 4">
            <a:extLst>
              <a:ext uri="{FF2B5EF4-FFF2-40B4-BE49-F238E27FC236}">
                <a16:creationId xmlns:a16="http://schemas.microsoft.com/office/drawing/2014/main" id="{24C407CD-BC2C-F083-32A4-CF6C48834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AF2A5-973F-9536-FEEA-7CF40F7C212D}"/>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281597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3515554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936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7856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125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88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0818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894515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atin typeface="Arial" panose="020B0604020202020204" pitchFamily="34" charset="0"/>
                <a:cs typeface="Arial" panose="020B0604020202020204" pitchFamily="34" charset="0"/>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1505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9727-2FC0-865A-51F1-1E3A2F52E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2D589-BEEE-4577-63CC-5BC485B570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B3C6C-5D26-647E-EFB3-5166712EB6B0}"/>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5" name="Footer Placeholder 4">
            <a:extLst>
              <a:ext uri="{FF2B5EF4-FFF2-40B4-BE49-F238E27FC236}">
                <a16:creationId xmlns:a16="http://schemas.microsoft.com/office/drawing/2014/main" id="{70064A62-E6EC-8590-C4A0-6AED3F878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6B0D1-6DAF-8896-6280-263339D28D18}"/>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727522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7878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3787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6418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6690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25452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56263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684427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06383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28600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866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1D4F-547A-828D-7190-B33F316525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26B248-B613-581C-E9F6-C94871B73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29B853-D79F-BB06-0E6A-109295C01534}"/>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5" name="Footer Placeholder 4">
            <a:extLst>
              <a:ext uri="{FF2B5EF4-FFF2-40B4-BE49-F238E27FC236}">
                <a16:creationId xmlns:a16="http://schemas.microsoft.com/office/drawing/2014/main" id="{11739C8E-9F63-BEEA-A158-78C186CEF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93E57-556C-4A21-1D1B-C54D064E76DA}"/>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934834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033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atin typeface="Arial" panose="020B0604020202020204" pitchFamily="34" charset="0"/>
                <a:cs typeface="Arial" panose="020B0604020202020204" pitchFamily="34" charset="0"/>
              </a:defRPr>
            </a:lvl1pPr>
          </a:lstStyle>
          <a:p>
            <a:r>
              <a:rPr lang="en-US" noProof="0" dirty="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98190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1579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7226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058062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35889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99995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36908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3180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32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EED7-3929-9D54-FA90-C7E233C9C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D86320-288C-7623-DD89-C7C48E619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1F307C-EDF9-E43E-322F-39BA18DAD8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B99BB5-82C4-134E-1099-B757021F2E43}"/>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6" name="Footer Placeholder 5">
            <a:extLst>
              <a:ext uri="{FF2B5EF4-FFF2-40B4-BE49-F238E27FC236}">
                <a16:creationId xmlns:a16="http://schemas.microsoft.com/office/drawing/2014/main" id="{078E2E71-BA27-477C-D911-64C328E66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CCD71-26C5-2AC2-63F5-CBE74947CEE6}"/>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1182935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102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876062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100">
                <a:solidFill>
                  <a:schemeClr val="bg1"/>
                </a:solidFill>
                <a:latin typeface="Arial" panose="020B0604020202020204" pitchFamily="34" charset="0"/>
                <a:cs typeface="Arial" panose="020B0604020202020204" pitchFamily="34" charset="0"/>
              </a:defRPr>
            </a:lvl4pPr>
            <a:lvl5pPr>
              <a:defRPr sz="11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100">
                <a:solidFill>
                  <a:schemeClr val="bg1"/>
                </a:solidFill>
                <a:latin typeface="Arial" panose="020B0604020202020204" pitchFamily="34" charset="0"/>
                <a:cs typeface="Arial" panose="020B0604020202020204" pitchFamily="34" charset="0"/>
              </a:defRPr>
            </a:lvl4pPr>
            <a:lvl5pPr>
              <a:defRPr sz="11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18729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55213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058595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dirty="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493478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748977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770347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dirty="0"/>
              <a:t>Click icon to add picture</a:t>
            </a:r>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43552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75406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44B6-8812-D287-43C0-EA5174D46D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701903-0FD3-DFF0-B894-62E9CEF84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4E273-6270-EDAD-AE00-898A73B519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FE7B4C-3A1B-ADC5-05B4-D0EE5E232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CDBA3-AA70-CA02-7B24-621DBCC1BC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94356-648C-CCF0-CBF8-A211B99C1CD2}"/>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8" name="Footer Placeholder 7">
            <a:extLst>
              <a:ext uri="{FF2B5EF4-FFF2-40B4-BE49-F238E27FC236}">
                <a16:creationId xmlns:a16="http://schemas.microsoft.com/office/drawing/2014/main" id="{31A73E71-5756-5BE4-36FF-0574804E2F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590DDD-7AA7-640C-55C8-100B6AA8137B}"/>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3281466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552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dirty="0"/>
              <a:t>Click icon to add picture</a:t>
            </a:r>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550596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50593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624613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911418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8748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443524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464350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56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396666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9499-19DE-69D5-8EE5-7098F23959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9D1B6C-9E54-7775-C282-21C22138127F}"/>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4" name="Footer Placeholder 3">
            <a:extLst>
              <a:ext uri="{FF2B5EF4-FFF2-40B4-BE49-F238E27FC236}">
                <a16:creationId xmlns:a16="http://schemas.microsoft.com/office/drawing/2014/main" id="{6AD302B2-DE84-04A2-AFB6-FA31272F23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69BC0A-3B24-0ECB-23C2-5799F9C5824A}"/>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1679459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latin typeface="Arial" panose="020B0604020202020204" pitchFamily="34" charset="0"/>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46219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B1866-1B98-C842-3C01-98635E141CBE}"/>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3" name="Footer Placeholder 2">
            <a:extLst>
              <a:ext uri="{FF2B5EF4-FFF2-40B4-BE49-F238E27FC236}">
                <a16:creationId xmlns:a16="http://schemas.microsoft.com/office/drawing/2014/main" id="{086786A3-EAC8-BBCB-AD6C-CC59FA67E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AE265D-B570-35EF-F05D-C5181968186C}"/>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824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314-3AB7-DAC4-CE6C-205CA621E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40AFF-0755-6CCC-99C0-55CC31A26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056BC-FB0E-77BB-894D-F4CE4D558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4AE6D-48A0-0C1F-814A-A777CD37DED3}"/>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6" name="Footer Placeholder 5">
            <a:extLst>
              <a:ext uri="{FF2B5EF4-FFF2-40B4-BE49-F238E27FC236}">
                <a16:creationId xmlns:a16="http://schemas.microsoft.com/office/drawing/2014/main" id="{F20EA2A9-319A-B76E-28DC-98C709ACD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E5EE4-F3C5-60BF-8015-DE9EDF8BD7D2}"/>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186517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3068-9CA3-FE87-8991-48B2EE408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F4C58D-93D6-9761-0033-7B448A32EB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288699-DAF1-6546-794E-C090898AB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D62021-8699-A628-725C-648697E40D96}"/>
              </a:ext>
            </a:extLst>
          </p:cNvPr>
          <p:cNvSpPr>
            <a:spLocks noGrp="1"/>
          </p:cNvSpPr>
          <p:nvPr>
            <p:ph type="dt" sz="half" idx="10"/>
          </p:nvPr>
        </p:nvSpPr>
        <p:spPr/>
        <p:txBody>
          <a:bodyPr/>
          <a:lstStyle/>
          <a:p>
            <a:fld id="{D684A869-39A5-4FE2-955B-8ABF7FD63CA1}" type="datetimeFigureOut">
              <a:rPr lang="en-US" smtClean="0"/>
              <a:t>4/15/2023</a:t>
            </a:fld>
            <a:endParaRPr lang="en-US"/>
          </a:p>
        </p:txBody>
      </p:sp>
      <p:sp>
        <p:nvSpPr>
          <p:cNvPr id="6" name="Footer Placeholder 5">
            <a:extLst>
              <a:ext uri="{FF2B5EF4-FFF2-40B4-BE49-F238E27FC236}">
                <a16:creationId xmlns:a16="http://schemas.microsoft.com/office/drawing/2014/main" id="{0A591D36-CC0C-E7D3-0087-6C0028E68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5F7CD-2C4B-BC2D-940D-2E4054BBA0B6}"/>
              </a:ext>
            </a:extLst>
          </p:cNvPr>
          <p:cNvSpPr>
            <a:spLocks noGrp="1"/>
          </p:cNvSpPr>
          <p:nvPr>
            <p:ph type="sldNum" sz="quarter" idx="12"/>
          </p:nvPr>
        </p:nvSpPr>
        <p:spPr/>
        <p:txBody>
          <a:bodyPr/>
          <a:lstStyle/>
          <a:p>
            <a:fld id="{9228C70E-50DA-470F-AFA0-346B4DE17A00}" type="slidenum">
              <a:rPr lang="en-US" smtClean="0"/>
              <a:t>‹#›</a:t>
            </a:fld>
            <a:endParaRPr lang="en-US"/>
          </a:p>
        </p:txBody>
      </p:sp>
    </p:spTree>
    <p:extLst>
      <p:ext uri="{BB962C8B-B14F-4D97-AF65-F5344CB8AC3E}">
        <p14:creationId xmlns:p14="http://schemas.microsoft.com/office/powerpoint/2010/main" val="11117638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1AD77-F94C-ABCE-FEF3-182F3BA5B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78F4B9-F068-DEDC-AC22-CB46334F6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FA0CD-3DFC-DCDE-F4C7-1A4B8D5C6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4A869-39A5-4FE2-955B-8ABF7FD63CA1}" type="datetimeFigureOut">
              <a:rPr lang="en-US" smtClean="0"/>
              <a:t>4/15/2023</a:t>
            </a:fld>
            <a:endParaRPr lang="en-US"/>
          </a:p>
        </p:txBody>
      </p:sp>
      <p:sp>
        <p:nvSpPr>
          <p:cNvPr id="5" name="Footer Placeholder 4">
            <a:extLst>
              <a:ext uri="{FF2B5EF4-FFF2-40B4-BE49-F238E27FC236}">
                <a16:creationId xmlns:a16="http://schemas.microsoft.com/office/drawing/2014/main" id="{15B37DCD-37A3-5C34-20F3-DD303123B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54BF89-3C0A-3E36-4374-684414706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8C70E-50DA-470F-AFA0-346B4DE17A00}" type="slidenum">
              <a:rPr lang="en-US" smtClean="0"/>
              <a:t>‹#›</a:t>
            </a:fld>
            <a:endParaRPr lang="en-US"/>
          </a:p>
        </p:txBody>
      </p:sp>
    </p:spTree>
    <p:extLst>
      <p:ext uri="{BB962C8B-B14F-4D97-AF65-F5344CB8AC3E}">
        <p14:creationId xmlns:p14="http://schemas.microsoft.com/office/powerpoint/2010/main" val="24371005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662" r:id="rId13"/>
    <p:sldLayoutId id="2147483663" r:id="rId14"/>
    <p:sldLayoutId id="2147483664" r:id="rId15"/>
    <p:sldLayoutId id="2147483665" r:id="rId16"/>
    <p:sldLayoutId id="2147483666" r:id="rId17"/>
    <p:sldLayoutId id="2147483668" r:id="rId18"/>
    <p:sldLayoutId id="2147483669" r:id="rId19"/>
    <p:sldLayoutId id="2147483670" r:id="rId20"/>
    <p:sldLayoutId id="2147483671" r:id="rId21"/>
    <p:sldLayoutId id="2147483672" r:id="rId22"/>
    <p:sldLayoutId id="2147483673"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C6AF-B874-BBAB-3000-EF62A2B6ADAA}"/>
              </a:ext>
            </a:extLst>
          </p:cNvPr>
          <p:cNvSpPr>
            <a:spLocks noGrp="1"/>
          </p:cNvSpPr>
          <p:nvPr>
            <p:ph type="ctrTitle"/>
          </p:nvPr>
        </p:nvSpPr>
        <p:spPr>
          <a:xfrm>
            <a:off x="4117260" y="1050033"/>
            <a:ext cx="7631159" cy="1508105"/>
          </a:xfrm>
        </p:spPr>
        <p:txBody>
          <a:bodyPr wrap="square">
            <a:spAutoFit/>
          </a:bodyPr>
          <a:lstStyle/>
          <a:p>
            <a:pPr marL="457200" marR="0" algn="l">
              <a:lnSpc>
                <a:spcPct val="100000"/>
              </a:lnSpc>
              <a:spcBef>
                <a:spcPts val="0"/>
              </a:spcBef>
            </a:pPr>
            <a:r>
              <a:rPr lang="en-US" sz="3600" b="1" dirty="0">
                <a:solidFill>
                  <a:srgbClr val="099AAD"/>
                </a:solidFill>
                <a:effectLst/>
                <a:latin typeface="+mn-lt"/>
                <a:ea typeface="Hypatia Sans Pro"/>
                <a:cs typeface="Hypatia Sans Pro"/>
              </a:rPr>
              <a:t>Climate Action through Zonta</a:t>
            </a:r>
            <a:br>
              <a:rPr lang="en-US" sz="2400" b="1" dirty="0">
                <a:solidFill>
                  <a:srgbClr val="099AAD"/>
                </a:solidFill>
                <a:latin typeface="+mn-lt"/>
                <a:ea typeface="Hypatia Sans Pro"/>
                <a:cs typeface="Hypatia Sans Pro"/>
              </a:rPr>
            </a:br>
            <a:r>
              <a:rPr lang="en-US" sz="2800" b="1" i="1" dirty="0">
                <a:solidFill>
                  <a:srgbClr val="099AAD"/>
                </a:solidFill>
                <a:effectLst/>
                <a:latin typeface="+mn-lt"/>
                <a:ea typeface="Hypatia Sans Pro"/>
                <a:cs typeface="Arial" panose="020B0604020202020204" pitchFamily="34" charset="0"/>
              </a:rPr>
              <a:t>Finding your Passion and Avenue for Action</a:t>
            </a:r>
            <a:br>
              <a:rPr lang="en-US" sz="2800" b="1" dirty="0">
                <a:solidFill>
                  <a:srgbClr val="099AAD"/>
                </a:solidFill>
                <a:effectLst/>
                <a:latin typeface="+mn-lt"/>
                <a:ea typeface="Hypatia Sans Pro"/>
                <a:cs typeface="Arial" panose="020B0604020202020204" pitchFamily="34" charset="0"/>
              </a:rPr>
            </a:br>
            <a:r>
              <a:rPr lang="en-US" sz="2800" b="1" dirty="0">
                <a:solidFill>
                  <a:srgbClr val="099AAD"/>
                </a:solidFill>
                <a:effectLst/>
                <a:latin typeface="+mn-lt"/>
                <a:ea typeface="Hypatia Sans Pro"/>
                <a:cs typeface="Arial" panose="020B0604020202020204" pitchFamily="34" charset="0"/>
              </a:rPr>
              <a:t>	</a:t>
            </a:r>
            <a:r>
              <a:rPr lang="en-US" sz="2400" b="1" dirty="0">
                <a:effectLst/>
                <a:latin typeface="+mn-lt"/>
                <a:ea typeface="Hypatia Sans Pro"/>
                <a:cs typeface="Arial" panose="020B0604020202020204" pitchFamily="34" charset="0"/>
              </a:rPr>
              <a:t> Service, Advocacy, Education</a:t>
            </a:r>
            <a:endParaRPr lang="en-US" sz="2400" b="1" dirty="0">
              <a:latin typeface="+mn-lt"/>
            </a:endParaRPr>
          </a:p>
        </p:txBody>
      </p:sp>
      <p:pic>
        <p:nvPicPr>
          <p:cNvPr id="6" name="Picture 5">
            <a:extLst>
              <a:ext uri="{FF2B5EF4-FFF2-40B4-BE49-F238E27FC236}">
                <a16:creationId xmlns:a16="http://schemas.microsoft.com/office/drawing/2014/main" id="{5DC19AE6-5DA4-761A-E4C9-C3B31F31B56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12296" y="407626"/>
            <a:ext cx="3504964" cy="3359702"/>
          </a:xfrm>
          <a:prstGeom prst="rect">
            <a:avLst/>
          </a:prstGeom>
        </p:spPr>
      </p:pic>
      <p:sp>
        <p:nvSpPr>
          <p:cNvPr id="3" name="TextBox 2">
            <a:extLst>
              <a:ext uri="{FF2B5EF4-FFF2-40B4-BE49-F238E27FC236}">
                <a16:creationId xmlns:a16="http://schemas.microsoft.com/office/drawing/2014/main" id="{443BF80E-E59E-D578-10CD-43617E0F1A65}"/>
              </a:ext>
            </a:extLst>
          </p:cNvPr>
          <p:cNvSpPr txBox="1"/>
          <p:nvPr/>
        </p:nvSpPr>
        <p:spPr>
          <a:xfrm>
            <a:off x="7453746" y="4318671"/>
            <a:ext cx="3353034" cy="1384995"/>
          </a:xfrm>
          <a:prstGeom prst="rect">
            <a:avLst/>
          </a:prstGeom>
          <a:noFill/>
        </p:spPr>
        <p:txBody>
          <a:bodyPr wrap="none" rtlCol="0">
            <a:spAutoFit/>
          </a:bodyPr>
          <a:lstStyle/>
          <a:p>
            <a:r>
              <a:rPr lang="en-US" sz="2800" dirty="0"/>
              <a:t>Framework for Action</a:t>
            </a:r>
          </a:p>
          <a:p>
            <a:r>
              <a:rPr lang="en-US" sz="2800" dirty="0"/>
              <a:t>Table discussions</a:t>
            </a:r>
          </a:p>
          <a:p>
            <a:r>
              <a:rPr lang="en-US" sz="2800" dirty="0"/>
              <a:t>Sharing/Recap</a:t>
            </a:r>
          </a:p>
        </p:txBody>
      </p:sp>
    </p:spTree>
    <p:extLst>
      <p:ext uri="{BB962C8B-B14F-4D97-AF65-F5344CB8AC3E}">
        <p14:creationId xmlns:p14="http://schemas.microsoft.com/office/powerpoint/2010/main" val="349365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8827892-84BF-92E9-272E-22A9F287019E}"/>
              </a:ext>
            </a:extLst>
          </p:cNvPr>
          <p:cNvGrpSpPr/>
          <p:nvPr/>
        </p:nvGrpSpPr>
        <p:grpSpPr>
          <a:xfrm>
            <a:off x="826105" y="1173381"/>
            <a:ext cx="3979977" cy="2776728"/>
            <a:chOff x="832104" y="1746405"/>
            <a:chExt cx="3979977" cy="2776728"/>
          </a:xfrm>
        </p:grpSpPr>
        <p:pic>
          <p:nvPicPr>
            <p:cNvPr id="3" name="Picture 2">
              <a:extLst>
                <a:ext uri="{FF2B5EF4-FFF2-40B4-BE49-F238E27FC236}">
                  <a16:creationId xmlns:a16="http://schemas.microsoft.com/office/drawing/2014/main" id="{B6AA0D30-C865-89E8-1D25-E88BC1C0BC3A}"/>
                </a:ext>
              </a:extLst>
            </p:cNvPr>
            <p:cNvPicPr>
              <a:picLocks noChangeAspect="1"/>
            </p:cNvPicPr>
            <p:nvPr/>
          </p:nvPicPr>
          <p:blipFill>
            <a:blip r:embed="rId2"/>
            <a:stretch>
              <a:fillRect/>
            </a:stretch>
          </p:blipFill>
          <p:spPr>
            <a:xfrm>
              <a:off x="832104" y="1746405"/>
              <a:ext cx="3979977" cy="2776728"/>
            </a:xfrm>
            <a:prstGeom prst="rect">
              <a:avLst/>
            </a:prstGeom>
          </p:spPr>
        </p:pic>
        <p:sp>
          <p:nvSpPr>
            <p:cNvPr id="4" name="TextBox 3">
              <a:extLst>
                <a:ext uri="{FF2B5EF4-FFF2-40B4-BE49-F238E27FC236}">
                  <a16:creationId xmlns:a16="http://schemas.microsoft.com/office/drawing/2014/main" id="{A034141A-0CF9-50FB-5FE9-595525195092}"/>
                </a:ext>
              </a:extLst>
            </p:cNvPr>
            <p:cNvSpPr txBox="1"/>
            <p:nvPr/>
          </p:nvSpPr>
          <p:spPr>
            <a:xfrm>
              <a:off x="2198147" y="2852135"/>
              <a:ext cx="1393644" cy="461665"/>
            </a:xfrm>
            <a:prstGeom prst="rect">
              <a:avLst/>
            </a:prstGeom>
            <a:noFill/>
          </p:spPr>
          <p:txBody>
            <a:bodyPr wrap="square" rtlCol="0">
              <a:spAutoFit/>
            </a:bodyPr>
            <a:lstStyle/>
            <a:p>
              <a:r>
                <a:rPr lang="en-US" sz="2400" b="1" dirty="0">
                  <a:solidFill>
                    <a:schemeClr val="bg1"/>
                  </a:solidFill>
                </a:rPr>
                <a:t>SERVICE</a:t>
              </a:r>
              <a:endParaRPr lang="en-US" b="1" dirty="0">
                <a:solidFill>
                  <a:schemeClr val="bg1"/>
                </a:solidFill>
              </a:endParaRPr>
            </a:p>
          </p:txBody>
        </p:sp>
      </p:grpSp>
      <p:grpSp>
        <p:nvGrpSpPr>
          <p:cNvPr id="15" name="Group 14">
            <a:extLst>
              <a:ext uri="{FF2B5EF4-FFF2-40B4-BE49-F238E27FC236}">
                <a16:creationId xmlns:a16="http://schemas.microsoft.com/office/drawing/2014/main" id="{235809B8-C488-455D-AC12-41E660AAD796}"/>
              </a:ext>
            </a:extLst>
          </p:cNvPr>
          <p:cNvGrpSpPr/>
          <p:nvPr/>
        </p:nvGrpSpPr>
        <p:grpSpPr>
          <a:xfrm>
            <a:off x="3556145" y="3594740"/>
            <a:ext cx="4721035" cy="3154471"/>
            <a:chOff x="3506784" y="2920901"/>
            <a:chExt cx="4806696" cy="3204464"/>
          </a:xfrm>
        </p:grpSpPr>
        <p:pic>
          <p:nvPicPr>
            <p:cNvPr id="8" name="Picture 7">
              <a:extLst>
                <a:ext uri="{FF2B5EF4-FFF2-40B4-BE49-F238E27FC236}">
                  <a16:creationId xmlns:a16="http://schemas.microsoft.com/office/drawing/2014/main" id="{C2440957-1273-37E5-BE42-722D19738FAC}"/>
                </a:ext>
              </a:extLst>
            </p:cNvPr>
            <p:cNvPicPr>
              <a:picLocks noChangeAspect="1"/>
            </p:cNvPicPr>
            <p:nvPr/>
          </p:nvPicPr>
          <p:blipFill>
            <a:blip r:embed="rId3"/>
            <a:stretch>
              <a:fillRect/>
            </a:stretch>
          </p:blipFill>
          <p:spPr>
            <a:xfrm>
              <a:off x="3506784" y="2920901"/>
              <a:ext cx="4806696" cy="3204464"/>
            </a:xfrm>
            <a:prstGeom prst="rect">
              <a:avLst/>
            </a:prstGeom>
          </p:spPr>
        </p:pic>
        <p:sp>
          <p:nvSpPr>
            <p:cNvPr id="7" name="TextBox 6">
              <a:extLst>
                <a:ext uri="{FF2B5EF4-FFF2-40B4-BE49-F238E27FC236}">
                  <a16:creationId xmlns:a16="http://schemas.microsoft.com/office/drawing/2014/main" id="{3F9F7F68-6BBF-8BCC-15E2-74EF845B3B63}"/>
                </a:ext>
              </a:extLst>
            </p:cNvPr>
            <p:cNvSpPr txBox="1"/>
            <p:nvPr/>
          </p:nvSpPr>
          <p:spPr>
            <a:xfrm>
              <a:off x="4105303" y="3112423"/>
              <a:ext cx="1717936" cy="461665"/>
            </a:xfrm>
            <a:prstGeom prst="rect">
              <a:avLst/>
            </a:prstGeom>
            <a:noFill/>
          </p:spPr>
          <p:txBody>
            <a:bodyPr wrap="square" rtlCol="0">
              <a:spAutoFit/>
            </a:bodyPr>
            <a:lstStyle/>
            <a:p>
              <a:r>
                <a:rPr lang="en-US" sz="2400" b="1" dirty="0"/>
                <a:t>ADVOCACY</a:t>
              </a:r>
            </a:p>
          </p:txBody>
        </p:sp>
      </p:grpSp>
      <p:sp>
        <p:nvSpPr>
          <p:cNvPr id="2" name="Title 1">
            <a:extLst>
              <a:ext uri="{FF2B5EF4-FFF2-40B4-BE49-F238E27FC236}">
                <a16:creationId xmlns:a16="http://schemas.microsoft.com/office/drawing/2014/main" id="{1FF7C9BA-B6D6-D3F0-E0FC-2CD2E3DF73A5}"/>
              </a:ext>
            </a:extLst>
          </p:cNvPr>
          <p:cNvSpPr>
            <a:spLocks noGrp="1"/>
          </p:cNvSpPr>
          <p:nvPr>
            <p:ph type="title"/>
          </p:nvPr>
        </p:nvSpPr>
        <p:spPr>
          <a:xfrm>
            <a:off x="2499050" y="350222"/>
            <a:ext cx="7193899" cy="535531"/>
          </a:xfrm>
        </p:spPr>
        <p:txBody>
          <a:bodyPr wrap="square">
            <a:spAutoFit/>
          </a:bodyPr>
          <a:lstStyle/>
          <a:p>
            <a:r>
              <a:rPr lang="en-US" sz="3200" b="1" kern="100" dirty="0">
                <a:effectLst/>
                <a:latin typeface="+mn-lt"/>
                <a:ea typeface="Calibri" panose="020F0502020204030204" pitchFamily="34" charset="0"/>
                <a:cs typeface="Times New Roman" panose="02020603050405020304" pitchFamily="18" charset="0"/>
              </a:rPr>
              <a:t>Find Your Passion and Avenue for Action</a:t>
            </a:r>
            <a:endParaRPr lang="en-US" sz="2200" dirty="0">
              <a:latin typeface="+mn-lt"/>
            </a:endParaRPr>
          </a:p>
        </p:txBody>
      </p:sp>
      <p:grpSp>
        <p:nvGrpSpPr>
          <p:cNvPr id="14" name="Group 13">
            <a:extLst>
              <a:ext uri="{FF2B5EF4-FFF2-40B4-BE49-F238E27FC236}">
                <a16:creationId xmlns:a16="http://schemas.microsoft.com/office/drawing/2014/main" id="{67032811-72B0-9CF5-468F-8B7706693C08}"/>
              </a:ext>
            </a:extLst>
          </p:cNvPr>
          <p:cNvGrpSpPr/>
          <p:nvPr/>
        </p:nvGrpSpPr>
        <p:grpSpPr>
          <a:xfrm>
            <a:off x="6096000" y="1157033"/>
            <a:ext cx="4998720" cy="2675430"/>
            <a:chOff x="7278624" y="1794548"/>
            <a:chExt cx="4620768" cy="2252706"/>
          </a:xfrm>
        </p:grpSpPr>
        <p:pic>
          <p:nvPicPr>
            <p:cNvPr id="13" name="Picture 12" descr="A group of people sitting at long tables in a room&#10;&#10;Description automatically generated with low confidence">
              <a:extLst>
                <a:ext uri="{FF2B5EF4-FFF2-40B4-BE49-F238E27FC236}">
                  <a16:creationId xmlns:a16="http://schemas.microsoft.com/office/drawing/2014/main" id="{A09D6E43-4CFE-8949-E3C9-F2E4E7920AD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278624" y="1794548"/>
              <a:ext cx="4620768" cy="2252706"/>
            </a:xfrm>
            <a:prstGeom prst="rect">
              <a:avLst/>
            </a:prstGeom>
          </p:spPr>
        </p:pic>
        <p:sp>
          <p:nvSpPr>
            <p:cNvPr id="6" name="TextBox 5">
              <a:extLst>
                <a:ext uri="{FF2B5EF4-FFF2-40B4-BE49-F238E27FC236}">
                  <a16:creationId xmlns:a16="http://schemas.microsoft.com/office/drawing/2014/main" id="{67C404E2-C808-1126-5DE1-DEEF9666E9FD}"/>
                </a:ext>
              </a:extLst>
            </p:cNvPr>
            <p:cNvSpPr txBox="1"/>
            <p:nvPr/>
          </p:nvSpPr>
          <p:spPr>
            <a:xfrm>
              <a:off x="7649850" y="3610562"/>
              <a:ext cx="3878316" cy="388721"/>
            </a:xfrm>
            <a:prstGeom prst="rect">
              <a:avLst/>
            </a:prstGeom>
            <a:noFill/>
          </p:spPr>
          <p:txBody>
            <a:bodyPr wrap="square" rtlCol="0">
              <a:spAutoFit/>
            </a:bodyPr>
            <a:lstStyle/>
            <a:p>
              <a:r>
                <a:rPr lang="en-US" sz="2400" b="1" dirty="0">
                  <a:solidFill>
                    <a:schemeClr val="bg1"/>
                  </a:solidFill>
                </a:rPr>
                <a:t>EDUCATION &amp; SCHOLARSHIPS</a:t>
              </a:r>
            </a:p>
          </p:txBody>
        </p:sp>
      </p:grpSp>
    </p:spTree>
    <p:extLst>
      <p:ext uri="{BB962C8B-B14F-4D97-AF65-F5344CB8AC3E}">
        <p14:creationId xmlns:p14="http://schemas.microsoft.com/office/powerpoint/2010/main" val="169387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D4DC-3262-F739-C045-BE667303A8D6}"/>
              </a:ext>
            </a:extLst>
          </p:cNvPr>
          <p:cNvSpPr>
            <a:spLocks noGrp="1"/>
          </p:cNvSpPr>
          <p:nvPr>
            <p:ph type="title"/>
          </p:nvPr>
        </p:nvSpPr>
        <p:spPr>
          <a:xfrm>
            <a:off x="1626852" y="303483"/>
            <a:ext cx="10265110" cy="703981"/>
          </a:xfrm>
        </p:spPr>
        <p:txBody>
          <a:bodyPr>
            <a:noAutofit/>
          </a:bodyPr>
          <a:lstStyle/>
          <a:p>
            <a:pPr algn="ctr"/>
            <a:r>
              <a:rPr lang="en-AU" sz="2000" b="1" i="1" dirty="0"/>
              <a:t>Framework for Action</a:t>
            </a:r>
            <a:r>
              <a:rPr lang="en-AU" sz="2000" b="1" dirty="0"/>
              <a:t>:  Five Pillars for Gender-Equal Climate Action</a:t>
            </a:r>
          </a:p>
        </p:txBody>
      </p:sp>
      <p:sp>
        <p:nvSpPr>
          <p:cNvPr id="3" name="Slide Number Placeholder 2">
            <a:extLst>
              <a:ext uri="{FF2B5EF4-FFF2-40B4-BE49-F238E27FC236}">
                <a16:creationId xmlns:a16="http://schemas.microsoft.com/office/drawing/2014/main" id="{09F29FA5-3185-D129-7028-E41C99426474}"/>
              </a:ext>
            </a:extLst>
          </p:cNvPr>
          <p:cNvSpPr>
            <a:spLocks noGrp="1"/>
          </p:cNvSpPr>
          <p:nvPr>
            <p:ph type="sldNum" sz="quarter" idx="12"/>
          </p:nvPr>
        </p:nvSpPr>
        <p:spPr/>
        <p:txBody>
          <a:bodyPr/>
          <a:lstStyle/>
          <a:p>
            <a:fld id="{03DC2DEF-D2FE-4B45-ABA4-9F153FD1C98A}" type="slidenum">
              <a:rPr lang="en-US" smtClean="0"/>
              <a:t>3</a:t>
            </a:fld>
            <a:endParaRPr lang="en-US" dirty="0"/>
          </a:p>
        </p:txBody>
      </p:sp>
      <p:graphicFrame>
        <p:nvGraphicFramePr>
          <p:cNvPr id="8" name="Table 7">
            <a:extLst>
              <a:ext uri="{FF2B5EF4-FFF2-40B4-BE49-F238E27FC236}">
                <a16:creationId xmlns:a16="http://schemas.microsoft.com/office/drawing/2014/main" id="{D9E6216C-8737-647A-2CB6-D364E0E773B2}"/>
              </a:ext>
            </a:extLst>
          </p:cNvPr>
          <p:cNvGraphicFramePr>
            <a:graphicFrameLocks noGrp="1"/>
          </p:cNvGraphicFramePr>
          <p:nvPr>
            <p:extLst>
              <p:ext uri="{D42A27DB-BD31-4B8C-83A1-F6EECF244321}">
                <p14:modId xmlns:p14="http://schemas.microsoft.com/office/powerpoint/2010/main" val="2416841286"/>
              </p:ext>
            </p:extLst>
          </p:nvPr>
        </p:nvGraphicFramePr>
        <p:xfrm>
          <a:off x="557907" y="944466"/>
          <a:ext cx="10992657" cy="5576860"/>
        </p:xfrm>
        <a:graphic>
          <a:graphicData uri="http://schemas.openxmlformats.org/drawingml/2006/table">
            <a:tbl>
              <a:tblPr firstRow="1" firstCol="1" bandRow="1"/>
              <a:tblGrid>
                <a:gridCol w="1697098">
                  <a:extLst>
                    <a:ext uri="{9D8B030D-6E8A-4147-A177-3AD203B41FA5}">
                      <a16:colId xmlns:a16="http://schemas.microsoft.com/office/drawing/2014/main" val="2242490031"/>
                    </a:ext>
                  </a:extLst>
                </a:gridCol>
                <a:gridCol w="1697098">
                  <a:extLst>
                    <a:ext uri="{9D8B030D-6E8A-4147-A177-3AD203B41FA5}">
                      <a16:colId xmlns:a16="http://schemas.microsoft.com/office/drawing/2014/main" val="3924063338"/>
                    </a:ext>
                  </a:extLst>
                </a:gridCol>
                <a:gridCol w="1697098">
                  <a:extLst>
                    <a:ext uri="{9D8B030D-6E8A-4147-A177-3AD203B41FA5}">
                      <a16:colId xmlns:a16="http://schemas.microsoft.com/office/drawing/2014/main" val="1471533108"/>
                    </a:ext>
                  </a:extLst>
                </a:gridCol>
                <a:gridCol w="1697098">
                  <a:extLst>
                    <a:ext uri="{9D8B030D-6E8A-4147-A177-3AD203B41FA5}">
                      <a16:colId xmlns:a16="http://schemas.microsoft.com/office/drawing/2014/main" val="678894763"/>
                    </a:ext>
                  </a:extLst>
                </a:gridCol>
                <a:gridCol w="1697891">
                  <a:extLst>
                    <a:ext uri="{9D8B030D-6E8A-4147-A177-3AD203B41FA5}">
                      <a16:colId xmlns:a16="http://schemas.microsoft.com/office/drawing/2014/main" val="3240806636"/>
                    </a:ext>
                  </a:extLst>
                </a:gridCol>
                <a:gridCol w="2506374">
                  <a:extLst>
                    <a:ext uri="{9D8B030D-6E8A-4147-A177-3AD203B41FA5}">
                      <a16:colId xmlns:a16="http://schemas.microsoft.com/office/drawing/2014/main" val="3158880433"/>
                    </a:ext>
                  </a:extLst>
                </a:gridCol>
              </a:tblGrid>
              <a:tr h="457985">
                <a:tc>
                  <a:txBody>
                    <a:bodyPr/>
                    <a:lstStyle/>
                    <a:p>
                      <a:pPr marL="0" marR="0" algn="ctr">
                        <a:spcBef>
                          <a:spcPts val="0"/>
                        </a:spcBef>
                        <a:spcAft>
                          <a:spcPts val="600"/>
                        </a:spcAft>
                      </a:pPr>
                      <a:r>
                        <a:rPr lang="en-US" sz="1200" b="1" i="1" dirty="0">
                          <a:effectLst/>
                          <a:latin typeface="+mn-lt"/>
                          <a:ea typeface="Calibri" panose="020F0502020204030204" pitchFamily="34" charset="0"/>
                          <a:cs typeface="Times New Roman" panose="02020603050405020304" pitchFamily="18" charset="0"/>
                        </a:rPr>
                        <a:t> </a:t>
                      </a:r>
                      <a:endParaRPr lang="en-US" sz="1400" b="1" i="1"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C8D9"/>
                    </a:solidFill>
                  </a:tcPr>
                </a:tc>
                <a:tc>
                  <a:txBody>
                    <a:bodyPr/>
                    <a:lstStyle/>
                    <a:p>
                      <a:pPr marL="0" marR="0" algn="ctr">
                        <a:spcBef>
                          <a:spcPts val="0"/>
                        </a:spcBef>
                        <a:spcAft>
                          <a:spcPts val="600"/>
                        </a:spcAft>
                      </a:pPr>
                      <a:r>
                        <a:rPr lang="en-US" sz="1800" b="1" dirty="0">
                          <a:solidFill>
                            <a:srgbClr val="FFFFFF"/>
                          </a:solidFill>
                          <a:effectLst/>
                          <a:latin typeface="+mn-lt"/>
                          <a:ea typeface="Calibri" panose="020F0502020204030204" pitchFamily="34" charset="0"/>
                          <a:cs typeface="Times New Roman" panose="02020603050405020304" pitchFamily="18" charset="0"/>
                        </a:rPr>
                        <a:t>Gather the facts</a:t>
                      </a:r>
                      <a:endParaRPr lang="en-US" sz="18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800" b="1" dirty="0">
                          <a:solidFill>
                            <a:srgbClr val="FFFFFF"/>
                          </a:solidFill>
                          <a:effectLst/>
                          <a:latin typeface="+mn-lt"/>
                          <a:ea typeface="Calibri" panose="020F0502020204030204" pitchFamily="34" charset="0"/>
                          <a:cs typeface="Times New Roman" panose="02020603050405020304" pitchFamily="18" charset="0"/>
                        </a:rPr>
                        <a:t>Lead by example</a:t>
                      </a:r>
                      <a:endParaRPr lang="en-US" sz="18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800" b="1" dirty="0">
                          <a:solidFill>
                            <a:srgbClr val="FFFFFF"/>
                          </a:solidFill>
                          <a:effectLst/>
                          <a:latin typeface="+mn-lt"/>
                          <a:ea typeface="Calibri" panose="020F0502020204030204" pitchFamily="34" charset="0"/>
                          <a:cs typeface="Times New Roman" panose="02020603050405020304" pitchFamily="18" charset="0"/>
                        </a:rPr>
                        <a:t>Add your voice</a:t>
                      </a:r>
                      <a:endParaRPr lang="en-US" sz="18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800" b="1" dirty="0">
                          <a:solidFill>
                            <a:srgbClr val="FFFFFF"/>
                          </a:solidFill>
                          <a:effectLst/>
                          <a:latin typeface="+mn-lt"/>
                          <a:ea typeface="Calibri" panose="020F0502020204030204" pitchFamily="34" charset="0"/>
                          <a:cs typeface="Times New Roman" panose="02020603050405020304" pitchFamily="18" charset="0"/>
                        </a:rPr>
                        <a:t>Advocate </a:t>
                      </a:r>
                      <a:endParaRPr lang="en-US" sz="18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800" b="1" dirty="0">
                          <a:solidFill>
                            <a:srgbClr val="FFFFFF"/>
                          </a:solidFill>
                          <a:effectLst/>
                          <a:latin typeface="+mn-lt"/>
                          <a:ea typeface="Calibri" panose="020F0502020204030204" pitchFamily="34" charset="0"/>
                          <a:cs typeface="Times New Roman" panose="02020603050405020304" pitchFamily="18" charset="0"/>
                        </a:rPr>
                        <a:t>Collaborate with like-minded organizations</a:t>
                      </a:r>
                      <a:endParaRPr lang="en-US" sz="18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extLst>
                  <a:ext uri="{0D108BD9-81ED-4DB2-BD59-A6C34878D82A}">
                    <a16:rowId xmlns:a16="http://schemas.microsoft.com/office/drawing/2014/main" val="362807369"/>
                  </a:ext>
                </a:extLst>
              </a:tr>
              <a:tr h="1931272">
                <a:tc>
                  <a:txBody>
                    <a:bodyPr/>
                    <a:lstStyle/>
                    <a:p>
                      <a:pPr marL="0" marR="0">
                        <a:spcBef>
                          <a:spcPts val="0"/>
                        </a:spcBef>
                        <a:spcAft>
                          <a:spcPts val="600"/>
                        </a:spcAft>
                      </a:pPr>
                      <a:endParaRPr lang="en-US" sz="1800" b="1" dirty="0">
                        <a:solidFill>
                          <a:srgbClr val="FFFFFF"/>
                        </a:solidFill>
                        <a:effectLst/>
                        <a:latin typeface="+mn-lt"/>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solidFill>
                            <a:srgbClr val="FFFFFF"/>
                          </a:solidFill>
                          <a:effectLst/>
                          <a:latin typeface="+mn-lt"/>
                          <a:ea typeface="Calibri" panose="020F0502020204030204" pitchFamily="34" charset="0"/>
                          <a:cs typeface="Times New Roman" panose="02020603050405020304" pitchFamily="18" charset="0"/>
                        </a:rPr>
                        <a:t>Educating girls</a:t>
                      </a:r>
                      <a:endParaRPr lang="en-US" sz="18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342900" marR="0" lvl="0" indent="-342900">
                        <a:spcBef>
                          <a:spcPts val="0"/>
                        </a:spcBef>
                        <a:spcAft>
                          <a:spcPts val="0"/>
                        </a:spcAft>
                        <a:buFont typeface="Wingdings" panose="05000000000000000000" pitchFamily="2" charset="2"/>
                        <a:buChar char=""/>
                      </a:pPr>
                      <a:endParaRPr lang="en-US" sz="1400" baseline="0" dirty="0">
                        <a:solidFill>
                          <a:schemeClr val="tx1"/>
                        </a:solidFill>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063" marR="0" lvl="0" indent="-119063">
                        <a:spcBef>
                          <a:spcPts val="0"/>
                        </a:spcBef>
                        <a:spcAft>
                          <a:spcPts val="0"/>
                        </a:spcAft>
                        <a:buFont typeface="Wingdings" panose="05000000000000000000" pitchFamily="2" charset="2"/>
                        <a:buChar char=""/>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457200" marR="0">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None/>
                      </a:pPr>
                      <a:r>
                        <a:rPr lang="en-US" sz="1200" dirty="0">
                          <a:solidFill>
                            <a:schemeClr val="tx1"/>
                          </a:solidFill>
                          <a:effectLst/>
                          <a:latin typeface="+mn-l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None/>
                      </a:pPr>
                      <a:r>
                        <a:rPr lang="en-US" sz="1200" dirty="0">
                          <a:solidFill>
                            <a:schemeClr val="tx1"/>
                          </a:solidFill>
                          <a:effectLst/>
                          <a:latin typeface="+mn-lt"/>
                          <a:ea typeface="Calibri" panose="020F0502020204030204" pitchFamily="34" charset="0"/>
                          <a:cs typeface="Times New Roman" panose="02020603050405020304" pitchFamily="18" charset="0"/>
                        </a:rPr>
                        <a:t> </a:t>
                      </a: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0"/>
                        </a:spcAft>
                        <a:buFont typeface="Wingdings" panose="05000000000000000000" pitchFamily="2" charset="2"/>
                        <a:buNone/>
                      </a:pPr>
                      <a:endParaRPr lang="en-US" sz="14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4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600"/>
                        </a:spcAft>
                        <a:buFont typeface="Wingdings" panose="05000000000000000000" pitchFamily="2" charset="2"/>
                        <a:buNone/>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372407"/>
                  </a:ext>
                </a:extLst>
              </a:tr>
              <a:tr h="1254139">
                <a:tc>
                  <a:txBody>
                    <a:bodyPr/>
                    <a:lstStyle/>
                    <a:p>
                      <a:pPr marL="0" marR="0">
                        <a:spcBef>
                          <a:spcPts val="0"/>
                        </a:spcBef>
                        <a:spcAft>
                          <a:spcPts val="600"/>
                        </a:spcAft>
                      </a:pPr>
                      <a:r>
                        <a:rPr lang="en-US" sz="1800" b="1" dirty="0">
                          <a:solidFill>
                            <a:srgbClr val="FFFFFF"/>
                          </a:solidFill>
                          <a:effectLst/>
                          <a:latin typeface="+mn-lt"/>
                          <a:ea typeface="Calibri" panose="020F0502020204030204" pitchFamily="34" charset="0"/>
                          <a:cs typeface="Times New Roman" panose="02020603050405020304" pitchFamily="18" charset="0"/>
                        </a:rPr>
                        <a:t>Advocating for women’s rights</a:t>
                      </a:r>
                    </a:p>
                    <a:p>
                      <a:pPr marL="231775" marR="0" indent="-122238">
                        <a:spcBef>
                          <a:spcPts val="0"/>
                        </a:spcBef>
                        <a:spcAft>
                          <a:spcPts val="0"/>
                        </a:spcAft>
                      </a:pPr>
                      <a:r>
                        <a:rPr lang="en-US" sz="1400" b="0" i="1" dirty="0">
                          <a:solidFill>
                            <a:srgbClr val="FFFFFF"/>
                          </a:solidFill>
                          <a:effectLst/>
                          <a:latin typeface="+mn-lt"/>
                          <a:ea typeface="Calibri" panose="020F0502020204030204" pitchFamily="34" charset="0"/>
                          <a:cs typeface="Times New Roman" panose="02020603050405020304" pitchFamily="18" charset="0"/>
                        </a:rPr>
                        <a:t>Gender equality</a:t>
                      </a:r>
                    </a:p>
                    <a:p>
                      <a:pPr marL="231775" marR="0" indent="-122238">
                        <a:spcBef>
                          <a:spcPts val="0"/>
                        </a:spcBef>
                        <a:spcAft>
                          <a:spcPts val="0"/>
                        </a:spcAft>
                      </a:pPr>
                      <a:r>
                        <a:rPr lang="en-US" sz="1400" b="0" i="1" dirty="0">
                          <a:solidFill>
                            <a:srgbClr val="FFFFFF"/>
                          </a:solidFill>
                          <a:effectLst/>
                          <a:latin typeface="+mn-lt"/>
                          <a:ea typeface="Calibri" panose="020F0502020204030204" pitchFamily="34" charset="0"/>
                          <a:cs typeface="Times New Roman" panose="02020603050405020304" pitchFamily="18" charset="0"/>
                        </a:rPr>
                        <a:t>End violence against women</a:t>
                      </a:r>
                    </a:p>
                    <a:p>
                      <a:pPr marL="231775" marR="0" indent="-122238">
                        <a:spcBef>
                          <a:spcPts val="0"/>
                        </a:spcBef>
                        <a:spcAft>
                          <a:spcPts val="0"/>
                        </a:spcAft>
                      </a:pPr>
                      <a:r>
                        <a:rPr lang="en-US" sz="1400" b="0" i="1" dirty="0">
                          <a:solidFill>
                            <a:srgbClr val="FFFFFF"/>
                          </a:solidFill>
                          <a:effectLst/>
                          <a:latin typeface="+mn-lt"/>
                          <a:ea typeface="Calibri" panose="020F0502020204030204" pitchFamily="34" charset="0"/>
                          <a:cs typeface="Times New Roman" panose="02020603050405020304" pitchFamily="18" charset="0"/>
                        </a:rPr>
                        <a:t>Climate action</a:t>
                      </a:r>
                    </a:p>
                    <a:p>
                      <a:pPr marL="0" marR="0">
                        <a:spcBef>
                          <a:spcPts val="0"/>
                        </a:spcBef>
                        <a:spcAft>
                          <a:spcPts val="600"/>
                        </a:spcAft>
                      </a:pPr>
                      <a:endParaRPr lang="en-US" sz="1400" b="0" i="1"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lvl="0" indent="0">
                        <a:spcBef>
                          <a:spcPts val="0"/>
                        </a:spcBef>
                        <a:spcAft>
                          <a:spcPts val="0"/>
                        </a:spcAft>
                        <a:buFont typeface="Wingdings" panose="05000000000000000000" pitchFamily="2" charset="2"/>
                        <a:buNone/>
                        <a:tabLst>
                          <a:tab pos="120650" algn="l"/>
                        </a:tabLst>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600"/>
                        </a:spcAft>
                        <a:buFont typeface="Wingdings" panose="05000000000000000000" pitchFamily="2" charset="2"/>
                        <a:buChar char=""/>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19063" marR="0" lvl="0" indent="-119063">
                        <a:spcBef>
                          <a:spcPts val="0"/>
                        </a:spcBef>
                        <a:spcAft>
                          <a:spcPts val="0"/>
                        </a:spcAft>
                        <a:buFont typeface="Wingdings" panose="05000000000000000000" pitchFamily="2" charset="2"/>
                        <a:buChar char=""/>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600"/>
                        </a:spcAft>
                        <a:buFont typeface="Wingdings" panose="05000000000000000000" pitchFamily="2" charset="2"/>
                        <a:buNone/>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07640"/>
                  </a:ext>
                </a:extLst>
              </a:tr>
              <a:tr h="1405308">
                <a:tc>
                  <a:txBody>
                    <a:bodyPr/>
                    <a:lstStyle/>
                    <a:p>
                      <a:pPr marL="0" marR="0">
                        <a:spcBef>
                          <a:spcPts val="0"/>
                        </a:spcBef>
                        <a:spcAft>
                          <a:spcPts val="600"/>
                        </a:spcAft>
                      </a:pPr>
                      <a:r>
                        <a:rPr lang="en-US" sz="1800" b="1" dirty="0">
                          <a:solidFill>
                            <a:srgbClr val="FFFFFF"/>
                          </a:solidFill>
                          <a:effectLst/>
                          <a:latin typeface="+mn-lt"/>
                          <a:ea typeface="Calibri" panose="020F0502020204030204" pitchFamily="34" charset="0"/>
                          <a:cs typeface="Times New Roman" panose="02020603050405020304" pitchFamily="18" charset="0"/>
                        </a:rPr>
                        <a:t>Inspiring more female leaders</a:t>
                      </a:r>
                      <a:endParaRPr lang="en-US" sz="18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lvl="0" indent="0">
                        <a:spcBef>
                          <a:spcPts val="0"/>
                        </a:spcBef>
                        <a:spcAft>
                          <a:spcPts val="0"/>
                        </a:spcAft>
                        <a:buFont typeface="Wingdings" panose="05000000000000000000" pitchFamily="2" charset="2"/>
                        <a:buNone/>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600"/>
                        </a:spcAft>
                        <a:buFont typeface="Wingdings" panose="05000000000000000000" pitchFamily="2" charset="2"/>
                        <a:buNone/>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lvl="0" indent="0">
                        <a:spcBef>
                          <a:spcPts val="0"/>
                        </a:spcBef>
                        <a:spcAft>
                          <a:spcPts val="0"/>
                        </a:spcAft>
                        <a:buFont typeface="Wingdings" panose="05000000000000000000" pitchFamily="2" charset="2"/>
                        <a:buNone/>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0"/>
                        </a:spcAft>
                        <a:buFont typeface="Wingdings" panose="05000000000000000000" pitchFamily="2" charset="2"/>
                        <a:buNone/>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271813"/>
                  </a:ext>
                </a:extLst>
              </a:tr>
            </a:tbl>
          </a:graphicData>
        </a:graphic>
      </p:graphicFrame>
      <p:sp>
        <p:nvSpPr>
          <p:cNvPr id="10" name="Speech Bubble: Rectangle with Corners Rounded 9">
            <a:extLst>
              <a:ext uri="{FF2B5EF4-FFF2-40B4-BE49-F238E27FC236}">
                <a16:creationId xmlns:a16="http://schemas.microsoft.com/office/drawing/2014/main" id="{D6E41216-357D-C7AE-1021-845333A8AAEB}"/>
              </a:ext>
            </a:extLst>
          </p:cNvPr>
          <p:cNvSpPr/>
          <p:nvPr/>
        </p:nvSpPr>
        <p:spPr>
          <a:xfrm flipH="1">
            <a:off x="545194" y="255108"/>
            <a:ext cx="1708034" cy="1440963"/>
          </a:xfrm>
          <a:prstGeom prst="wedgeRoundRectCallout">
            <a:avLst>
              <a:gd name="adj1" fmla="val -59313"/>
              <a:gd name="adj2" fmla="val -41624"/>
              <a:gd name="adj3" fmla="val 16667"/>
            </a:avLst>
          </a:prstGeom>
          <a:solidFill>
            <a:srgbClr val="CD3463"/>
          </a:solidFill>
          <a:ln w="12700" cap="flat" cmpd="sng" algn="ctr">
            <a:solidFill>
              <a:srgbClr val="FFCA0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the framework to accelerate our mission in all areas of Zonta</a:t>
            </a:r>
          </a:p>
        </p:txBody>
      </p:sp>
    </p:spTree>
    <p:extLst>
      <p:ext uri="{BB962C8B-B14F-4D97-AF65-F5344CB8AC3E}">
        <p14:creationId xmlns:p14="http://schemas.microsoft.com/office/powerpoint/2010/main" val="98774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C9BA-B6D6-D3F0-E0FC-2CD2E3DF73A5}"/>
              </a:ext>
            </a:extLst>
          </p:cNvPr>
          <p:cNvSpPr>
            <a:spLocks noGrp="1"/>
          </p:cNvSpPr>
          <p:nvPr>
            <p:ph type="title"/>
          </p:nvPr>
        </p:nvSpPr>
        <p:spPr>
          <a:xfrm>
            <a:off x="430013" y="63722"/>
            <a:ext cx="3942695" cy="6370975"/>
          </a:xfrm>
        </p:spPr>
        <p:txBody>
          <a:bodyPr wrap="square">
            <a:spAutoFit/>
          </a:bodyPr>
          <a:lstStyle/>
          <a:p>
            <a:pPr>
              <a:lnSpc>
                <a:spcPct val="100000"/>
              </a:lnSpc>
              <a:spcBef>
                <a:spcPts val="600"/>
              </a:spcBef>
              <a:spcAft>
                <a:spcPts val="600"/>
              </a:spcAft>
            </a:pPr>
            <a:r>
              <a:rPr lang="en-US" sz="3600" dirty="0">
                <a:solidFill>
                  <a:srgbClr val="099AAD"/>
                </a:solidFill>
                <a:latin typeface="+mn-lt"/>
              </a:rPr>
              <a:t>Round Table Discussions:</a:t>
            </a:r>
            <a:br>
              <a:rPr lang="en-US" sz="2400" dirty="0">
                <a:solidFill>
                  <a:srgbClr val="099AAD"/>
                </a:solidFill>
                <a:latin typeface="+mn-lt"/>
              </a:rPr>
            </a:br>
            <a:br>
              <a:rPr lang="en-US" sz="2400" dirty="0">
                <a:solidFill>
                  <a:srgbClr val="099AAD"/>
                </a:solidFill>
                <a:latin typeface="+mn-lt"/>
              </a:rPr>
            </a:br>
            <a:r>
              <a:rPr lang="en-US" sz="2400" dirty="0">
                <a:latin typeface="+mn-lt"/>
              </a:rPr>
              <a:t>What is your passion?</a:t>
            </a:r>
            <a:br>
              <a:rPr lang="en-US" sz="2400" dirty="0">
                <a:latin typeface="+mn-lt"/>
              </a:rPr>
            </a:br>
            <a:r>
              <a:rPr lang="en-US" sz="2400" dirty="0">
                <a:latin typeface="+mn-lt"/>
              </a:rPr>
              <a:t>Your skills?</a:t>
            </a:r>
            <a:br>
              <a:rPr lang="en-US" sz="2400" dirty="0">
                <a:latin typeface="+mn-lt"/>
              </a:rPr>
            </a:br>
            <a:r>
              <a:rPr lang="en-US" sz="2400" dirty="0">
                <a:latin typeface="+mn-lt"/>
              </a:rPr>
              <a:t>What generates the most</a:t>
            </a:r>
            <a:br>
              <a:rPr lang="en-US" sz="2400" dirty="0">
                <a:latin typeface="+mn-lt"/>
              </a:rPr>
            </a:br>
            <a:r>
              <a:rPr lang="en-US" sz="2400" dirty="0">
                <a:latin typeface="+mn-lt"/>
              </a:rPr>
              <a:t>   enthusiasm in your club? </a:t>
            </a:r>
            <a:br>
              <a:rPr lang="en-US" sz="2400" dirty="0">
                <a:latin typeface="+mn-lt"/>
              </a:rPr>
            </a:br>
            <a:br>
              <a:rPr lang="en-US" sz="2400" dirty="0">
                <a:latin typeface="+mn-lt"/>
              </a:rPr>
            </a:br>
            <a:r>
              <a:rPr lang="en-US" sz="2400" dirty="0">
                <a:latin typeface="+mn-lt"/>
              </a:rPr>
              <a:t>What’s happening in your community or state?</a:t>
            </a:r>
            <a:br>
              <a:rPr lang="en-US" sz="2400" dirty="0">
                <a:latin typeface="+mn-lt"/>
              </a:rPr>
            </a:br>
            <a:br>
              <a:rPr lang="en-US" sz="2400" dirty="0">
                <a:latin typeface="+mn-lt"/>
              </a:rPr>
            </a:br>
            <a:r>
              <a:rPr lang="en-US" sz="2400" dirty="0">
                <a:latin typeface="+mn-lt"/>
              </a:rPr>
              <a:t>What actions can you and your club take?</a:t>
            </a:r>
            <a:br>
              <a:rPr lang="en-US" sz="2400" dirty="0">
                <a:latin typeface="+mn-lt"/>
              </a:rPr>
            </a:br>
            <a:br>
              <a:rPr lang="en-US" sz="2400" dirty="0">
                <a:latin typeface="+mn-lt"/>
              </a:rPr>
            </a:br>
            <a:r>
              <a:rPr lang="en-US" sz="2400" i="1" dirty="0">
                <a:solidFill>
                  <a:srgbClr val="099AAD"/>
                </a:solidFill>
                <a:latin typeface="+mn-lt"/>
              </a:rPr>
              <a:t>30 min for discussion</a:t>
            </a:r>
            <a:br>
              <a:rPr lang="en-US" sz="2400" i="1" dirty="0">
                <a:solidFill>
                  <a:srgbClr val="099AAD"/>
                </a:solidFill>
                <a:latin typeface="+mn-lt"/>
              </a:rPr>
            </a:br>
            <a:r>
              <a:rPr lang="en-US" sz="2400" i="1" dirty="0">
                <a:solidFill>
                  <a:srgbClr val="099AAD"/>
                </a:solidFill>
                <a:latin typeface="+mn-lt"/>
              </a:rPr>
              <a:t>15 min for sharing</a:t>
            </a:r>
            <a:endParaRPr lang="en-US" sz="2200" dirty="0">
              <a:solidFill>
                <a:srgbClr val="099AAD"/>
              </a:solidFill>
              <a:latin typeface="+mn-lt"/>
            </a:endParaRPr>
          </a:p>
        </p:txBody>
      </p:sp>
      <p:pic>
        <p:nvPicPr>
          <p:cNvPr id="3" name="Picture 2">
            <a:extLst>
              <a:ext uri="{FF2B5EF4-FFF2-40B4-BE49-F238E27FC236}">
                <a16:creationId xmlns:a16="http://schemas.microsoft.com/office/drawing/2014/main" id="{54A18E34-B87E-76CC-E43D-B6AC84FDA75F}"/>
              </a:ext>
            </a:extLst>
          </p:cNvPr>
          <p:cNvPicPr>
            <a:picLocks noChangeAspect="1"/>
          </p:cNvPicPr>
          <p:nvPr/>
        </p:nvPicPr>
        <p:blipFill>
          <a:blip r:embed="rId2"/>
          <a:stretch>
            <a:fillRect/>
          </a:stretch>
        </p:blipFill>
        <p:spPr>
          <a:xfrm>
            <a:off x="4977384" y="1481762"/>
            <a:ext cx="6548120" cy="4677229"/>
          </a:xfrm>
          <a:prstGeom prst="rect">
            <a:avLst/>
          </a:prstGeom>
        </p:spPr>
      </p:pic>
    </p:spTree>
    <p:extLst>
      <p:ext uri="{BB962C8B-B14F-4D97-AF65-F5344CB8AC3E}">
        <p14:creationId xmlns:p14="http://schemas.microsoft.com/office/powerpoint/2010/main" val="416285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C9BA-B6D6-D3F0-E0FC-2CD2E3DF73A5}"/>
              </a:ext>
            </a:extLst>
          </p:cNvPr>
          <p:cNvSpPr>
            <a:spLocks noGrp="1"/>
          </p:cNvSpPr>
          <p:nvPr>
            <p:ph type="title"/>
          </p:nvPr>
        </p:nvSpPr>
        <p:spPr>
          <a:xfrm>
            <a:off x="624933" y="2247631"/>
            <a:ext cx="4197568" cy="3416320"/>
          </a:xfrm>
        </p:spPr>
        <p:txBody>
          <a:bodyPr>
            <a:spAutoFit/>
          </a:bodyPr>
          <a:lstStyle/>
          <a:p>
            <a:pPr>
              <a:spcAft>
                <a:spcPts val="1200"/>
              </a:spcAft>
            </a:pPr>
            <a:r>
              <a:rPr lang="en-US" sz="2400" dirty="0">
                <a:latin typeface="+mn-lt"/>
              </a:rPr>
              <a:t>What is your passion?  </a:t>
            </a:r>
            <a:br>
              <a:rPr lang="en-US" sz="2400" dirty="0">
                <a:latin typeface="+mn-lt"/>
              </a:rPr>
            </a:br>
            <a:r>
              <a:rPr lang="en-US" sz="2400" dirty="0">
                <a:latin typeface="+mn-lt"/>
              </a:rPr>
              <a:t>Your skills and talents?</a:t>
            </a:r>
            <a:br>
              <a:rPr lang="en-US" sz="2400" dirty="0">
                <a:latin typeface="+mn-lt"/>
              </a:rPr>
            </a:br>
            <a:r>
              <a:rPr lang="en-US" sz="2400" dirty="0">
                <a:latin typeface="+mn-lt"/>
              </a:rPr>
              <a:t>Your club’s passion? </a:t>
            </a:r>
            <a:br>
              <a:rPr lang="en-US" sz="2400" dirty="0">
                <a:latin typeface="+mn-lt"/>
              </a:rPr>
            </a:br>
            <a:br>
              <a:rPr lang="en-US" sz="2400" dirty="0">
                <a:latin typeface="+mn-lt"/>
              </a:rPr>
            </a:br>
            <a:r>
              <a:rPr lang="en-US" sz="2400" dirty="0">
                <a:latin typeface="+mn-lt"/>
              </a:rPr>
              <a:t>What’s happening in your community or state that you can get involved with?</a:t>
            </a:r>
            <a:br>
              <a:rPr lang="en-US" sz="2400" dirty="0">
                <a:latin typeface="+mn-lt"/>
              </a:rPr>
            </a:br>
            <a:br>
              <a:rPr lang="en-US" sz="2400" dirty="0">
                <a:latin typeface="+mn-lt"/>
              </a:rPr>
            </a:br>
            <a:r>
              <a:rPr lang="en-US" sz="2400" dirty="0">
                <a:latin typeface="+mn-lt"/>
              </a:rPr>
              <a:t>What actions will you and your club take?</a:t>
            </a:r>
            <a:endParaRPr lang="en-US" sz="2200" dirty="0">
              <a:solidFill>
                <a:srgbClr val="099AAD"/>
              </a:solidFill>
              <a:latin typeface="+mn-lt"/>
            </a:endParaRPr>
          </a:p>
        </p:txBody>
      </p:sp>
      <p:sp>
        <p:nvSpPr>
          <p:cNvPr id="5" name="TextBox 4">
            <a:extLst>
              <a:ext uri="{FF2B5EF4-FFF2-40B4-BE49-F238E27FC236}">
                <a16:creationId xmlns:a16="http://schemas.microsoft.com/office/drawing/2014/main" id="{48E998D2-01AF-1916-BFFB-3E22FE740CA7}"/>
              </a:ext>
            </a:extLst>
          </p:cNvPr>
          <p:cNvSpPr txBox="1"/>
          <p:nvPr/>
        </p:nvSpPr>
        <p:spPr>
          <a:xfrm>
            <a:off x="1643707" y="947905"/>
            <a:ext cx="9618815" cy="584775"/>
          </a:xfrm>
          <a:prstGeom prst="rect">
            <a:avLst/>
          </a:prstGeom>
          <a:noFill/>
        </p:spPr>
        <p:txBody>
          <a:bodyPr wrap="square">
            <a:spAutoFit/>
          </a:bodyPr>
          <a:lstStyle/>
          <a:p>
            <a:r>
              <a:rPr lang="en-US" sz="3200" dirty="0">
                <a:solidFill>
                  <a:srgbClr val="099AAD"/>
                </a:solidFill>
                <a:latin typeface="+mn-lt"/>
              </a:rPr>
              <a:t>Round Table Discussions:  What did you discover</a:t>
            </a:r>
            <a:r>
              <a:rPr lang="en-US" sz="3200" dirty="0">
                <a:solidFill>
                  <a:srgbClr val="099AAD"/>
                </a:solidFill>
              </a:rPr>
              <a:t>?</a:t>
            </a:r>
            <a:endParaRPr lang="en-US" sz="3200" dirty="0"/>
          </a:p>
        </p:txBody>
      </p:sp>
      <p:sp>
        <p:nvSpPr>
          <p:cNvPr id="6" name="Title 1">
            <a:extLst>
              <a:ext uri="{FF2B5EF4-FFF2-40B4-BE49-F238E27FC236}">
                <a16:creationId xmlns:a16="http://schemas.microsoft.com/office/drawing/2014/main" id="{77056C75-68D8-5E26-BEBD-4EE447CD5A86}"/>
              </a:ext>
            </a:extLst>
          </p:cNvPr>
          <p:cNvSpPr txBox="1">
            <a:spLocks/>
          </p:cNvSpPr>
          <p:nvPr/>
        </p:nvSpPr>
        <p:spPr>
          <a:xfrm>
            <a:off x="2192148" y="412374"/>
            <a:ext cx="7807704" cy="5355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kern="100" dirty="0">
                <a:latin typeface="+mn-lt"/>
                <a:ea typeface="Calibri" panose="020F0502020204030204" pitchFamily="34" charset="0"/>
                <a:cs typeface="Times New Roman" panose="02020603050405020304" pitchFamily="18" charset="0"/>
              </a:rPr>
              <a:t>Finding Your Passion and Avenue for Action</a:t>
            </a:r>
            <a:endParaRPr lang="en-US" sz="2200" dirty="0">
              <a:latin typeface="+mn-lt"/>
            </a:endParaRPr>
          </a:p>
        </p:txBody>
      </p:sp>
      <p:pic>
        <p:nvPicPr>
          <p:cNvPr id="3" name="Picture 2">
            <a:extLst>
              <a:ext uri="{FF2B5EF4-FFF2-40B4-BE49-F238E27FC236}">
                <a16:creationId xmlns:a16="http://schemas.microsoft.com/office/drawing/2014/main" id="{1FB54A61-6FC5-FBAD-EA28-B9930AB7023A}"/>
              </a:ext>
            </a:extLst>
          </p:cNvPr>
          <p:cNvPicPr>
            <a:picLocks noChangeAspect="1"/>
          </p:cNvPicPr>
          <p:nvPr/>
        </p:nvPicPr>
        <p:blipFill>
          <a:blip r:embed="rId2"/>
          <a:stretch>
            <a:fillRect/>
          </a:stretch>
        </p:blipFill>
        <p:spPr>
          <a:xfrm>
            <a:off x="5165994" y="1848822"/>
            <a:ext cx="6096528" cy="3429297"/>
          </a:xfrm>
          <a:prstGeom prst="rect">
            <a:avLst/>
          </a:prstGeom>
        </p:spPr>
      </p:pic>
    </p:spTree>
    <p:extLst>
      <p:ext uri="{BB962C8B-B14F-4D97-AF65-F5344CB8AC3E}">
        <p14:creationId xmlns:p14="http://schemas.microsoft.com/office/powerpoint/2010/main" val="51936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777C488-C2B2-B2EC-3326-FF6FD3B2CBE4}"/>
              </a:ext>
            </a:extLst>
          </p:cNvPr>
          <p:cNvGraphicFramePr>
            <a:graphicFrameLocks noGrp="1"/>
          </p:cNvGraphicFramePr>
          <p:nvPr>
            <p:extLst>
              <p:ext uri="{D42A27DB-BD31-4B8C-83A1-F6EECF244321}">
                <p14:modId xmlns:p14="http://schemas.microsoft.com/office/powerpoint/2010/main" val="1063229632"/>
              </p:ext>
            </p:extLst>
          </p:nvPr>
        </p:nvGraphicFramePr>
        <p:xfrm>
          <a:off x="438638" y="881447"/>
          <a:ext cx="10992657" cy="5699760"/>
        </p:xfrm>
        <a:graphic>
          <a:graphicData uri="http://schemas.openxmlformats.org/drawingml/2006/table">
            <a:tbl>
              <a:tblPr firstRow="1" firstCol="1" bandRow="1"/>
              <a:tblGrid>
                <a:gridCol w="1697098">
                  <a:extLst>
                    <a:ext uri="{9D8B030D-6E8A-4147-A177-3AD203B41FA5}">
                      <a16:colId xmlns:a16="http://schemas.microsoft.com/office/drawing/2014/main" val="2242490031"/>
                    </a:ext>
                  </a:extLst>
                </a:gridCol>
                <a:gridCol w="1697098">
                  <a:extLst>
                    <a:ext uri="{9D8B030D-6E8A-4147-A177-3AD203B41FA5}">
                      <a16:colId xmlns:a16="http://schemas.microsoft.com/office/drawing/2014/main" val="3924063338"/>
                    </a:ext>
                  </a:extLst>
                </a:gridCol>
                <a:gridCol w="1697098">
                  <a:extLst>
                    <a:ext uri="{9D8B030D-6E8A-4147-A177-3AD203B41FA5}">
                      <a16:colId xmlns:a16="http://schemas.microsoft.com/office/drawing/2014/main" val="1471533108"/>
                    </a:ext>
                  </a:extLst>
                </a:gridCol>
                <a:gridCol w="1697098">
                  <a:extLst>
                    <a:ext uri="{9D8B030D-6E8A-4147-A177-3AD203B41FA5}">
                      <a16:colId xmlns:a16="http://schemas.microsoft.com/office/drawing/2014/main" val="678894763"/>
                    </a:ext>
                  </a:extLst>
                </a:gridCol>
                <a:gridCol w="1697891">
                  <a:extLst>
                    <a:ext uri="{9D8B030D-6E8A-4147-A177-3AD203B41FA5}">
                      <a16:colId xmlns:a16="http://schemas.microsoft.com/office/drawing/2014/main" val="3240806636"/>
                    </a:ext>
                  </a:extLst>
                </a:gridCol>
                <a:gridCol w="2506374">
                  <a:extLst>
                    <a:ext uri="{9D8B030D-6E8A-4147-A177-3AD203B41FA5}">
                      <a16:colId xmlns:a16="http://schemas.microsoft.com/office/drawing/2014/main" val="3158880433"/>
                    </a:ext>
                  </a:extLst>
                </a:gridCol>
              </a:tblGrid>
              <a:tr h="0">
                <a:tc>
                  <a:txBody>
                    <a:bodyPr/>
                    <a:lstStyle/>
                    <a:p>
                      <a:pPr marL="0" marR="0" algn="ctr">
                        <a:spcBef>
                          <a:spcPts val="0"/>
                        </a:spcBef>
                        <a:spcAft>
                          <a:spcPts val="600"/>
                        </a:spcAft>
                      </a:pPr>
                      <a:r>
                        <a:rPr lang="en-US" sz="1200" b="1" i="1" dirty="0">
                          <a:effectLst/>
                          <a:latin typeface="+mn-lt"/>
                          <a:ea typeface="Calibri" panose="020F0502020204030204" pitchFamily="34" charset="0"/>
                          <a:cs typeface="Times New Roman" panose="02020603050405020304" pitchFamily="18" charset="0"/>
                        </a:rPr>
                        <a:t> </a:t>
                      </a:r>
                      <a:endParaRPr lang="en-US" sz="1400" b="1" i="1"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600" b="1" dirty="0">
                          <a:solidFill>
                            <a:srgbClr val="FFFFFF"/>
                          </a:solidFill>
                          <a:effectLst/>
                          <a:latin typeface="+mn-lt"/>
                          <a:ea typeface="Calibri" panose="020F0502020204030204" pitchFamily="34" charset="0"/>
                          <a:cs typeface="Times New Roman" panose="02020603050405020304" pitchFamily="18" charset="0"/>
                        </a:rPr>
                        <a:t>Gather the facts</a:t>
                      </a:r>
                      <a:endParaRPr lang="en-US" sz="16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600" b="1" dirty="0">
                          <a:solidFill>
                            <a:srgbClr val="FFFFFF"/>
                          </a:solidFill>
                          <a:effectLst/>
                          <a:latin typeface="+mn-lt"/>
                          <a:ea typeface="Calibri" panose="020F0502020204030204" pitchFamily="34" charset="0"/>
                          <a:cs typeface="Times New Roman" panose="02020603050405020304" pitchFamily="18" charset="0"/>
                        </a:rPr>
                        <a:t>Lead by example</a:t>
                      </a:r>
                      <a:endParaRPr lang="en-US" sz="16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600" b="1" dirty="0">
                          <a:solidFill>
                            <a:srgbClr val="FFFFFF"/>
                          </a:solidFill>
                          <a:effectLst/>
                          <a:latin typeface="+mn-lt"/>
                          <a:ea typeface="Calibri" panose="020F0502020204030204" pitchFamily="34" charset="0"/>
                          <a:cs typeface="Times New Roman" panose="02020603050405020304" pitchFamily="18" charset="0"/>
                        </a:rPr>
                        <a:t>Add your voice</a:t>
                      </a:r>
                      <a:endParaRPr lang="en-US" sz="16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600" b="1" dirty="0">
                          <a:solidFill>
                            <a:srgbClr val="FFFFFF"/>
                          </a:solidFill>
                          <a:effectLst/>
                          <a:latin typeface="+mn-lt"/>
                          <a:ea typeface="Calibri" panose="020F0502020204030204" pitchFamily="34" charset="0"/>
                          <a:cs typeface="Times New Roman" panose="02020603050405020304" pitchFamily="18" charset="0"/>
                        </a:rPr>
                        <a:t>Advocate </a:t>
                      </a:r>
                      <a:endParaRPr lang="en-US" sz="16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0" marR="0" algn="ctr">
                        <a:spcBef>
                          <a:spcPts val="0"/>
                        </a:spcBef>
                        <a:spcAft>
                          <a:spcPts val="600"/>
                        </a:spcAft>
                      </a:pPr>
                      <a:r>
                        <a:rPr lang="en-US" sz="1600" b="1" dirty="0">
                          <a:solidFill>
                            <a:srgbClr val="FFFFFF"/>
                          </a:solidFill>
                          <a:effectLst/>
                          <a:latin typeface="+mn-lt"/>
                          <a:ea typeface="Calibri" panose="020F0502020204030204" pitchFamily="34" charset="0"/>
                          <a:cs typeface="Times New Roman" panose="02020603050405020304" pitchFamily="18" charset="0"/>
                        </a:rPr>
                        <a:t>Collaborate with like-minded organizations</a:t>
                      </a:r>
                      <a:endParaRPr lang="en-US" sz="1600" dirty="0">
                        <a:effectLst/>
                        <a:latin typeface="+mn-lt"/>
                        <a:ea typeface="Calibri" panose="020F0502020204030204" pitchFamily="34" charset="0"/>
                        <a:cs typeface="Times New Roman" panose="02020603050405020304" pitchFamily="18" charset="0"/>
                      </a:endParaRPr>
                    </a:p>
                  </a:txBody>
                  <a:tcPr marL="49625" marR="49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extLst>
                  <a:ext uri="{0D108BD9-81ED-4DB2-BD59-A6C34878D82A}">
                    <a16:rowId xmlns:a16="http://schemas.microsoft.com/office/drawing/2014/main" val="362807369"/>
                  </a:ext>
                </a:extLst>
              </a:tr>
              <a:tr h="1931272">
                <a:tc>
                  <a:txBody>
                    <a:bodyPr/>
                    <a:lstStyle/>
                    <a:p>
                      <a:pPr marL="0" marR="0">
                        <a:spcBef>
                          <a:spcPts val="0"/>
                        </a:spcBef>
                        <a:spcAft>
                          <a:spcPts val="600"/>
                        </a:spcAft>
                      </a:pPr>
                      <a:r>
                        <a:rPr lang="en-US" sz="1400" b="1" dirty="0">
                          <a:solidFill>
                            <a:srgbClr val="FFFFFF"/>
                          </a:solidFill>
                          <a:effectLst/>
                          <a:latin typeface="+mn-lt"/>
                          <a:ea typeface="Calibri" panose="020F0502020204030204" pitchFamily="34" charset="0"/>
                          <a:cs typeface="Times New Roman" panose="02020603050405020304" pitchFamily="18" charset="0"/>
                        </a:rPr>
                        <a:t>Educating girls</a:t>
                      </a: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120650" marR="0" lvl="0" indent="-120650">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What is happening in your schools re: climate education?</a:t>
                      </a:r>
                    </a:p>
                    <a:p>
                      <a:pPr marL="120650" marR="0" lvl="0" indent="-120650">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Do they a</a:t>
                      </a:r>
                      <a:r>
                        <a:rPr lang="en-US" sz="1400" baseline="0" dirty="0">
                          <a:solidFill>
                            <a:schemeClr val="tx1"/>
                          </a:solidFill>
                          <a:effectLst/>
                          <a:latin typeface="+mn-lt"/>
                          <a:ea typeface="Calibri" panose="020F0502020204030204" pitchFamily="34" charset="0"/>
                          <a:cs typeface="Times New Roman" panose="02020603050405020304" pitchFamily="18" charset="0"/>
                        </a:rPr>
                        <a:t>ddress the link between climate change (CC) and gender quality GE)?</a:t>
                      </a:r>
                    </a:p>
                    <a:p>
                      <a:pPr marL="342900" marR="0" lvl="0" indent="-342900">
                        <a:spcBef>
                          <a:spcPts val="0"/>
                        </a:spcBef>
                        <a:spcAft>
                          <a:spcPts val="0"/>
                        </a:spcAft>
                        <a:buFont typeface="Wingdings" panose="05000000000000000000" pitchFamily="2" charset="2"/>
                        <a:buChar char=""/>
                      </a:pPr>
                      <a:endParaRPr lang="en-US" sz="1400" baseline="0" dirty="0">
                        <a:solidFill>
                          <a:schemeClr val="tx1"/>
                        </a:solidFill>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063" marR="0" lvl="0" indent="-119063">
                        <a:spcBef>
                          <a:spcPts val="0"/>
                        </a:spcBef>
                        <a:spcAft>
                          <a:spcPts val="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Mentor girls and young women to recycle and reduce their carbon footprint</a:t>
                      </a:r>
                    </a:p>
                    <a:p>
                      <a:pPr marL="119063" marR="0" lvl="0" indent="-119063">
                        <a:spcBef>
                          <a:spcPts val="0"/>
                        </a:spcBef>
                        <a:spcAft>
                          <a:spcPts val="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Mentor young women to get involved with STEM subjects</a:t>
                      </a: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19063" marR="0" lvl="0" indent="-119063">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Talk about the issue with your family, friends, and co-workers</a:t>
                      </a:r>
                    </a:p>
                    <a:p>
                      <a:pPr marL="119063" marR="0" lvl="0" indent="-119063">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Write personal letters to your elected officials</a:t>
                      </a:r>
                    </a:p>
                    <a:p>
                      <a:pPr marL="119063" marR="0" lvl="0" indent="-119063">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Write letters to the editor</a:t>
                      </a:r>
                    </a:p>
                    <a:p>
                      <a:pPr marL="119063" marR="0" lvl="0" indent="-119063">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Suggest</a:t>
                      </a:r>
                      <a:r>
                        <a:rPr lang="en-US" sz="1400" baseline="0" dirty="0">
                          <a:solidFill>
                            <a:schemeClr val="tx1"/>
                          </a:solidFill>
                          <a:effectLst/>
                          <a:latin typeface="+mn-lt"/>
                          <a:ea typeface="Calibri" panose="020F0502020204030204" pitchFamily="34" charset="0"/>
                          <a:cs typeface="Times New Roman" panose="02020603050405020304" pitchFamily="18" charset="0"/>
                        </a:rPr>
                        <a:t> FAFs to your Caucus delegate</a:t>
                      </a:r>
                    </a:p>
                    <a:p>
                      <a:pPr marL="119063" marR="0" lvl="0" indent="-119063">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Share and post accurate information on social media</a:t>
                      </a:r>
                    </a:p>
                    <a:p>
                      <a:pPr marL="119063" marR="0" lvl="0" indent="-119063">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Calls to action: The R U’s (Reduce,</a:t>
                      </a:r>
                      <a:r>
                        <a:rPr lang="en-US" sz="1400" baseline="0" dirty="0">
                          <a:solidFill>
                            <a:schemeClr val="tx1"/>
                          </a:solidFill>
                          <a:effectLst/>
                          <a:latin typeface="+mn-lt"/>
                          <a:ea typeface="Calibri" panose="020F0502020204030204" pitchFamily="34" charset="0"/>
                          <a:cs typeface="Times New Roman" panose="02020603050405020304" pitchFamily="18" charset="0"/>
                        </a:rPr>
                        <a:t> reuse, recycle, repair, repurpose, regift….)</a:t>
                      </a:r>
                      <a:endParaRPr lang="en-US" sz="1400" dirty="0">
                        <a:solidFill>
                          <a:schemeClr val="tx1"/>
                        </a:solidFill>
                        <a:effectLst/>
                        <a:latin typeface="+mn-lt"/>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None/>
                      </a:pPr>
                      <a:r>
                        <a:rPr lang="en-US" sz="1200" dirty="0">
                          <a:solidFill>
                            <a:schemeClr val="tx1"/>
                          </a:solidFill>
                          <a:effectLst/>
                          <a:latin typeface="+mn-l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None/>
                      </a:pPr>
                      <a:r>
                        <a:rPr lang="en-US" sz="1200" dirty="0">
                          <a:solidFill>
                            <a:schemeClr val="tx1"/>
                          </a:solidFill>
                          <a:effectLst/>
                          <a:latin typeface="+mn-lt"/>
                          <a:ea typeface="Calibri" panose="020F0502020204030204" pitchFamily="34" charset="0"/>
                          <a:cs typeface="Times New Roman" panose="02020603050405020304" pitchFamily="18" charset="0"/>
                        </a:rPr>
                        <a:t> </a:t>
                      </a: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063" marR="0" lvl="0" indent="-119063">
                        <a:spcBef>
                          <a:spcPts val="0"/>
                        </a:spcBef>
                        <a:spcAft>
                          <a:spcPts val="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Have a guest speaker to talk about the issue and what can be done locally</a:t>
                      </a:r>
                    </a:p>
                    <a:p>
                      <a:pPr marL="342900" marR="0" lvl="0" indent="-342900">
                        <a:spcBef>
                          <a:spcPts val="0"/>
                        </a:spcBef>
                        <a:spcAft>
                          <a:spcPts val="0"/>
                        </a:spcAft>
                        <a:buFont typeface="Wingdings" panose="05000000000000000000" pitchFamily="2" charset="2"/>
                        <a:buChar char=""/>
                      </a:pPr>
                      <a:endParaRPr lang="en-US" sz="14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063" marR="0" lvl="0" indent="-119063">
                        <a:spcBef>
                          <a:spcPts val="0"/>
                        </a:spcBef>
                        <a:spcAft>
                          <a:spcPts val="60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Find local initiatives that engage and educate girls about climate and STEM</a:t>
                      </a: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372407"/>
                  </a:ext>
                </a:extLst>
              </a:tr>
              <a:tr h="1254139">
                <a:tc>
                  <a:txBody>
                    <a:bodyPr/>
                    <a:lstStyle/>
                    <a:p>
                      <a:pPr marL="0" marR="0">
                        <a:spcBef>
                          <a:spcPts val="0"/>
                        </a:spcBef>
                        <a:spcAft>
                          <a:spcPts val="600"/>
                        </a:spcAft>
                      </a:pPr>
                      <a:r>
                        <a:rPr lang="en-US" sz="1400" b="1" dirty="0">
                          <a:solidFill>
                            <a:srgbClr val="FFFFFF"/>
                          </a:solidFill>
                          <a:effectLst/>
                          <a:latin typeface="+mn-lt"/>
                          <a:ea typeface="Calibri" panose="020F0502020204030204" pitchFamily="34" charset="0"/>
                          <a:cs typeface="Times New Roman" panose="02020603050405020304" pitchFamily="18" charset="0"/>
                        </a:rPr>
                        <a:t>Advocating for women’s rights</a:t>
                      </a:r>
                    </a:p>
                    <a:p>
                      <a:pPr marL="225425" marR="0" indent="-106363">
                        <a:spcBef>
                          <a:spcPts val="0"/>
                        </a:spcBef>
                        <a:spcAft>
                          <a:spcPts val="0"/>
                        </a:spcAft>
                      </a:pPr>
                      <a:r>
                        <a:rPr lang="en-US" sz="1400" b="0" i="1" dirty="0">
                          <a:solidFill>
                            <a:srgbClr val="FFFFFF"/>
                          </a:solidFill>
                          <a:effectLst/>
                          <a:latin typeface="+mn-lt"/>
                          <a:ea typeface="Calibri" panose="020F0502020204030204" pitchFamily="34" charset="0"/>
                          <a:cs typeface="Times New Roman" panose="02020603050405020304" pitchFamily="18" charset="0"/>
                        </a:rPr>
                        <a:t>Gender equality</a:t>
                      </a:r>
                    </a:p>
                    <a:p>
                      <a:pPr marL="225425" marR="0" indent="-106363">
                        <a:spcBef>
                          <a:spcPts val="0"/>
                        </a:spcBef>
                        <a:spcAft>
                          <a:spcPts val="0"/>
                        </a:spcAft>
                      </a:pPr>
                      <a:r>
                        <a:rPr lang="en-US" sz="1400" b="0" i="1" dirty="0">
                          <a:solidFill>
                            <a:srgbClr val="FFFFFF"/>
                          </a:solidFill>
                          <a:effectLst/>
                          <a:latin typeface="+mn-lt"/>
                          <a:ea typeface="Calibri" panose="020F0502020204030204" pitchFamily="34" charset="0"/>
                          <a:cs typeface="Times New Roman" panose="02020603050405020304" pitchFamily="18" charset="0"/>
                        </a:rPr>
                        <a:t>End violence against women</a:t>
                      </a:r>
                    </a:p>
                    <a:p>
                      <a:pPr marL="225425" marR="0" indent="-106363">
                        <a:spcBef>
                          <a:spcPts val="0"/>
                        </a:spcBef>
                        <a:spcAft>
                          <a:spcPts val="0"/>
                        </a:spcAft>
                      </a:pPr>
                      <a:r>
                        <a:rPr lang="en-US" sz="1400" b="0" i="1" dirty="0">
                          <a:solidFill>
                            <a:srgbClr val="FFFFFF"/>
                          </a:solidFill>
                          <a:effectLst/>
                          <a:latin typeface="+mn-lt"/>
                          <a:ea typeface="Calibri" panose="020F0502020204030204" pitchFamily="34" charset="0"/>
                          <a:cs typeface="Times New Roman" panose="02020603050405020304" pitchFamily="18" charset="0"/>
                        </a:rPr>
                        <a:t>Climate action</a:t>
                      </a:r>
                    </a:p>
                    <a:p>
                      <a:pPr marL="0" marR="0">
                        <a:spcBef>
                          <a:spcPts val="0"/>
                        </a:spcBef>
                        <a:spcAft>
                          <a:spcPts val="600"/>
                        </a:spcAft>
                      </a:pPr>
                      <a:endParaRPr lang="en-US" sz="1400" b="0" i="1"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119063" marR="0" lvl="0" indent="-119063">
                        <a:spcBef>
                          <a:spcPts val="0"/>
                        </a:spcBef>
                        <a:spcAft>
                          <a:spcPts val="0"/>
                        </a:spcAft>
                        <a:buFont typeface="Wingdings" panose="05000000000000000000" pitchFamily="2" charset="2"/>
                        <a:buChar char=""/>
                        <a:tabLst>
                          <a:tab pos="120650" algn="l"/>
                        </a:tabLst>
                      </a:pPr>
                      <a:r>
                        <a:rPr lang="en-US" sz="1400" dirty="0">
                          <a:effectLst/>
                          <a:latin typeface="+mn-lt"/>
                          <a:ea typeface="Calibri" panose="020F0502020204030204" pitchFamily="34" charset="0"/>
                          <a:cs typeface="Times New Roman" panose="02020603050405020304" pitchFamily="18" charset="0"/>
                        </a:rPr>
                        <a:t>Find out how climate and pollution affect women and girls in your area</a:t>
                      </a: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063" marR="0" lvl="0" indent="-119063">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Reduce your carbon footprint</a:t>
                      </a:r>
                    </a:p>
                    <a:p>
                      <a:pPr marL="119063" marR="0" lvl="0" indent="-119063">
                        <a:spcBef>
                          <a:spcPts val="0"/>
                        </a:spcBef>
                        <a:spcAft>
                          <a:spcPts val="0"/>
                        </a:spcAft>
                        <a:buFont typeface="Wingdings" panose="05000000000000000000" pitchFamily="2" charset="2"/>
                        <a:buChar char=""/>
                      </a:pPr>
                      <a:r>
                        <a:rPr lang="en-US" sz="1400" dirty="0">
                          <a:solidFill>
                            <a:schemeClr val="tx1"/>
                          </a:solidFill>
                          <a:effectLst/>
                          <a:latin typeface="+mn-lt"/>
                          <a:ea typeface="Calibri" panose="020F0502020204030204" pitchFamily="34" charset="0"/>
                          <a:cs typeface="Times New Roman" panose="02020603050405020304" pitchFamily="18" charset="0"/>
                        </a:rPr>
                        <a:t>EARTH DAY Rally</a:t>
                      </a:r>
                    </a:p>
                    <a:p>
                      <a:pPr marL="342900" marR="0" lvl="0" indent="-342900">
                        <a:spcBef>
                          <a:spcPts val="0"/>
                        </a:spcBef>
                        <a:spcAft>
                          <a:spcPts val="600"/>
                        </a:spcAft>
                        <a:buFont typeface="Wingdings" panose="05000000000000000000" pitchFamily="2" charset="2"/>
                        <a:buChar char=""/>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19063" marR="0" lvl="0" indent="-119063">
                        <a:spcBef>
                          <a:spcPts val="0"/>
                        </a:spcBef>
                        <a:spcAft>
                          <a:spcPts val="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Visit</a:t>
                      </a:r>
                      <a:r>
                        <a:rPr lang="en-US" sz="1400" baseline="0" dirty="0">
                          <a:effectLst/>
                          <a:latin typeface="+mn-lt"/>
                          <a:ea typeface="Calibri" panose="020F0502020204030204" pitchFamily="34" charset="0"/>
                          <a:cs typeface="Times New Roman" panose="02020603050405020304" pitchFamily="18" charset="0"/>
                        </a:rPr>
                        <a:t>  state and national legislators</a:t>
                      </a:r>
                    </a:p>
                    <a:p>
                      <a:pPr marL="119063" marR="0" lvl="0" indent="-119063">
                        <a:spcBef>
                          <a:spcPts val="0"/>
                        </a:spcBef>
                        <a:spcAft>
                          <a:spcPts val="0"/>
                        </a:spcAft>
                        <a:buFont typeface="Wingdings" panose="05000000000000000000" pitchFamily="2" charset="2"/>
                        <a:buChar char=""/>
                      </a:pPr>
                      <a:r>
                        <a:rPr lang="en-US" sz="1400" baseline="0" dirty="0">
                          <a:effectLst/>
                          <a:latin typeface="+mn-lt"/>
                          <a:ea typeface="Calibri" panose="020F0502020204030204" pitchFamily="34" charset="0"/>
                          <a:cs typeface="Times New Roman" panose="02020603050405020304" pitchFamily="18" charset="0"/>
                        </a:rPr>
                        <a:t>Attend and speak at local hearings </a:t>
                      </a: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063" marR="0" lvl="0" indent="-119063">
                        <a:spcBef>
                          <a:spcPts val="0"/>
                        </a:spcBef>
                        <a:spcAft>
                          <a:spcPts val="60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Work</a:t>
                      </a:r>
                      <a:r>
                        <a:rPr lang="en-US" sz="1400" baseline="0" dirty="0">
                          <a:effectLst/>
                          <a:latin typeface="+mn-lt"/>
                          <a:ea typeface="Calibri" panose="020F0502020204030204" pitchFamily="34" charset="0"/>
                          <a:cs typeface="Times New Roman" panose="02020603050405020304" pitchFamily="18" charset="0"/>
                        </a:rPr>
                        <a:t> with AAUW, League of Women Voters, and others that share interests</a:t>
                      </a: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07640"/>
                  </a:ext>
                </a:extLst>
              </a:tr>
              <a:tr h="1405308">
                <a:tc>
                  <a:txBody>
                    <a:bodyPr/>
                    <a:lstStyle/>
                    <a:p>
                      <a:pPr marL="0" marR="0">
                        <a:spcBef>
                          <a:spcPts val="0"/>
                        </a:spcBef>
                        <a:spcAft>
                          <a:spcPts val="600"/>
                        </a:spcAft>
                      </a:pPr>
                      <a:r>
                        <a:rPr lang="en-US" sz="1400" b="1" dirty="0">
                          <a:solidFill>
                            <a:srgbClr val="FFFFFF"/>
                          </a:solidFill>
                          <a:effectLst/>
                          <a:latin typeface="+mn-lt"/>
                          <a:ea typeface="Calibri" panose="020F0502020204030204" pitchFamily="34" charset="0"/>
                          <a:cs typeface="Times New Roman" panose="02020603050405020304" pitchFamily="18" charset="0"/>
                        </a:rPr>
                        <a:t>Inspiring more female leaders</a:t>
                      </a: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9AAD"/>
                    </a:solidFill>
                  </a:tcPr>
                </a:tc>
                <a:tc>
                  <a:txBody>
                    <a:bodyPr/>
                    <a:lstStyle/>
                    <a:p>
                      <a:pPr marL="119063" marR="0" lvl="0" indent="-119063">
                        <a:spcBef>
                          <a:spcPts val="0"/>
                        </a:spcBef>
                        <a:spcAft>
                          <a:spcPts val="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Identify female leaders and learn what they are doing</a:t>
                      </a: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063" marR="0" lvl="0" indent="-119063">
                        <a:spcBef>
                          <a:spcPts val="0"/>
                        </a:spcBef>
                        <a:spcAft>
                          <a:spcPts val="60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Take on a leadership role in your club,  work, or community on CC</a:t>
                      </a:r>
                      <a:r>
                        <a:rPr lang="en-US" sz="1400" baseline="0" dirty="0">
                          <a:effectLst/>
                          <a:latin typeface="+mn-lt"/>
                          <a:ea typeface="Calibri" panose="020F0502020204030204" pitchFamily="34" charset="0"/>
                          <a:cs typeface="Times New Roman" panose="02020603050405020304" pitchFamily="18" charset="0"/>
                        </a:rPr>
                        <a:t> &amp; GE</a:t>
                      </a:r>
                      <a:endParaRPr lang="en-US" sz="1400" dirty="0">
                        <a:effectLst/>
                        <a:latin typeface="+mn-lt"/>
                        <a:ea typeface="Calibri" panose="020F0502020204030204" pitchFamily="34" charset="0"/>
                        <a:cs typeface="Times New Roman" panose="02020603050405020304" pitchFamily="18" charset="0"/>
                      </a:endParaRP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19063" marR="0" lvl="0" indent="-119063">
                        <a:spcBef>
                          <a:spcPts val="0"/>
                        </a:spcBef>
                        <a:spcAft>
                          <a:spcPts val="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Highlight roles and support other members to take leadership positions</a:t>
                      </a: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063" marR="0" lvl="0" indent="-119063">
                        <a:spcBef>
                          <a:spcPts val="0"/>
                        </a:spcBef>
                        <a:spcAft>
                          <a:spcPts val="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Highlight roles and support other members to take leadership positions</a:t>
                      </a:r>
                    </a:p>
                    <a:p>
                      <a:pPr marL="119063" marR="0" lvl="0" indent="-119063">
                        <a:spcBef>
                          <a:spcPts val="0"/>
                        </a:spcBef>
                        <a:spcAft>
                          <a:spcPts val="600"/>
                        </a:spcAft>
                        <a:buFont typeface="Wingdings" panose="05000000000000000000" pitchFamily="2" charset="2"/>
                        <a:buChar char=""/>
                      </a:pPr>
                      <a:r>
                        <a:rPr lang="en-US" sz="1400" dirty="0">
                          <a:effectLst/>
                          <a:latin typeface="+mn-lt"/>
                          <a:ea typeface="Calibri" panose="020F0502020204030204" pitchFamily="34" charset="0"/>
                          <a:cs typeface="Times New Roman" panose="02020603050405020304" pitchFamily="18" charset="0"/>
                        </a:rPr>
                        <a:t>Hold leadership training sessions</a:t>
                      </a:r>
                    </a:p>
                  </a:txBody>
                  <a:tcPr marL="49625" marR="49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271813"/>
                  </a:ext>
                </a:extLst>
              </a:tr>
            </a:tbl>
          </a:graphicData>
        </a:graphic>
      </p:graphicFrame>
      <p:sp>
        <p:nvSpPr>
          <p:cNvPr id="7" name="Rectangle 2">
            <a:extLst>
              <a:ext uri="{FF2B5EF4-FFF2-40B4-BE49-F238E27FC236}">
                <a16:creationId xmlns:a16="http://schemas.microsoft.com/office/drawing/2014/main" id="{D2D579CE-398B-D119-CF76-9E5CB1C661F5}"/>
              </a:ext>
            </a:extLst>
          </p:cNvPr>
          <p:cNvSpPr>
            <a:spLocks noChangeArrowheads="1"/>
          </p:cNvSpPr>
          <p:nvPr/>
        </p:nvSpPr>
        <p:spPr bwMode="auto">
          <a:xfrm>
            <a:off x="2913063" y="17002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7029B3CF-25C9-B247-F24B-55C528CB458D}"/>
              </a:ext>
            </a:extLst>
          </p:cNvPr>
          <p:cNvSpPr txBox="1">
            <a:spLocks/>
          </p:cNvSpPr>
          <p:nvPr/>
        </p:nvSpPr>
        <p:spPr>
          <a:xfrm>
            <a:off x="794479" y="276793"/>
            <a:ext cx="10519515" cy="37830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2800" b="1" i="1" dirty="0">
                <a:latin typeface="+mn-lt"/>
              </a:rPr>
              <a:t>Framework for Action</a:t>
            </a:r>
            <a:r>
              <a:rPr lang="en-AU" sz="2800" b="1" dirty="0">
                <a:latin typeface="+mn-lt"/>
              </a:rPr>
              <a:t>:  Five Pillars for Gender-Equal Climate Action</a:t>
            </a:r>
          </a:p>
        </p:txBody>
      </p:sp>
    </p:spTree>
    <p:extLst>
      <p:ext uri="{BB962C8B-B14F-4D97-AF65-F5344CB8AC3E}">
        <p14:creationId xmlns:p14="http://schemas.microsoft.com/office/powerpoint/2010/main" val="157936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65794-4E90-43AD-A5E1-72FAD8862C4E}"/>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Key take-home points:</a:t>
            </a:r>
          </a:p>
        </p:txBody>
      </p:sp>
      <p:graphicFrame>
        <p:nvGraphicFramePr>
          <p:cNvPr id="5" name="Table 5">
            <a:extLst>
              <a:ext uri="{FF2B5EF4-FFF2-40B4-BE49-F238E27FC236}">
                <a16:creationId xmlns:a16="http://schemas.microsoft.com/office/drawing/2014/main" id="{59B2D2B4-A454-8B50-B144-F8010D78933D}"/>
              </a:ext>
            </a:extLst>
          </p:cNvPr>
          <p:cNvGraphicFramePr>
            <a:graphicFrameLocks noGrp="1"/>
          </p:cNvGraphicFramePr>
          <p:nvPr>
            <p:extLst>
              <p:ext uri="{D42A27DB-BD31-4B8C-83A1-F6EECF244321}">
                <p14:modId xmlns:p14="http://schemas.microsoft.com/office/powerpoint/2010/main" val="514721724"/>
              </p:ext>
            </p:extLst>
          </p:nvPr>
        </p:nvGraphicFramePr>
        <p:xfrm>
          <a:off x="3503839" y="901337"/>
          <a:ext cx="8049986" cy="5578818"/>
        </p:xfrm>
        <a:graphic>
          <a:graphicData uri="http://schemas.openxmlformats.org/drawingml/2006/table">
            <a:tbl>
              <a:tblPr firstRow="1" bandRow="1">
                <a:tableStyleId>{5C22544A-7EE6-4342-B048-85BDC9FD1C3A}</a:tableStyleId>
              </a:tblPr>
              <a:tblGrid>
                <a:gridCol w="2229612">
                  <a:extLst>
                    <a:ext uri="{9D8B030D-6E8A-4147-A177-3AD203B41FA5}">
                      <a16:colId xmlns:a16="http://schemas.microsoft.com/office/drawing/2014/main" val="559150377"/>
                    </a:ext>
                  </a:extLst>
                </a:gridCol>
                <a:gridCol w="5820374">
                  <a:extLst>
                    <a:ext uri="{9D8B030D-6E8A-4147-A177-3AD203B41FA5}">
                      <a16:colId xmlns:a16="http://schemas.microsoft.com/office/drawing/2014/main" val="3983266890"/>
                    </a:ext>
                  </a:extLst>
                </a:gridCol>
              </a:tblGrid>
              <a:tr h="997180">
                <a:tc>
                  <a:txBody>
                    <a:bodyPr/>
                    <a:lstStyle/>
                    <a:p>
                      <a:r>
                        <a:rPr lang="en-US" sz="2700" dirty="0"/>
                        <a:t>Learn</a:t>
                      </a:r>
                    </a:p>
                  </a:txBody>
                  <a:tcPr marL="134754" marR="134754" marT="67377" marB="67377"/>
                </a:tc>
                <a:tc>
                  <a:txBody>
                    <a:bodyPr/>
                    <a:lstStyle/>
                    <a:p>
                      <a:r>
                        <a:rPr lang="en-US" sz="2700" dirty="0"/>
                        <a:t>Learn the issues in your community and state</a:t>
                      </a:r>
                    </a:p>
                  </a:txBody>
                  <a:tcPr marL="134754" marR="134754" marT="67377" marB="67377"/>
                </a:tc>
                <a:extLst>
                  <a:ext uri="{0D108BD9-81ED-4DB2-BD59-A6C34878D82A}">
                    <a16:rowId xmlns:a16="http://schemas.microsoft.com/office/drawing/2014/main" val="171155343"/>
                  </a:ext>
                </a:extLst>
              </a:tr>
              <a:tr h="592918">
                <a:tc>
                  <a:txBody>
                    <a:bodyPr/>
                    <a:lstStyle/>
                    <a:p>
                      <a:r>
                        <a:rPr lang="en-US" sz="2700" dirty="0"/>
                        <a:t>Use</a:t>
                      </a:r>
                    </a:p>
                  </a:txBody>
                  <a:tcPr marL="134754" marR="134754" marT="67377" marB="67377">
                    <a:solidFill>
                      <a:schemeClr val="accent1">
                        <a:lumMod val="20000"/>
                        <a:lumOff val="80000"/>
                      </a:schemeClr>
                    </a:solidFill>
                  </a:tcPr>
                </a:tc>
                <a:tc>
                  <a:txBody>
                    <a:bodyPr/>
                    <a:lstStyle/>
                    <a:p>
                      <a:r>
                        <a:rPr lang="en-US" sz="2700" dirty="0"/>
                        <a:t>Use valid resources</a:t>
                      </a:r>
                    </a:p>
                  </a:txBody>
                  <a:tcPr marL="134754" marR="134754" marT="67377" marB="67377">
                    <a:solidFill>
                      <a:schemeClr val="accent1">
                        <a:lumMod val="20000"/>
                        <a:lumOff val="80000"/>
                      </a:schemeClr>
                    </a:solidFill>
                  </a:tcPr>
                </a:tc>
                <a:extLst>
                  <a:ext uri="{0D108BD9-81ED-4DB2-BD59-A6C34878D82A}">
                    <a16:rowId xmlns:a16="http://schemas.microsoft.com/office/drawing/2014/main" val="978632322"/>
                  </a:ext>
                </a:extLst>
              </a:tr>
              <a:tr h="997180">
                <a:tc>
                  <a:txBody>
                    <a:bodyPr/>
                    <a:lstStyle/>
                    <a:p>
                      <a:r>
                        <a:rPr lang="en-US" sz="2700" dirty="0"/>
                        <a:t>Create</a:t>
                      </a:r>
                    </a:p>
                  </a:txBody>
                  <a:tcPr marL="134754" marR="134754" marT="67377" marB="67377">
                    <a:solidFill>
                      <a:schemeClr val="accent1">
                        <a:lumMod val="40000"/>
                        <a:lumOff val="60000"/>
                      </a:schemeClr>
                    </a:solidFill>
                  </a:tcPr>
                </a:tc>
                <a:tc>
                  <a:txBody>
                    <a:bodyPr/>
                    <a:lstStyle/>
                    <a:p>
                      <a:r>
                        <a:rPr lang="en-US" sz="2700" dirty="0"/>
                        <a:t>Create service, education, or advocacy action plan</a:t>
                      </a:r>
                    </a:p>
                  </a:txBody>
                  <a:tcPr marL="134754" marR="134754" marT="67377" marB="67377">
                    <a:solidFill>
                      <a:schemeClr val="accent1">
                        <a:lumMod val="40000"/>
                        <a:lumOff val="60000"/>
                      </a:schemeClr>
                    </a:solidFill>
                  </a:tcPr>
                </a:tc>
                <a:extLst>
                  <a:ext uri="{0D108BD9-81ED-4DB2-BD59-A6C34878D82A}">
                    <a16:rowId xmlns:a16="http://schemas.microsoft.com/office/drawing/2014/main" val="78612471"/>
                  </a:ext>
                </a:extLst>
              </a:tr>
              <a:tr h="997180">
                <a:tc>
                  <a:txBody>
                    <a:bodyPr/>
                    <a:lstStyle/>
                    <a:p>
                      <a:r>
                        <a:rPr lang="en-US" sz="2700"/>
                        <a:t>Look</a:t>
                      </a:r>
                    </a:p>
                  </a:txBody>
                  <a:tcPr marL="134754" marR="134754" marT="67377" marB="67377"/>
                </a:tc>
                <a:tc>
                  <a:txBody>
                    <a:bodyPr/>
                    <a:lstStyle/>
                    <a:p>
                      <a:r>
                        <a:rPr lang="en-US" sz="2700" dirty="0"/>
                        <a:t>Look for service opportunities in your community</a:t>
                      </a:r>
                    </a:p>
                  </a:txBody>
                  <a:tcPr marL="134754" marR="134754" marT="67377" marB="67377"/>
                </a:tc>
                <a:extLst>
                  <a:ext uri="{0D108BD9-81ED-4DB2-BD59-A6C34878D82A}">
                    <a16:rowId xmlns:a16="http://schemas.microsoft.com/office/drawing/2014/main" val="1819787004"/>
                  </a:ext>
                </a:extLst>
              </a:tr>
              <a:tr h="997180">
                <a:tc>
                  <a:txBody>
                    <a:bodyPr/>
                    <a:lstStyle/>
                    <a:p>
                      <a:r>
                        <a:rPr lang="en-US" sz="2700" dirty="0"/>
                        <a:t>Attend</a:t>
                      </a:r>
                    </a:p>
                  </a:txBody>
                  <a:tcPr marL="134754" marR="134754" marT="67377" marB="67377"/>
                </a:tc>
                <a:tc>
                  <a:txBody>
                    <a:bodyPr/>
                    <a:lstStyle/>
                    <a:p>
                      <a:r>
                        <a:rPr lang="en-US" sz="2700" dirty="0"/>
                        <a:t>Climate Think Tanks and other presentations to learn and share</a:t>
                      </a:r>
                    </a:p>
                  </a:txBody>
                  <a:tcPr marL="134754" marR="134754" marT="67377" marB="67377"/>
                </a:tc>
                <a:extLst>
                  <a:ext uri="{0D108BD9-81ED-4DB2-BD59-A6C34878D82A}">
                    <a16:rowId xmlns:a16="http://schemas.microsoft.com/office/drawing/2014/main" val="645530145"/>
                  </a:ext>
                </a:extLst>
              </a:tr>
              <a:tr h="997180">
                <a:tc>
                  <a:txBody>
                    <a:bodyPr/>
                    <a:lstStyle/>
                    <a:p>
                      <a:r>
                        <a:rPr lang="en-US" sz="2700" dirty="0"/>
                        <a:t>Reach out</a:t>
                      </a:r>
                    </a:p>
                  </a:txBody>
                  <a:tcPr marL="134754" marR="134754" marT="67377" marB="67377"/>
                </a:tc>
                <a:tc>
                  <a:txBody>
                    <a:bodyPr/>
                    <a:lstStyle/>
                    <a:p>
                      <a:r>
                        <a:rPr lang="en-US" sz="2700" dirty="0"/>
                        <a:t>Talk with others in your community</a:t>
                      </a:r>
                    </a:p>
                  </a:txBody>
                  <a:tcPr marL="134754" marR="134754" marT="67377" marB="67377"/>
                </a:tc>
                <a:extLst>
                  <a:ext uri="{0D108BD9-81ED-4DB2-BD59-A6C34878D82A}">
                    <a16:rowId xmlns:a16="http://schemas.microsoft.com/office/drawing/2014/main" val="4019404659"/>
                  </a:ext>
                </a:extLst>
              </a:tr>
            </a:tbl>
          </a:graphicData>
        </a:graphic>
      </p:graphicFrame>
      <p:pic>
        <p:nvPicPr>
          <p:cNvPr id="8" name="Picture 7">
            <a:extLst>
              <a:ext uri="{FF2B5EF4-FFF2-40B4-BE49-F238E27FC236}">
                <a16:creationId xmlns:a16="http://schemas.microsoft.com/office/drawing/2014/main" id="{F191A030-BAF7-2953-17DD-CA0F87373137}"/>
              </a:ext>
            </a:extLst>
          </p:cNvPr>
          <p:cNvPicPr>
            <a:picLocks noChangeAspect="1"/>
          </p:cNvPicPr>
          <p:nvPr/>
        </p:nvPicPr>
        <p:blipFill>
          <a:blip r:embed="rId2"/>
          <a:stretch>
            <a:fillRect/>
          </a:stretch>
        </p:blipFill>
        <p:spPr>
          <a:xfrm>
            <a:off x="685473" y="3688382"/>
            <a:ext cx="2412851" cy="2312140"/>
          </a:xfrm>
          <a:prstGeom prst="rect">
            <a:avLst/>
          </a:prstGeom>
        </p:spPr>
      </p:pic>
    </p:spTree>
    <p:extLst>
      <p:ext uri="{BB962C8B-B14F-4D97-AF65-F5344CB8AC3E}">
        <p14:creationId xmlns:p14="http://schemas.microsoft.com/office/powerpoint/2010/main" val="1374731415"/>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1533</TotalTime>
  <Words>614</Words>
  <Application>Microsoft Office PowerPoint</Application>
  <PresentationFormat>Widescreen</PresentationFormat>
  <Paragraphs>90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Climate Action through Zonta Finding your Passion and Avenue for Action   Service, Advocacy, Education</vt:lpstr>
      <vt:lpstr>Find Your Passion and Avenue for Action</vt:lpstr>
      <vt:lpstr>Framework for Action:  Five Pillars for Gender-Equal Climate Action</vt:lpstr>
      <vt:lpstr>Round Table Discussions:  What is your passion? Your skills? What generates the most    enthusiasm in your club?   What’s happening in your community or state?  What actions can you and your club take?  30 min for discussion 15 min for sharing</vt:lpstr>
      <vt:lpstr>What is your passion?   Your skills and talents? Your club’s passion?   What’s happening in your community or state that you can get involved with?  What actions will you and your club take?</vt:lpstr>
      <vt:lpstr>PowerPoint Presentation</vt:lpstr>
      <vt:lpstr>Key take-home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Action through Zonta    5 pillars table Finding your passion/avenue for action (service, advocacy, education) Round Tables Table leaders will lead discussion</dc:title>
  <dc:creator>Jane Austin</dc:creator>
  <cp:lastModifiedBy>Jane Austin</cp:lastModifiedBy>
  <cp:revision>45</cp:revision>
  <dcterms:created xsi:type="dcterms:W3CDTF">2023-02-27T19:24:27Z</dcterms:created>
  <dcterms:modified xsi:type="dcterms:W3CDTF">2023-04-15T14:52:55Z</dcterms:modified>
</cp:coreProperties>
</file>