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9"/>
  </p:notesMasterIdLst>
  <p:sldIdLst>
    <p:sldId id="256" r:id="rId2"/>
    <p:sldId id="280" r:id="rId3"/>
    <p:sldId id="260" r:id="rId4"/>
    <p:sldId id="282" r:id="rId5"/>
    <p:sldId id="281" r:id="rId6"/>
    <p:sldId id="26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AAD"/>
    <a:srgbClr val="CD3463"/>
    <a:srgbClr val="005F71"/>
    <a:srgbClr val="8EBDC3"/>
    <a:srgbClr val="E18431"/>
    <a:srgbClr val="EC9C5B"/>
    <a:srgbClr val="D77CA0"/>
    <a:srgbClr val="5EC8D9"/>
    <a:srgbClr val="00B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D46E2-88D9-4078-874F-58F4095D14F7}" v="39" dt="2023-04-21T01:41:31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108" autoAdjust="0"/>
  </p:normalViewPr>
  <p:slideViewPr>
    <p:cSldViewPr snapToGrid="0" snapToObjects="1">
      <p:cViewPr varScale="1">
        <p:scale>
          <a:sx n="95" d="100"/>
          <a:sy n="95" d="100"/>
        </p:scale>
        <p:origin x="751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252B3-3683-4651-A0F6-28A31E86785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189980-DD37-4136-A735-D9EAFA170C5A}">
      <dgm:prSet/>
      <dgm:spPr/>
      <dgm:t>
        <a:bodyPr/>
        <a:lstStyle/>
        <a:p>
          <a:r>
            <a:rPr lang="en-US" b="0" i="0"/>
            <a:t>100% of Clubs donate to the Foundation during the biennium</a:t>
          </a:r>
          <a:endParaRPr lang="en-US"/>
        </a:p>
      </dgm:t>
    </dgm:pt>
    <dgm:pt modelId="{818A3C2C-376B-4C63-8CC4-90D0E3B83447}" type="parTrans" cxnId="{7127EEBD-E042-4614-9B0B-B4555C4FDF56}">
      <dgm:prSet/>
      <dgm:spPr/>
      <dgm:t>
        <a:bodyPr/>
        <a:lstStyle/>
        <a:p>
          <a:endParaRPr lang="en-US"/>
        </a:p>
      </dgm:t>
    </dgm:pt>
    <dgm:pt modelId="{907A99A2-FE4B-4CAC-8A03-D049F7865E9B}" type="sibTrans" cxnId="{7127EEBD-E042-4614-9B0B-B4555C4FDF56}">
      <dgm:prSet/>
      <dgm:spPr/>
      <dgm:t>
        <a:bodyPr/>
        <a:lstStyle/>
        <a:p>
          <a:endParaRPr lang="en-US"/>
        </a:p>
      </dgm:t>
    </dgm:pt>
    <dgm:pt modelId="{55FBB68F-2E7C-4B78-84C2-9C44664EB375}">
      <dgm:prSet/>
      <dgm:spPr/>
      <dgm:t>
        <a:bodyPr/>
        <a:lstStyle/>
        <a:p>
          <a:r>
            <a:rPr lang="en-US" b="0" i="0"/>
            <a:t>50% of the Clubs donate to the Endowment during the biennium</a:t>
          </a:r>
          <a:endParaRPr lang="en-US"/>
        </a:p>
      </dgm:t>
    </dgm:pt>
    <dgm:pt modelId="{5FDBF9BA-1903-455F-AC9E-EEC21C54466A}" type="parTrans" cxnId="{91C6A9D9-37A6-4C94-84C9-B258B9470E48}">
      <dgm:prSet/>
      <dgm:spPr/>
      <dgm:t>
        <a:bodyPr/>
        <a:lstStyle/>
        <a:p>
          <a:endParaRPr lang="en-US"/>
        </a:p>
      </dgm:t>
    </dgm:pt>
    <dgm:pt modelId="{B3120BB3-D6A7-40A8-BC5B-D23C6370B54A}" type="sibTrans" cxnId="{91C6A9D9-37A6-4C94-84C9-B258B9470E48}">
      <dgm:prSet/>
      <dgm:spPr/>
      <dgm:t>
        <a:bodyPr/>
        <a:lstStyle/>
        <a:p>
          <a:endParaRPr lang="en-US"/>
        </a:p>
      </dgm:t>
    </dgm:pt>
    <dgm:pt modelId="{8B1AD391-9802-4AC1-AE82-A54B0C6DB8E8}">
      <dgm:prSet/>
      <dgm:spPr/>
      <dgm:t>
        <a:bodyPr/>
        <a:lstStyle/>
        <a:p>
          <a:r>
            <a:rPr lang="en-US" b="0" i="0"/>
            <a:t>75% of members donate to the Foundation during the biennium</a:t>
          </a:r>
          <a:endParaRPr lang="en-US"/>
        </a:p>
      </dgm:t>
    </dgm:pt>
    <dgm:pt modelId="{D123406C-6A27-47CF-9FAF-20396ED54198}" type="parTrans" cxnId="{B7DB4DFB-70E0-4421-B07B-7CD8629AB93D}">
      <dgm:prSet/>
      <dgm:spPr/>
      <dgm:t>
        <a:bodyPr/>
        <a:lstStyle/>
        <a:p>
          <a:endParaRPr lang="en-US"/>
        </a:p>
      </dgm:t>
    </dgm:pt>
    <dgm:pt modelId="{65B61456-43C6-4D1A-B9DB-CFC227EF1F3F}" type="sibTrans" cxnId="{B7DB4DFB-70E0-4421-B07B-7CD8629AB93D}">
      <dgm:prSet/>
      <dgm:spPr/>
      <dgm:t>
        <a:bodyPr/>
        <a:lstStyle/>
        <a:p>
          <a:endParaRPr lang="en-US"/>
        </a:p>
      </dgm:t>
    </dgm:pt>
    <dgm:pt modelId="{430A7AF2-71FA-4728-81BA-0C5EDE81FECE}">
      <dgm:prSet/>
      <dgm:spPr/>
      <dgm:t>
        <a:bodyPr/>
        <a:lstStyle/>
        <a:p>
          <a:r>
            <a:rPr lang="en-US" b="0" i="0"/>
            <a:t>More education on ZI service projects</a:t>
          </a:r>
          <a:br>
            <a:rPr lang="en-US" b="0" i="0"/>
          </a:br>
          <a:endParaRPr lang="en-US"/>
        </a:p>
      </dgm:t>
    </dgm:pt>
    <dgm:pt modelId="{B273102F-1C1A-4BB7-A0CF-70159726C4F4}" type="parTrans" cxnId="{A9F74CC6-F4F2-4CA3-A624-307E38CE101C}">
      <dgm:prSet/>
      <dgm:spPr/>
      <dgm:t>
        <a:bodyPr/>
        <a:lstStyle/>
        <a:p>
          <a:endParaRPr lang="en-US"/>
        </a:p>
      </dgm:t>
    </dgm:pt>
    <dgm:pt modelId="{EDA882E6-76EB-41B2-9567-BA84C9FB1DBC}" type="sibTrans" cxnId="{A9F74CC6-F4F2-4CA3-A624-307E38CE101C}">
      <dgm:prSet/>
      <dgm:spPr/>
      <dgm:t>
        <a:bodyPr/>
        <a:lstStyle/>
        <a:p>
          <a:endParaRPr lang="en-US"/>
        </a:p>
      </dgm:t>
    </dgm:pt>
    <dgm:pt modelId="{E6B82F2A-0CDB-42C2-8875-B0117C47D33F}">
      <dgm:prSet/>
      <dgm:spPr/>
      <dgm:t>
        <a:bodyPr/>
        <a:lstStyle/>
        <a:p>
          <a:r>
            <a:rPr lang="en-US" b="0" i="0"/>
            <a:t>Participate in “Every Member, Every November” </a:t>
          </a:r>
          <a:endParaRPr lang="en-US"/>
        </a:p>
      </dgm:t>
    </dgm:pt>
    <dgm:pt modelId="{EFCFCAD3-FB8D-4527-82EB-604C0CDEF999}" type="parTrans" cxnId="{D72F4BF5-3206-4D07-AD34-43F25A3C7488}">
      <dgm:prSet/>
      <dgm:spPr/>
      <dgm:t>
        <a:bodyPr/>
        <a:lstStyle/>
        <a:p>
          <a:endParaRPr lang="en-US"/>
        </a:p>
      </dgm:t>
    </dgm:pt>
    <dgm:pt modelId="{0672B3A5-2784-4C01-A186-0D5C97E27F5C}" type="sibTrans" cxnId="{D72F4BF5-3206-4D07-AD34-43F25A3C7488}">
      <dgm:prSet/>
      <dgm:spPr/>
      <dgm:t>
        <a:bodyPr/>
        <a:lstStyle/>
        <a:p>
          <a:endParaRPr lang="en-US"/>
        </a:p>
      </dgm:t>
    </dgm:pt>
    <dgm:pt modelId="{3F8FF310-976D-48CF-843D-6DF09EDB5980}" type="pres">
      <dgm:prSet presAssocID="{00F252B3-3683-4651-A0F6-28A31E86785C}" presName="diagram" presStyleCnt="0">
        <dgm:presLayoutVars>
          <dgm:dir/>
          <dgm:resizeHandles val="exact"/>
        </dgm:presLayoutVars>
      </dgm:prSet>
      <dgm:spPr/>
    </dgm:pt>
    <dgm:pt modelId="{1C552E65-27B4-42DC-B891-C5401D7B56E1}" type="pres">
      <dgm:prSet presAssocID="{BD189980-DD37-4136-A735-D9EAFA170C5A}" presName="node" presStyleLbl="node1" presStyleIdx="0" presStyleCnt="5">
        <dgm:presLayoutVars>
          <dgm:bulletEnabled val="1"/>
        </dgm:presLayoutVars>
      </dgm:prSet>
      <dgm:spPr/>
    </dgm:pt>
    <dgm:pt modelId="{8D59BF21-1884-43B9-95BF-3C842E1961DA}" type="pres">
      <dgm:prSet presAssocID="{907A99A2-FE4B-4CAC-8A03-D049F7865E9B}" presName="sibTrans" presStyleCnt="0"/>
      <dgm:spPr/>
    </dgm:pt>
    <dgm:pt modelId="{970649E9-0C07-4342-A844-54B66566620D}" type="pres">
      <dgm:prSet presAssocID="{55FBB68F-2E7C-4B78-84C2-9C44664EB375}" presName="node" presStyleLbl="node1" presStyleIdx="1" presStyleCnt="5">
        <dgm:presLayoutVars>
          <dgm:bulletEnabled val="1"/>
        </dgm:presLayoutVars>
      </dgm:prSet>
      <dgm:spPr/>
    </dgm:pt>
    <dgm:pt modelId="{A0E138D8-BBDF-4A6F-9D84-12BCC169B9E4}" type="pres">
      <dgm:prSet presAssocID="{B3120BB3-D6A7-40A8-BC5B-D23C6370B54A}" presName="sibTrans" presStyleCnt="0"/>
      <dgm:spPr/>
    </dgm:pt>
    <dgm:pt modelId="{8310D786-7A69-4CC2-BDB2-A6DFB1397BF3}" type="pres">
      <dgm:prSet presAssocID="{8B1AD391-9802-4AC1-AE82-A54B0C6DB8E8}" presName="node" presStyleLbl="node1" presStyleIdx="2" presStyleCnt="5">
        <dgm:presLayoutVars>
          <dgm:bulletEnabled val="1"/>
        </dgm:presLayoutVars>
      </dgm:prSet>
      <dgm:spPr/>
    </dgm:pt>
    <dgm:pt modelId="{75F18010-6EF9-4E08-97B8-856F3F23956B}" type="pres">
      <dgm:prSet presAssocID="{65B61456-43C6-4D1A-B9DB-CFC227EF1F3F}" presName="sibTrans" presStyleCnt="0"/>
      <dgm:spPr/>
    </dgm:pt>
    <dgm:pt modelId="{BB83C3F9-ADA8-4748-9840-30918AB4DD4D}" type="pres">
      <dgm:prSet presAssocID="{430A7AF2-71FA-4728-81BA-0C5EDE81FECE}" presName="node" presStyleLbl="node1" presStyleIdx="3" presStyleCnt="5">
        <dgm:presLayoutVars>
          <dgm:bulletEnabled val="1"/>
        </dgm:presLayoutVars>
      </dgm:prSet>
      <dgm:spPr/>
    </dgm:pt>
    <dgm:pt modelId="{DCEE0EBF-2FFE-479C-9F8C-989D6F55F630}" type="pres">
      <dgm:prSet presAssocID="{EDA882E6-76EB-41B2-9567-BA84C9FB1DBC}" presName="sibTrans" presStyleCnt="0"/>
      <dgm:spPr/>
    </dgm:pt>
    <dgm:pt modelId="{BF9AF6DB-ECCC-4AE6-8101-A1490C22A310}" type="pres">
      <dgm:prSet presAssocID="{E6B82F2A-0CDB-42C2-8875-B0117C47D33F}" presName="node" presStyleLbl="node1" presStyleIdx="4" presStyleCnt="5">
        <dgm:presLayoutVars>
          <dgm:bulletEnabled val="1"/>
        </dgm:presLayoutVars>
      </dgm:prSet>
      <dgm:spPr/>
    </dgm:pt>
  </dgm:ptLst>
  <dgm:cxnLst>
    <dgm:cxn modelId="{DAD2A644-7AC7-4F26-A3ED-CE2B27CE215A}" type="presOf" srcId="{55FBB68F-2E7C-4B78-84C2-9C44664EB375}" destId="{970649E9-0C07-4342-A844-54B66566620D}" srcOrd="0" destOrd="0" presId="urn:microsoft.com/office/officeart/2005/8/layout/default"/>
    <dgm:cxn modelId="{85E4C374-8C97-44A0-94CB-6773A9CEE213}" type="presOf" srcId="{430A7AF2-71FA-4728-81BA-0C5EDE81FECE}" destId="{BB83C3F9-ADA8-4748-9840-30918AB4DD4D}" srcOrd="0" destOrd="0" presId="urn:microsoft.com/office/officeart/2005/8/layout/default"/>
    <dgm:cxn modelId="{8B0F1C92-A9D9-4862-9923-C2EA978080E6}" type="presOf" srcId="{E6B82F2A-0CDB-42C2-8875-B0117C47D33F}" destId="{BF9AF6DB-ECCC-4AE6-8101-A1490C22A310}" srcOrd="0" destOrd="0" presId="urn:microsoft.com/office/officeart/2005/8/layout/default"/>
    <dgm:cxn modelId="{968A4DA1-5298-4477-B5B2-9D544681A604}" type="presOf" srcId="{00F252B3-3683-4651-A0F6-28A31E86785C}" destId="{3F8FF310-976D-48CF-843D-6DF09EDB5980}" srcOrd="0" destOrd="0" presId="urn:microsoft.com/office/officeart/2005/8/layout/default"/>
    <dgm:cxn modelId="{3C4F58B3-F667-4AB9-B239-ADAFDEB3C002}" type="presOf" srcId="{BD189980-DD37-4136-A735-D9EAFA170C5A}" destId="{1C552E65-27B4-42DC-B891-C5401D7B56E1}" srcOrd="0" destOrd="0" presId="urn:microsoft.com/office/officeart/2005/8/layout/default"/>
    <dgm:cxn modelId="{7127EEBD-E042-4614-9B0B-B4555C4FDF56}" srcId="{00F252B3-3683-4651-A0F6-28A31E86785C}" destId="{BD189980-DD37-4136-A735-D9EAFA170C5A}" srcOrd="0" destOrd="0" parTransId="{818A3C2C-376B-4C63-8CC4-90D0E3B83447}" sibTransId="{907A99A2-FE4B-4CAC-8A03-D049F7865E9B}"/>
    <dgm:cxn modelId="{A9F74CC6-F4F2-4CA3-A624-307E38CE101C}" srcId="{00F252B3-3683-4651-A0F6-28A31E86785C}" destId="{430A7AF2-71FA-4728-81BA-0C5EDE81FECE}" srcOrd="3" destOrd="0" parTransId="{B273102F-1C1A-4BB7-A0CF-70159726C4F4}" sibTransId="{EDA882E6-76EB-41B2-9567-BA84C9FB1DBC}"/>
    <dgm:cxn modelId="{91C6A9D9-37A6-4C94-84C9-B258B9470E48}" srcId="{00F252B3-3683-4651-A0F6-28A31E86785C}" destId="{55FBB68F-2E7C-4B78-84C2-9C44664EB375}" srcOrd="1" destOrd="0" parTransId="{5FDBF9BA-1903-455F-AC9E-EEC21C54466A}" sibTransId="{B3120BB3-D6A7-40A8-BC5B-D23C6370B54A}"/>
    <dgm:cxn modelId="{029402E4-3765-41DB-83A6-D41D89C12688}" type="presOf" srcId="{8B1AD391-9802-4AC1-AE82-A54B0C6DB8E8}" destId="{8310D786-7A69-4CC2-BDB2-A6DFB1397BF3}" srcOrd="0" destOrd="0" presId="urn:microsoft.com/office/officeart/2005/8/layout/default"/>
    <dgm:cxn modelId="{D72F4BF5-3206-4D07-AD34-43F25A3C7488}" srcId="{00F252B3-3683-4651-A0F6-28A31E86785C}" destId="{E6B82F2A-0CDB-42C2-8875-B0117C47D33F}" srcOrd="4" destOrd="0" parTransId="{EFCFCAD3-FB8D-4527-82EB-604C0CDEF999}" sibTransId="{0672B3A5-2784-4C01-A186-0D5C97E27F5C}"/>
    <dgm:cxn modelId="{B7DB4DFB-70E0-4421-B07B-7CD8629AB93D}" srcId="{00F252B3-3683-4651-A0F6-28A31E86785C}" destId="{8B1AD391-9802-4AC1-AE82-A54B0C6DB8E8}" srcOrd="2" destOrd="0" parTransId="{D123406C-6A27-47CF-9FAF-20396ED54198}" sibTransId="{65B61456-43C6-4D1A-B9DB-CFC227EF1F3F}"/>
    <dgm:cxn modelId="{3A9BD6CC-5E26-47AB-8C0F-60775E9D7AC4}" type="presParOf" srcId="{3F8FF310-976D-48CF-843D-6DF09EDB5980}" destId="{1C552E65-27B4-42DC-B891-C5401D7B56E1}" srcOrd="0" destOrd="0" presId="urn:microsoft.com/office/officeart/2005/8/layout/default"/>
    <dgm:cxn modelId="{41899866-F9DC-4080-A1D7-F1EC9F160606}" type="presParOf" srcId="{3F8FF310-976D-48CF-843D-6DF09EDB5980}" destId="{8D59BF21-1884-43B9-95BF-3C842E1961DA}" srcOrd="1" destOrd="0" presId="urn:microsoft.com/office/officeart/2005/8/layout/default"/>
    <dgm:cxn modelId="{93BB555F-CFBA-4D1D-89C2-F9E02A0FE561}" type="presParOf" srcId="{3F8FF310-976D-48CF-843D-6DF09EDB5980}" destId="{970649E9-0C07-4342-A844-54B66566620D}" srcOrd="2" destOrd="0" presId="urn:microsoft.com/office/officeart/2005/8/layout/default"/>
    <dgm:cxn modelId="{392E39E6-2CB2-4F2A-B80C-AA4F80404026}" type="presParOf" srcId="{3F8FF310-976D-48CF-843D-6DF09EDB5980}" destId="{A0E138D8-BBDF-4A6F-9D84-12BCC169B9E4}" srcOrd="3" destOrd="0" presId="urn:microsoft.com/office/officeart/2005/8/layout/default"/>
    <dgm:cxn modelId="{F66D291B-A35E-4011-BB2F-B79EB778CE7A}" type="presParOf" srcId="{3F8FF310-976D-48CF-843D-6DF09EDB5980}" destId="{8310D786-7A69-4CC2-BDB2-A6DFB1397BF3}" srcOrd="4" destOrd="0" presId="urn:microsoft.com/office/officeart/2005/8/layout/default"/>
    <dgm:cxn modelId="{2FD7B651-05DE-4C2B-9D94-4A7DC909FD09}" type="presParOf" srcId="{3F8FF310-976D-48CF-843D-6DF09EDB5980}" destId="{75F18010-6EF9-4E08-97B8-856F3F23956B}" srcOrd="5" destOrd="0" presId="urn:microsoft.com/office/officeart/2005/8/layout/default"/>
    <dgm:cxn modelId="{86407944-6FDA-46CF-AA83-98CE3FF26967}" type="presParOf" srcId="{3F8FF310-976D-48CF-843D-6DF09EDB5980}" destId="{BB83C3F9-ADA8-4748-9840-30918AB4DD4D}" srcOrd="6" destOrd="0" presId="urn:microsoft.com/office/officeart/2005/8/layout/default"/>
    <dgm:cxn modelId="{4891AF83-F01B-4ACA-BBA5-6F8222C29598}" type="presParOf" srcId="{3F8FF310-976D-48CF-843D-6DF09EDB5980}" destId="{DCEE0EBF-2FFE-479C-9F8C-989D6F55F630}" srcOrd="7" destOrd="0" presId="urn:microsoft.com/office/officeart/2005/8/layout/default"/>
    <dgm:cxn modelId="{9AAA9697-7A89-4965-969F-2B729BF04D33}" type="presParOf" srcId="{3F8FF310-976D-48CF-843D-6DF09EDB5980}" destId="{BF9AF6DB-ECCC-4AE6-8101-A1490C22A31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52E65-27B4-42DC-B891-C5401D7B56E1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100% of Clubs donate to the Foundation during the biennium</a:t>
          </a:r>
          <a:endParaRPr lang="en-US" sz="2600" kern="1200"/>
        </a:p>
      </dsp:txBody>
      <dsp:txXfrm>
        <a:off x="402550" y="1992"/>
        <a:ext cx="3034531" cy="1820718"/>
      </dsp:txXfrm>
    </dsp:sp>
    <dsp:sp modelId="{970649E9-0C07-4342-A844-54B66566620D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2">
            <a:hueOff val="-2309332"/>
            <a:satOff val="9684"/>
            <a:lumOff val="-2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50% of the Clubs donate to the Endowment during the biennium</a:t>
          </a:r>
          <a:endParaRPr lang="en-US" sz="2600" kern="1200"/>
        </a:p>
      </dsp:txBody>
      <dsp:txXfrm>
        <a:off x="3740534" y="1992"/>
        <a:ext cx="3034531" cy="1820718"/>
      </dsp:txXfrm>
    </dsp:sp>
    <dsp:sp modelId="{8310D786-7A69-4CC2-BDB2-A6DFB1397BF3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2">
            <a:hueOff val="-4618665"/>
            <a:satOff val="19367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75% of members donate to the Foundation during the biennium</a:t>
          </a:r>
          <a:endParaRPr lang="en-US" sz="2600" kern="1200"/>
        </a:p>
      </dsp:txBody>
      <dsp:txXfrm>
        <a:off x="7078518" y="1992"/>
        <a:ext cx="3034531" cy="1820718"/>
      </dsp:txXfrm>
    </dsp:sp>
    <dsp:sp modelId="{BB83C3F9-ADA8-4748-9840-30918AB4DD4D}">
      <dsp:nvSpPr>
        <dsp:cNvPr id="0" name=""/>
        <dsp:cNvSpPr/>
      </dsp:nvSpPr>
      <dsp:spPr>
        <a:xfrm>
          <a:off x="2071542" y="2126164"/>
          <a:ext cx="3034531" cy="1820718"/>
        </a:xfrm>
        <a:prstGeom prst="rect">
          <a:avLst/>
        </a:prstGeom>
        <a:solidFill>
          <a:schemeClr val="accent2">
            <a:hueOff val="-6927997"/>
            <a:satOff val="29050"/>
            <a:lumOff val="-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More education on ZI service projects</a:t>
          </a:r>
          <a:br>
            <a:rPr lang="en-US" sz="2600" b="0" i="0" kern="1200"/>
          </a:br>
          <a:endParaRPr lang="en-US" sz="2600" kern="1200"/>
        </a:p>
      </dsp:txBody>
      <dsp:txXfrm>
        <a:off x="2071542" y="2126164"/>
        <a:ext cx="3034531" cy="1820718"/>
      </dsp:txXfrm>
    </dsp:sp>
    <dsp:sp modelId="{BF9AF6DB-ECCC-4AE6-8101-A1490C22A310}">
      <dsp:nvSpPr>
        <dsp:cNvPr id="0" name=""/>
        <dsp:cNvSpPr/>
      </dsp:nvSpPr>
      <dsp:spPr>
        <a:xfrm>
          <a:off x="5409526" y="2126164"/>
          <a:ext cx="3034531" cy="1820718"/>
        </a:xfrm>
        <a:prstGeom prst="rect">
          <a:avLst/>
        </a:prstGeom>
        <a:solidFill>
          <a:schemeClr val="accent2">
            <a:hueOff val="-9237329"/>
            <a:satOff val="38734"/>
            <a:lumOff val="-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Participate in “Every Member, Every November” </a:t>
          </a:r>
          <a:endParaRPr lang="en-US" sz="2600" kern="1200"/>
        </a:p>
      </dsp:txBody>
      <dsp:txXfrm>
        <a:off x="5409526" y="2126164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6F2CB-C00C-884A-8AB4-61050F49405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BF3C8-BD08-A048-866E-0CBBC641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4456F23-BC94-7F47-9FD2-651A1B426E2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98CC97D-C1E9-FE4C-9C31-F052B683F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9" y="1721302"/>
            <a:ext cx="3680950" cy="9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6904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63A9A8E-DF1F-6EFE-B529-1D90484B49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0160" y="1312532"/>
            <a:ext cx="8067040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5066EEE-E040-FD6D-5542-3B68BD259E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1313250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641A02D-4B7A-9F09-C396-117F7FA61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880" y="3825846"/>
            <a:ext cx="3200400" cy="24197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ld Bullets">
    <p:bg>
      <p:bgPr>
        <a:gradFill>
          <a:gsLst>
            <a:gs pos="100000">
              <a:srgbClr val="5EC8D9"/>
            </a:gs>
            <a:gs pos="6000">
              <a:srgbClr val="00BCD3">
                <a:alpha val="53725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0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old Bullets">
    <p:bg>
      <p:bgPr>
        <a:gradFill>
          <a:gsLst>
            <a:gs pos="100000">
              <a:srgbClr val="CD3463">
                <a:alpha val="71000"/>
              </a:srgbClr>
            </a:gs>
            <a:gs pos="6000">
              <a:srgbClr val="D77CA0">
                <a:alpha val="53333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1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ld Bullets">
    <p:bg>
      <p:bgPr>
        <a:gradFill>
          <a:gsLst>
            <a:gs pos="100000">
              <a:srgbClr val="8EBDC3">
                <a:alpha val="97647"/>
              </a:srgbClr>
            </a:gs>
            <a:gs pos="6000">
              <a:srgbClr val="005F71">
                <a:alpha val="43922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8631" y="2430219"/>
            <a:ext cx="4587451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F6DB-7610-F7C5-13D6-EF5A4A0AE21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30315" y="2430219"/>
            <a:ext cx="4587451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340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863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7642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8421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025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504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6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22352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12235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802118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D4F3C-1384-9708-197B-F116166F0DC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632469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10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5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E3E01C6-2857-516B-F44A-F8322C6BA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2523" y="846711"/>
            <a:ext cx="3494217" cy="25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20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1E8E34F-18B7-A24B-A25A-062C102C0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0040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rIns="365760" bIns="73152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DD5-8FB1-8D40-A2EB-14C898AC4D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7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26D8C5-9712-E84A-BB2C-3BBE0DFE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555144" y="2546492"/>
            <a:ext cx="23110288" cy="8590503"/>
          </a:xfrm>
          <a:prstGeom prst="pie">
            <a:avLst>
              <a:gd name="adj1" fmla="val 16201733"/>
              <a:gd name="adj2" fmla="val 419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86883" y="1600200"/>
            <a:ext cx="1828800" cy="18288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5000">
                <a:schemeClr val="accent3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876" y="1939714"/>
            <a:ext cx="1828800" cy="18288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6000">
                <a:schemeClr val="accent2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2073" y="2774147"/>
            <a:ext cx="1828800" cy="182880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8969" y="4294284"/>
            <a:ext cx="1828800" cy="182880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F50B8A9-0EE6-0042-8DA8-E273F62B0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3710" y="1287334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5061B4-C500-E940-ACC5-F636E1C232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8386" y="162684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B3E5BF8-D5AB-9B42-B5A2-95FC52066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8266" y="2461281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4795E37-2C72-0B47-88E8-19F66566B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84845" y="398141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8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2586584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3141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38D2FAE-CB02-8741-BFB7-E3583A5645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503216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B5E82AC-B3B9-6B43-83FD-40A9EE686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446859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5225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ycle/Pa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561505-5F6A-D244-8387-4862D8ACD6A9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0249577-8D0D-4546-806C-61BECC2E35D5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83BB414-152A-AF45-A142-B68FFB1790D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CE3A24B-CCEB-2F4E-9480-48BBE9B2E14D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1520568-38F2-0C4B-9ED7-C12B53C00378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1a">
            <a:extLst>
              <a:ext uri="{FF2B5EF4-FFF2-40B4-BE49-F238E27FC236}">
                <a16:creationId xmlns:a16="http://schemas.microsoft.com/office/drawing/2014/main" id="{19E6F05B-8FA1-D143-A989-09A83CC86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2BFAB3-482F-9F4E-9104-AF2EEF190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9B82EF70-A5B6-4C4D-B8C6-804C71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466FAD3A-8A89-154E-AFE8-8E01414C8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3B055E3-3C30-9F44-B714-27B4F1613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4B70921-2F62-064B-9FAF-3C494F967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E22F628-F6CF-7747-BC40-A70AD1608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A420BA04-1483-EE4D-942C-3CA1D2DAE4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DD7A7972-B771-F041-96AD-75C791AD0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6D3C812E-816F-4A46-831D-BCFFF9CAB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BE8CD02A-3778-4B49-A460-13D35063B4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F0DE6985-5452-314D-B616-35E902A450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471EB496-C590-904B-A46C-3C73099F8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31A09A42-8B08-6D45-8DDF-7709E62BC7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E397AD2C-EF48-2844-AC41-BC52D2D64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F2D56D9-62F7-CB41-AF06-134C9B3DB7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B4545B59-620C-F94B-BFB0-C47D83D26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8321F-29A1-D349-9B34-1565A3E7BA4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6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6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3CB6C67-3259-4C46-DACA-0BF72421F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534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80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0E6E37D-E923-4EF5-8C41-3A398ED4F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534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22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8EAEF0-5C2D-4112-8BDE-EEA117059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9550" y="1313249"/>
            <a:ext cx="5327650" cy="4932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FA4DD3F-46C4-2013-236C-5742DA872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9550" y="1313249"/>
            <a:ext cx="5327650" cy="4932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0160" y="1312532"/>
            <a:ext cx="8067040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8EAEF0-5C2D-4112-8BDE-EEA117059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1313250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EA8D984-AAA4-2E12-77E6-9D0A9B5BAA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880" y="3825846"/>
            <a:ext cx="3200400" cy="24197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8F1C4-6B3E-2C4D-B4F4-8C51CE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56F-C08B-CA49-BE06-50A56CF3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1123950"/>
            <a:ext cx="11577320" cy="508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2A58-6796-1642-B9E4-E3AE69DF5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DE7F-5128-FD47-B491-4CA204B1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CA2BFAC-24D0-D640-9F55-1CCC341DD7FC}"/>
              </a:ext>
            </a:extLst>
          </p:cNvPr>
          <p:cNvSpPr/>
          <p:nvPr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69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680" r:id="rId3"/>
    <p:sldLayoutId id="2147483681" r:id="rId4"/>
    <p:sldLayoutId id="2147483691" r:id="rId5"/>
    <p:sldLayoutId id="2147483689" r:id="rId6"/>
    <p:sldLayoutId id="2147483692" r:id="rId7"/>
    <p:sldLayoutId id="2147483690" r:id="rId8"/>
    <p:sldLayoutId id="2147483693" r:id="rId9"/>
    <p:sldLayoutId id="2147483694" r:id="rId10"/>
    <p:sldLayoutId id="2147483679" r:id="rId11"/>
    <p:sldLayoutId id="2147483686" r:id="rId12"/>
    <p:sldLayoutId id="2147483687" r:id="rId13"/>
    <p:sldLayoutId id="2147483688" r:id="rId14"/>
    <p:sldLayoutId id="2147483695" r:id="rId15"/>
    <p:sldLayoutId id="2147483683" r:id="rId16"/>
    <p:sldLayoutId id="2147483673" r:id="rId17"/>
    <p:sldLayoutId id="2147483684" r:id="rId18"/>
    <p:sldLayoutId id="2147483674" r:id="rId19"/>
    <p:sldLayoutId id="2147483675" r:id="rId20"/>
    <p:sldLayoutId id="2147483676" r:id="rId21"/>
    <p:sldLayoutId id="2147483685" r:id="rId22"/>
    <p:sldLayoutId id="2147483677" r:id="rId23"/>
    <p:sldLayoutId id="2147483678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DC212E9-6D3A-31BA-984D-9427BF7285BE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2"/>
          <a:srcRect t="12293" r="-1" b="13598"/>
          <a:stretch/>
        </p:blipFill>
        <p:spPr>
          <a:xfrm>
            <a:off x="-306" y="5297"/>
            <a:ext cx="12228129" cy="46669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1CF134C-5852-0DE2-4E9B-D759873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06" y="4539607"/>
            <a:ext cx="3645020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District 7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Update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97EC7-8066-CE77-422D-CD06EBAB03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74859" y="4551037"/>
            <a:ext cx="6521800" cy="15099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Marcia Charney, Area 4 Director:  April 22</a:t>
            </a:r>
          </a:p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Shelley Schultz, Foundation Ambassador:  April 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EEB4-21EB-15F1-0B97-20AF3B2B5F2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1D00C28-2252-7A46-BDE1-23546EACCE2C}" type="slidenum"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1200" b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550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9D3C62-40E0-18F5-FD29-912FB8BD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Zonta Foundation Projects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CB0E45-DA98-4C76-340D-043CCA68F8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232834" y="601361"/>
            <a:ext cx="7647866" cy="53917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64DFF-6A77-24D6-C60B-6C930757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200" b="1" i="0" u="none" strike="noStrike" cap="none" spc="0" normalizeH="0" baseline="0" noProof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+mn-lt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cap="none" spc="0" normalizeH="0" baseline="0" noProof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562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3C71-87B8-A40A-F691-48DA8E4A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39369-4523-9535-ECA1-3088BD33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19A25-C503-63E8-943A-971EACEAC9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99AAD"/>
                </a:solidFill>
              </a:rPr>
              <a:t>$190,000 USD in donations </a:t>
            </a:r>
            <a:r>
              <a:rPr lang="en-US" dirty="0"/>
              <a:t>as of March 2023 from all over Zonta </a:t>
            </a:r>
          </a:p>
          <a:p>
            <a:endParaRPr lang="en-US" dirty="0"/>
          </a:p>
          <a:p>
            <a:r>
              <a:rPr lang="en-US" b="1" dirty="0">
                <a:solidFill>
                  <a:srgbClr val="099AAD"/>
                </a:solidFill>
              </a:rPr>
              <a:t>20,000 girls provided healthcare </a:t>
            </a:r>
            <a:r>
              <a:rPr lang="en-US" dirty="0"/>
              <a:t>in Peru in 2022</a:t>
            </a:r>
          </a:p>
          <a:p>
            <a:endParaRPr lang="en-US" dirty="0"/>
          </a:p>
          <a:p>
            <a:r>
              <a:rPr lang="en-US" b="1" dirty="0">
                <a:solidFill>
                  <a:srgbClr val="099AAD"/>
                </a:solidFill>
              </a:rPr>
              <a:t>Annual donations</a:t>
            </a:r>
            <a:r>
              <a:rPr lang="en-US" dirty="0"/>
              <a:t>, individual &amp; club, </a:t>
            </a:r>
            <a:r>
              <a:rPr lang="en-US" b="1" dirty="0">
                <a:solidFill>
                  <a:srgbClr val="099AAD"/>
                </a:solidFill>
              </a:rPr>
              <a:t>due to Zonta Foundation by May 31, 2023</a:t>
            </a:r>
            <a:r>
              <a:rPr lang="en-US" dirty="0"/>
              <a:t>, to be included in annual report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34D107-8503-1AFF-E5BC-441F7C293A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59550" y="1882432"/>
            <a:ext cx="5327650" cy="3793224"/>
          </a:xfrm>
        </p:spPr>
      </p:pic>
    </p:spTree>
    <p:extLst>
      <p:ext uri="{BB962C8B-B14F-4D97-AF65-F5344CB8AC3E}">
        <p14:creationId xmlns:p14="http://schemas.microsoft.com/office/powerpoint/2010/main" val="112539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9275D-4AAB-579B-7492-8FFDDDE5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District 7 Biennium Goals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3C77F6-13E9-0B7B-3B7C-BFDD61A3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D00C28-2252-7A46-BDE1-23546EACCE2C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AF33260C-633E-AE80-A940-F0511C59BF6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683543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17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65A7A-05CA-1D82-E411-C1F4AA09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69070"/>
            <a:ext cx="6798541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099AAD"/>
                </a:solidFill>
                <a:latin typeface="+mj-lt"/>
              </a:rPr>
              <a:t>Biennium District 7 </a:t>
            </a:r>
            <a:br>
              <a:rPr lang="en-US" sz="4000" dirty="0">
                <a:solidFill>
                  <a:srgbClr val="099AAD"/>
                </a:solidFill>
                <a:latin typeface="+mj-lt"/>
              </a:rPr>
            </a:br>
            <a:r>
              <a:rPr lang="en-US" sz="4000" dirty="0">
                <a:solidFill>
                  <a:srgbClr val="099AAD"/>
                </a:solidFill>
                <a:latin typeface="+mj-lt"/>
              </a:rPr>
              <a:t>Giving to Date</a:t>
            </a: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E6439636-0818-D1E5-2FD7-F18C868CD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69" r="18220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04CE3F1-D386-76E2-59B0-926D276F4C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53733" y="1881218"/>
            <a:ext cx="7129619" cy="47758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b="1" dirty="0">
                <a:latin typeface="+mn-lt"/>
              </a:rPr>
              <a:t>Individual Member giving – 26% </a:t>
            </a:r>
            <a:r>
              <a:rPr lang="en-US" sz="1900" dirty="0">
                <a:latin typeface="+mn-lt"/>
              </a:rPr>
              <a:t>of membership</a:t>
            </a:r>
          </a:p>
          <a:p>
            <a:r>
              <a:rPr lang="en-US" sz="1900" b="1" dirty="0">
                <a:latin typeface="+mn-lt"/>
              </a:rPr>
              <a:t>Club giving  - 41% </a:t>
            </a:r>
            <a:r>
              <a:rPr lang="en-US" sz="1900" dirty="0">
                <a:latin typeface="+mn-lt"/>
              </a:rPr>
              <a:t>or 7/17 </a:t>
            </a:r>
          </a:p>
          <a:p>
            <a:pPr lvl="1"/>
            <a:r>
              <a:rPr lang="en-US" sz="1900" dirty="0">
                <a:latin typeface="+mn-lt"/>
              </a:rPr>
              <a:t>Area 1: Bismarck, Jamestown, Breckenridge/Wahpeton</a:t>
            </a:r>
          </a:p>
          <a:p>
            <a:pPr lvl="1"/>
            <a:r>
              <a:rPr lang="en-US" sz="1900" dirty="0">
                <a:latin typeface="+mn-lt"/>
              </a:rPr>
              <a:t>Area 2: St. Louis</a:t>
            </a:r>
          </a:p>
          <a:p>
            <a:pPr lvl="1"/>
            <a:r>
              <a:rPr lang="en-US" sz="1900" dirty="0">
                <a:latin typeface="+mn-lt"/>
              </a:rPr>
              <a:t>Area 3: Mankato</a:t>
            </a:r>
          </a:p>
          <a:p>
            <a:pPr lvl="1"/>
            <a:r>
              <a:rPr lang="en-US" sz="1900" dirty="0">
                <a:latin typeface="+mn-lt"/>
              </a:rPr>
              <a:t>Area 4: Kansas City 1, Atchison, Johnson County</a:t>
            </a:r>
          </a:p>
          <a:p>
            <a:r>
              <a:rPr lang="en-US" sz="1900" b="1" dirty="0">
                <a:latin typeface="+mn-lt"/>
              </a:rPr>
              <a:t>Endowment giving – 1 Club </a:t>
            </a:r>
            <a:r>
              <a:rPr lang="en-US" sz="1900" b="1" u="sng" dirty="0">
                <a:latin typeface="+mn-lt"/>
              </a:rPr>
              <a:t>and 7 Individuals!</a:t>
            </a:r>
            <a:r>
              <a:rPr lang="en-US" sz="1900" b="1" dirty="0">
                <a:latin typeface="+mn-lt"/>
              </a:rPr>
              <a:t> </a:t>
            </a:r>
          </a:p>
          <a:p>
            <a:pPr marL="0"/>
            <a:endParaRPr lang="en-US" sz="1900" dirty="0">
              <a:latin typeface="+mn-lt"/>
            </a:endParaRPr>
          </a:p>
          <a:p>
            <a:pPr marL="0"/>
            <a:endParaRPr lang="en-US" sz="1900" dirty="0">
              <a:latin typeface="+mn-lt"/>
            </a:endParaRPr>
          </a:p>
          <a:p>
            <a:r>
              <a:rPr lang="en-US" sz="1900" dirty="0">
                <a:latin typeface="+mn-lt"/>
              </a:rPr>
              <a:t>D7 currently ranks 29 of 31 districts in giving </a:t>
            </a:r>
          </a:p>
          <a:p>
            <a:r>
              <a:rPr lang="en-US" sz="1900" dirty="0">
                <a:latin typeface="+mn-lt"/>
              </a:rPr>
              <a:t>Down *84.3% over previous biennium</a:t>
            </a:r>
          </a:p>
          <a:p>
            <a:pPr marL="0" indent="0">
              <a:buNone/>
            </a:pPr>
            <a:endParaRPr lang="en-US" sz="1900" dirty="0">
              <a:latin typeface="+mn-lt"/>
            </a:endParaRPr>
          </a:p>
          <a:p>
            <a:pPr marL="0" indent="0">
              <a:buNone/>
            </a:pPr>
            <a:r>
              <a:rPr lang="en-US" sz="1300" dirty="0">
                <a:latin typeface="+mn-lt"/>
              </a:rPr>
              <a:t>*Includes $ found from a closed club donated by District to the Foundation in last biennium</a:t>
            </a:r>
          </a:p>
          <a:p>
            <a:endParaRPr lang="en-US" sz="1900" dirty="0">
              <a:latin typeface="+mn-lt"/>
            </a:endParaRPr>
          </a:p>
          <a:p>
            <a:pPr marL="0"/>
            <a:endParaRPr lang="en-US" sz="1900" dirty="0">
              <a:latin typeface="+mn-lt"/>
            </a:endParaRPr>
          </a:p>
          <a:p>
            <a:endParaRPr lang="en-US" sz="1900" dirty="0">
              <a:latin typeface="+mn-lt"/>
            </a:endParaRPr>
          </a:p>
          <a:p>
            <a:endParaRPr lang="en-US" sz="1900" dirty="0">
              <a:latin typeface="+mn-lt"/>
            </a:endParaRPr>
          </a:p>
          <a:p>
            <a:pPr marL="0"/>
            <a:endParaRPr lang="en-US" sz="1900" dirty="0">
              <a:latin typeface="+mn-lt"/>
            </a:endParaRPr>
          </a:p>
          <a:p>
            <a:endParaRPr lang="en-US" sz="19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1A973-826F-89B5-2FF1-102A14A0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86" y="6356350"/>
            <a:ext cx="2160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1D00C28-2252-7A46-BDE1-23546EACCE2C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200" b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69F68724-0507-C02E-D240-069F3FEE0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6" y="233455"/>
            <a:ext cx="2515570" cy="25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77DE5-37B9-AF8E-C9F0-CB195ECB17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2729785"/>
            <a:ext cx="5393361" cy="30208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CD3463"/>
                </a:solidFill>
                <a:latin typeface="+mn-lt"/>
              </a:rPr>
              <a:t>Thank you to all the Clubs and Individuals who have generously donated!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Group Success">
            <a:extLst>
              <a:ext uri="{FF2B5EF4-FFF2-40B4-BE49-F238E27FC236}">
                <a16:creationId xmlns:a16="http://schemas.microsoft.com/office/drawing/2014/main" id="{F934FFC4-530E-F60D-5886-8208EEFF8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396D4-450F-8E24-3DE2-88423FE7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0244" y="6356350"/>
            <a:ext cx="13235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D00C28-2252-7A46-BDE1-23546EACCE2C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DE16D0-EEE3-D243-7772-8B446A77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12" y="1438601"/>
            <a:ext cx="5038488" cy="10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2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Freeform: Shape 4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259D9F2-34B0-8CF1-A573-6B52E36584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734" r="5552"/>
          <a:stretch/>
        </p:blipFill>
        <p:spPr>
          <a:xfrm>
            <a:off x="7867669" y="554255"/>
            <a:ext cx="2987899" cy="488288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3" name="Arc 4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828E5D-213D-7E42-1FD4-83963C3C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Ways to Donate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412239-833A-A154-B4C4-CF53769495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984443"/>
            <a:ext cx="562010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/>
            <a:r>
              <a:rPr lang="en-US" sz="2400" dirty="0">
                <a:latin typeface="+mn-lt"/>
              </a:rPr>
              <a:t>Participate in the </a:t>
            </a:r>
            <a:r>
              <a:rPr lang="en-US" sz="2400" b="1" dirty="0">
                <a:solidFill>
                  <a:srgbClr val="099AAD"/>
                </a:solidFill>
                <a:latin typeface="+mn-lt"/>
              </a:rPr>
              <a:t>Raffle</a:t>
            </a:r>
            <a:r>
              <a:rPr lang="en-US" sz="2400" dirty="0">
                <a:latin typeface="+mn-lt"/>
              </a:rPr>
              <a:t> – all funds raised donated to Foundation </a:t>
            </a:r>
          </a:p>
          <a:p>
            <a:pPr marL="514350"/>
            <a:r>
              <a:rPr lang="en-US" sz="2400" dirty="0">
                <a:latin typeface="+mn-lt"/>
              </a:rPr>
              <a:t>Make an </a:t>
            </a:r>
            <a:r>
              <a:rPr lang="en-US" sz="2400" b="1" dirty="0">
                <a:solidFill>
                  <a:srgbClr val="099AAD"/>
                </a:solidFill>
                <a:latin typeface="+mn-lt"/>
              </a:rPr>
              <a:t>individual donation today</a:t>
            </a:r>
          </a:p>
          <a:p>
            <a:pPr lvl="2"/>
            <a:r>
              <a:rPr lang="en-US" sz="2400" dirty="0">
                <a:latin typeface="+mn-lt"/>
              </a:rPr>
              <a:t>Envelopes available</a:t>
            </a:r>
          </a:p>
          <a:p>
            <a:pPr lvl="2"/>
            <a:r>
              <a:rPr lang="en-US" sz="2400" dirty="0">
                <a:latin typeface="+mn-lt"/>
              </a:rPr>
              <a:t>Online at zonta.org/donate</a:t>
            </a:r>
          </a:p>
          <a:p>
            <a:pPr marL="514350"/>
            <a:r>
              <a:rPr lang="en-US" sz="2400" b="1" dirty="0">
                <a:solidFill>
                  <a:srgbClr val="099AAD"/>
                </a:solidFill>
                <a:latin typeface="+mn-lt"/>
              </a:rPr>
              <a:t>Submit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>
                <a:solidFill>
                  <a:srgbClr val="099AAD"/>
                </a:solidFill>
                <a:latin typeface="+mn-lt"/>
              </a:rPr>
              <a:t>club donations before May 31</a:t>
            </a:r>
            <a:r>
              <a:rPr lang="en-US" sz="2400" b="1" baseline="30000" dirty="0">
                <a:solidFill>
                  <a:srgbClr val="099AAD"/>
                </a:solidFill>
                <a:latin typeface="+mn-lt"/>
              </a:rPr>
              <a:t>st</a:t>
            </a:r>
            <a:endParaRPr lang="en-US" sz="2400" b="1" dirty="0">
              <a:solidFill>
                <a:srgbClr val="099AAD"/>
              </a:solidFill>
              <a:latin typeface="+mn-lt"/>
            </a:endParaRPr>
          </a:p>
          <a:p>
            <a:pPr marL="514350"/>
            <a:r>
              <a:rPr lang="en-US" sz="2400" dirty="0">
                <a:latin typeface="+mn-lt"/>
              </a:rPr>
              <a:t>Participate in </a:t>
            </a:r>
            <a:r>
              <a:rPr lang="en-US" sz="2400" b="1" dirty="0">
                <a:solidFill>
                  <a:srgbClr val="099AAD"/>
                </a:solidFill>
                <a:latin typeface="+mn-lt"/>
              </a:rPr>
              <a:t>“Every Member, Every November”</a:t>
            </a:r>
          </a:p>
          <a:p>
            <a:pPr marL="514350"/>
            <a:r>
              <a:rPr lang="en-US" sz="2400" dirty="0">
                <a:latin typeface="+mn-lt"/>
              </a:rPr>
              <a:t>Join the </a:t>
            </a:r>
            <a:r>
              <a:rPr lang="en-US" sz="2400" b="1" dirty="0">
                <a:solidFill>
                  <a:srgbClr val="099AAD"/>
                </a:solidFill>
                <a:latin typeface="+mn-lt"/>
              </a:rPr>
              <a:t>Mary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>
                <a:solidFill>
                  <a:srgbClr val="099AAD"/>
                </a:solidFill>
                <a:latin typeface="+mn-lt"/>
              </a:rPr>
              <a:t>Jenkins 1919 Society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84241F-0D14-47D3-FEA5-20178C7B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1D00C28-2252-7A46-BDE1-23546EACCE2C}" type="slidenum">
              <a:rPr lang="en-US" sz="1200" b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567854"/>
      </p:ext>
    </p:extLst>
  </p:cSld>
  <p:clrMapOvr>
    <a:masterClrMapping/>
  </p:clrMapOvr>
</p:sld>
</file>

<file path=ppt/theme/theme1.xml><?xml version="1.0" encoding="utf-8"?>
<a:theme xmlns:a="http://schemas.openxmlformats.org/drawingml/2006/main" name="1_Zonta">
  <a:themeElements>
    <a:clrScheme name="Zonta">
      <a:dk1>
        <a:srgbClr val="000000"/>
      </a:dk1>
      <a:lt1>
        <a:srgbClr val="FFFFFF"/>
      </a:lt1>
      <a:dk2>
        <a:srgbClr val="812325"/>
      </a:dk2>
      <a:lt2>
        <a:srgbClr val="A8A9A8"/>
      </a:lt2>
      <a:accent1>
        <a:srgbClr val="F8C96D"/>
      </a:accent1>
      <a:accent2>
        <a:srgbClr val="CE3364"/>
      </a:accent2>
      <a:accent3>
        <a:srgbClr val="00BBD4"/>
      </a:accent3>
      <a:accent4>
        <a:srgbClr val="946FAD"/>
      </a:accent4>
      <a:accent5>
        <a:srgbClr val="E3822F"/>
      </a:accent5>
      <a:accent6>
        <a:srgbClr val="005E72"/>
      </a:accent6>
      <a:hlink>
        <a:srgbClr val="1160AA"/>
      </a:hlink>
      <a:folHlink>
        <a:srgbClr val="8023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Lato" panose="020F0502020204030203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288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Lato Black</vt:lpstr>
      <vt:lpstr>1_Zonta</vt:lpstr>
      <vt:lpstr>District 7  Update</vt:lpstr>
      <vt:lpstr>Zonta Foundation Projects</vt:lpstr>
      <vt:lpstr>Foundation Updates</vt:lpstr>
      <vt:lpstr>District 7 Biennium Goals</vt:lpstr>
      <vt:lpstr>Biennium District 7  Giving to Date</vt:lpstr>
      <vt:lpstr>PowerPoint Presentation</vt:lpstr>
      <vt:lpstr>Ways to Donate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Johnston</dc:creator>
  <cp:lastModifiedBy>Tania Hughes-Kremers</cp:lastModifiedBy>
  <cp:revision>8</cp:revision>
  <dcterms:created xsi:type="dcterms:W3CDTF">2021-05-11T22:50:38Z</dcterms:created>
  <dcterms:modified xsi:type="dcterms:W3CDTF">2023-04-21T22:21:55Z</dcterms:modified>
</cp:coreProperties>
</file>