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5" r:id="rId3"/>
    <p:sldMasterId id="2147483772" r:id="rId4"/>
    <p:sldMasterId id="2147483784" r:id="rId5"/>
    <p:sldMasterId id="2147483802" r:id="rId6"/>
    <p:sldMasterId id="2147483808" r:id="rId7"/>
  </p:sldMasterIdLst>
  <p:notesMasterIdLst>
    <p:notesMasterId r:id="rId40"/>
  </p:notesMasterIdLst>
  <p:handoutMasterIdLst>
    <p:handoutMasterId r:id="rId41"/>
  </p:handoutMasterIdLst>
  <p:sldIdLst>
    <p:sldId id="256" r:id="rId8"/>
    <p:sldId id="2351" r:id="rId9"/>
    <p:sldId id="2353" r:id="rId10"/>
    <p:sldId id="2349" r:id="rId11"/>
    <p:sldId id="265" r:id="rId12"/>
    <p:sldId id="2344" r:id="rId13"/>
    <p:sldId id="2309" r:id="rId14"/>
    <p:sldId id="3839" r:id="rId15"/>
    <p:sldId id="3856" r:id="rId16"/>
    <p:sldId id="2346" r:id="rId17"/>
    <p:sldId id="2340" r:id="rId18"/>
    <p:sldId id="3840" r:id="rId19"/>
    <p:sldId id="3841" r:id="rId20"/>
    <p:sldId id="3851" r:id="rId21"/>
    <p:sldId id="3846" r:id="rId22"/>
    <p:sldId id="3854" r:id="rId23"/>
    <p:sldId id="2337" r:id="rId24"/>
    <p:sldId id="1633" r:id="rId25"/>
    <p:sldId id="2338" r:id="rId26"/>
    <p:sldId id="633" r:id="rId27"/>
    <p:sldId id="2347" r:id="rId28"/>
    <p:sldId id="2354" r:id="rId29"/>
    <p:sldId id="3842" r:id="rId30"/>
    <p:sldId id="2335" r:id="rId31"/>
    <p:sldId id="2355" r:id="rId32"/>
    <p:sldId id="3838" r:id="rId33"/>
    <p:sldId id="3852" r:id="rId34"/>
    <p:sldId id="267" r:id="rId35"/>
    <p:sldId id="3848" r:id="rId36"/>
    <p:sldId id="3857" r:id="rId37"/>
    <p:sldId id="2339" r:id="rId38"/>
    <p:sldId id="3850"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8D9"/>
    <a:srgbClr val="099AAD"/>
    <a:srgbClr val="A80000"/>
    <a:srgbClr val="E495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9" autoAdjust="0"/>
    <p:restoredTop sz="63702" autoAdjust="0"/>
  </p:normalViewPr>
  <p:slideViewPr>
    <p:cSldViewPr snapToGrid="0">
      <p:cViewPr varScale="1">
        <p:scale>
          <a:sx n="44" d="100"/>
          <a:sy n="44" d="100"/>
        </p:scale>
        <p:origin x="62"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70" d="100"/>
          <a:sy n="70" d="100"/>
        </p:scale>
        <p:origin x="1920" y="-4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2C5A04-4A44-3C25-58A6-F17CBF7CCD8C}"/>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09261E8C-F2ED-F8AF-9901-E23E53CC7788}"/>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70F67F3-DA05-4E2C-849B-62E1495F563A}" type="datetimeFigureOut">
              <a:rPr lang="en-US" smtClean="0"/>
              <a:t>4/25/2023</a:t>
            </a:fld>
            <a:endParaRPr lang="en-US"/>
          </a:p>
        </p:txBody>
      </p:sp>
      <p:sp>
        <p:nvSpPr>
          <p:cNvPr id="4" name="Footer Placeholder 3">
            <a:extLst>
              <a:ext uri="{FF2B5EF4-FFF2-40B4-BE49-F238E27FC236}">
                <a16:creationId xmlns:a16="http://schemas.microsoft.com/office/drawing/2014/main" id="{403944C2-C2B9-73CB-454C-BA73939F7DEA}"/>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408EC0-CD1C-3F40-D9B4-38C9139370A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DF0929B-40B1-4D20-938E-39EC835EBE18}" type="slidenum">
              <a:rPr lang="en-US" smtClean="0"/>
              <a:t>‹#›</a:t>
            </a:fld>
            <a:endParaRPr lang="en-US"/>
          </a:p>
        </p:txBody>
      </p:sp>
    </p:spTree>
    <p:extLst>
      <p:ext uri="{BB962C8B-B14F-4D97-AF65-F5344CB8AC3E}">
        <p14:creationId xmlns:p14="http://schemas.microsoft.com/office/powerpoint/2010/main" val="36480965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17:07:54.195"/>
    </inkml:context>
    <inkml:brush xml:id="br0">
      <inkml:brushProperty name="width" value="0.2" units="cm"/>
      <inkml:brushProperty name="height" value="0.2" units="cm"/>
      <inkml:brushProperty name="color" value="#E71224"/>
    </inkml:brush>
  </inkml:definitions>
  <inkml:trace contextRef="#ctx0" brushRef="#br0">1 0 24575,'750'0'0,"-505"17"0,-72-2 0,-62-14 0,31 3 0,-113 1 0,0 1 0,-1 1 0,0 2 0,0 1 0,-1 1 0,0 1 0,28 17 0,-32-15-1365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147025B-9D2A-4B9E-9EDC-1DB8AF8A4CE8}" type="datetimeFigureOut">
              <a:rPr lang="en-US" smtClean="0"/>
              <a:t>4/25/2023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A4C0CEA-C519-406E-B025-A33867449DBE}" type="slidenum">
              <a:rPr lang="en-US" smtClean="0"/>
              <a:t>‹#›</a:t>
            </a:fld>
            <a:endParaRPr lang="en-US"/>
          </a:p>
        </p:txBody>
      </p:sp>
    </p:spTree>
    <p:extLst>
      <p:ext uri="{BB962C8B-B14F-4D97-AF65-F5344CB8AC3E}">
        <p14:creationId xmlns:p14="http://schemas.microsoft.com/office/powerpoint/2010/main" val="3116322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recognition of Earth Day this month, we wanted to introduce the Zonta Says Now initiative and explain --- what’s climate got to do with us – and our Zonta mission. </a:t>
            </a:r>
            <a:endParaRPr lang="en-AU" dirty="0">
              <a:solidFill>
                <a:srgbClr val="32363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a:t>
            </a:fld>
            <a:endParaRPr lang="en-US"/>
          </a:p>
        </p:txBody>
      </p:sp>
    </p:spTree>
    <p:extLst>
      <p:ext uri="{BB962C8B-B14F-4D97-AF65-F5344CB8AC3E}">
        <p14:creationId xmlns:p14="http://schemas.microsoft.com/office/powerpoint/2010/main" val="147143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Carole </a:t>
            </a:r>
            <a:r>
              <a:rPr lang="en-US" dirty="0" err="1"/>
              <a:t>Theobold</a:t>
            </a:r>
            <a:r>
              <a:rPr lang="en-US" dirty="0"/>
              <a:t> from District 23 has provided a simple way for us to think about how climate change is related to gender equality, as being on a runaway train -- </a:t>
            </a:r>
          </a:p>
          <a:p>
            <a:pPr marL="176679" indent="-176679">
              <a:buFont typeface="Arial" panose="020B0604020202020204" pitchFamily="34" charset="0"/>
              <a:buChar char="•"/>
            </a:pPr>
            <a:r>
              <a:rPr lang="en-US" dirty="0"/>
              <a:t>    Increasing greenhouse gas emissions from fossil fuels are causing global warming.</a:t>
            </a:r>
          </a:p>
          <a:p>
            <a:pPr marL="176679" indent="-176679">
              <a:buFont typeface="Arial" panose="020B0604020202020204" pitchFamily="34" charset="0"/>
              <a:buChar char="•"/>
            </a:pPr>
            <a:r>
              <a:rPr lang="en-US" dirty="0"/>
              <a:t>    Global warming is triggering extreme weather events, increasing in frequency and severity.</a:t>
            </a:r>
          </a:p>
          <a:p>
            <a:pPr marL="176679" indent="-176679">
              <a:buFont typeface="Arial" panose="020B0604020202020204" pitchFamily="34" charset="0"/>
              <a:buChar char="•"/>
            </a:pPr>
            <a:r>
              <a:rPr lang="en-US" dirty="0"/>
              <a:t>    Extreme weather events are causing major social disruption as millions of people lose homes, communities, are displaced.</a:t>
            </a:r>
          </a:p>
          <a:p>
            <a:pPr marL="176679" indent="-176679">
              <a:buFont typeface="Arial" panose="020B0604020202020204" pitchFamily="34" charset="0"/>
              <a:buChar char="•"/>
            </a:pPr>
            <a:r>
              <a:rPr lang="en-US" dirty="0"/>
              <a:t>    </a:t>
            </a:r>
            <a:r>
              <a:rPr lang="en-US" u="sng" dirty="0"/>
              <a:t>Social disruption magnifies existing inequalities </a:t>
            </a:r>
            <a:r>
              <a:rPr lang="en-US" dirty="0"/>
              <a:t>– including </a:t>
            </a:r>
            <a:r>
              <a:rPr lang="en-US" u="sng" dirty="0"/>
              <a:t>gender</a:t>
            </a:r>
            <a:r>
              <a:rPr lang="en-US" dirty="0"/>
              <a:t> inequality.</a:t>
            </a:r>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10</a:t>
            </a:fld>
            <a:endParaRPr lang="en-US"/>
          </a:p>
        </p:txBody>
      </p:sp>
    </p:spTree>
    <p:extLst>
      <p:ext uri="{BB962C8B-B14F-4D97-AF65-F5344CB8AC3E}">
        <p14:creationId xmlns:p14="http://schemas.microsoft.com/office/powerpoint/2010/main" val="110130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Zontians, we already know about inequalities women face globally --- access to food and education, pressures leading to child marriage, gender-based violence, lack of legal and economic opportunities and power, limited women in leadership.</a:t>
            </a:r>
          </a:p>
          <a:p>
            <a:pPr algn="l"/>
            <a:endParaRPr lang="en-US" dirty="0"/>
          </a:p>
          <a:p>
            <a:pPr algn="l"/>
            <a:r>
              <a:rPr lang="en-US" dirty="0"/>
              <a:t>Women may make up half of humanity but their voices are not heard equally in in decision-making, yet they bear much of the burden when societies falter and fall apart. So taking action on climate change is about gender equality – the core of Zonta’s mission</a:t>
            </a:r>
            <a:endParaRPr lang="en-US" sz="1900" dirty="0">
              <a:solidFill>
                <a:srgbClr val="000000"/>
              </a:solidFill>
              <a:latin typeface="Arial" panose="020B0604020202020204" pitchFamily="34" charset="0"/>
            </a:endParaRPr>
          </a:p>
          <a:p>
            <a:r>
              <a:rPr lang="en-US" sz="1900" dirty="0">
                <a:solidFill>
                  <a:srgbClr val="000000"/>
                </a:solidFill>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11</a:t>
            </a:fld>
            <a:endParaRPr lang="en-US"/>
          </a:p>
        </p:txBody>
      </p:sp>
    </p:spTree>
    <p:extLst>
      <p:ext uri="{BB962C8B-B14F-4D97-AF65-F5344CB8AC3E}">
        <p14:creationId xmlns:p14="http://schemas.microsoft.com/office/powerpoint/2010/main" val="4172159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Climate change amplifies existing gender inequalities.  </a:t>
            </a:r>
          </a:p>
          <a:p>
            <a:pPr marL="176679" indent="-176679">
              <a:buFont typeface="Arial" panose="020B0604020202020204" pitchFamily="34" charset="0"/>
              <a:buChar char="•"/>
            </a:pPr>
            <a:r>
              <a:rPr lang="en-US" dirty="0">
                <a:effectLst/>
                <a:latin typeface="Arial" panose="020B0604020202020204" pitchFamily="34" charset="0"/>
              </a:rPr>
              <a:t>Women are the caregivers for children and the elderly, the ones primarily responsible for providing food and water, and – when food is limited – they are often the last to eat or get needed personal resources.</a:t>
            </a:r>
          </a:p>
          <a:p>
            <a:pPr marL="176679" indent="-176679">
              <a:buFont typeface="Arial" panose="020B0604020202020204" pitchFamily="34" charset="0"/>
              <a:buChar char="•"/>
            </a:pPr>
            <a:r>
              <a:rPr lang="en-US" dirty="0">
                <a:effectLst/>
                <a:latin typeface="Arial" panose="020B0604020202020204" pitchFamily="34" charset="0"/>
              </a:rPr>
              <a:t>Where societies constrain their roles and activities, women may be less able to travel, know how to swim, have clothes that inhibit their ability to escape during an event, or they may not have the skills and resources to recover what has been lost.</a:t>
            </a:r>
          </a:p>
          <a:p>
            <a:pPr marL="176679" indent="-176679">
              <a:buFont typeface="Arial" panose="020B0604020202020204" pitchFamily="34" charset="0"/>
              <a:buChar char="•"/>
            </a:pPr>
            <a:r>
              <a:rPr lang="en-US" dirty="0">
                <a:effectLst/>
                <a:latin typeface="Arial" panose="020B0604020202020204" pitchFamily="34" charset="0"/>
              </a:rPr>
              <a:t>Gender differences are directly linked to women’s economic and social rights. In societies where women have fewer rights and economic resources, women and girls are more likely than men to – </a:t>
            </a:r>
          </a:p>
          <a:p>
            <a:pPr marL="647824" lvl="1" indent="-176679">
              <a:buFont typeface="Arial" panose="020B0604020202020204" pitchFamily="34" charset="0"/>
              <a:buChar char="•"/>
            </a:pPr>
            <a:r>
              <a:rPr lang="en-US" dirty="0">
                <a:effectLst/>
                <a:latin typeface="Arial" panose="020B0604020202020204" pitchFamily="34" charset="0"/>
              </a:rPr>
              <a:t>Live in extreme poverty </a:t>
            </a:r>
          </a:p>
          <a:p>
            <a:pPr marL="647824" lvl="1" indent="-176679">
              <a:buFont typeface="Arial" panose="020B0604020202020204" pitchFamily="34" charset="0"/>
              <a:buChar char="•"/>
            </a:pPr>
            <a:r>
              <a:rPr lang="en-US" dirty="0">
                <a:effectLst/>
                <a:latin typeface="Arial" panose="020B0604020202020204" pitchFamily="34" charset="0"/>
              </a:rPr>
              <a:t>Experience food insecurity</a:t>
            </a:r>
          </a:p>
          <a:p>
            <a:pPr marL="647824" lvl="1" indent="-176679">
              <a:buFont typeface="Arial" panose="020B0604020202020204" pitchFamily="34" charset="0"/>
              <a:buChar char="•"/>
            </a:pPr>
            <a:r>
              <a:rPr lang="en-US" dirty="0">
                <a:effectLst/>
                <a:latin typeface="Arial" panose="020B0604020202020204" pitchFamily="34" charset="0"/>
              </a:rPr>
              <a:t>Experience partner violence</a:t>
            </a:r>
          </a:p>
          <a:p>
            <a:pPr marL="647824" lvl="1" indent="-176679">
              <a:buFont typeface="Arial" panose="020B0604020202020204" pitchFamily="34" charset="0"/>
              <a:buChar char="•"/>
            </a:pPr>
            <a:r>
              <a:rPr lang="en-US" dirty="0">
                <a:effectLst/>
                <a:latin typeface="Arial" panose="020B0604020202020204" pitchFamily="34" charset="0"/>
              </a:rPr>
              <a:t>Be injured and MUCH more likely to die in severe events</a:t>
            </a:r>
          </a:p>
        </p:txBody>
      </p:sp>
      <p:sp>
        <p:nvSpPr>
          <p:cNvPr id="4" name="Slide Number Placeholder 3"/>
          <p:cNvSpPr>
            <a:spLocks noGrp="1"/>
          </p:cNvSpPr>
          <p:nvPr>
            <p:ph type="sldNum" sz="quarter" idx="5"/>
          </p:nvPr>
        </p:nvSpPr>
        <p:spPr/>
        <p:txBody>
          <a:bodyPr/>
          <a:lstStyle/>
          <a:p>
            <a:fld id="{AA4C0CEA-C519-406E-B025-A33867449DBE}" type="slidenum">
              <a:rPr lang="en-US" smtClean="0"/>
              <a:t>12</a:t>
            </a:fld>
            <a:endParaRPr lang="en-US"/>
          </a:p>
        </p:txBody>
      </p:sp>
    </p:spTree>
    <p:extLst>
      <p:ext uri="{BB962C8B-B14F-4D97-AF65-F5344CB8AC3E}">
        <p14:creationId xmlns:p14="http://schemas.microsoft.com/office/powerpoint/2010/main" val="156430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During periods of instability, such as when homes, crops, business are lost or damaged, anger and frustrations leads to more domestic violence, and more violence in communities.</a:t>
            </a:r>
          </a:p>
          <a:p>
            <a:pPr defTabSz="942289">
              <a:defRPr/>
            </a:pPr>
            <a:r>
              <a:rPr lang="en-US" dirty="0"/>
              <a:t>Challenges staying safe in disaster shelters, such as during Katrina, or tent cities for climate refugees</a:t>
            </a:r>
          </a:p>
          <a:p>
            <a:pPr defTabSz="942289">
              <a:defRPr/>
            </a:pPr>
            <a:r>
              <a:rPr lang="en-US" dirty="0"/>
              <a:t>Economic problems from a disaster can force women into prostitution or girls into child marriage</a:t>
            </a:r>
          </a:p>
          <a:p>
            <a:pPr defTabSz="942289">
              <a:defRPr/>
            </a:pPr>
            <a:r>
              <a:rPr lang="en-US" dirty="0"/>
              <a:t>Women face greater mental health problems or poorer medical attention, especially maternal care</a:t>
            </a:r>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13</a:t>
            </a:fld>
            <a:endParaRPr lang="en-US"/>
          </a:p>
        </p:txBody>
      </p:sp>
    </p:spTree>
    <p:extLst>
      <p:ext uri="{BB962C8B-B14F-4D97-AF65-F5344CB8AC3E}">
        <p14:creationId xmlns:p14="http://schemas.microsoft.com/office/powerpoint/2010/main" val="639698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14</a:t>
            </a:fld>
            <a:endParaRPr lang="en-US"/>
          </a:p>
        </p:txBody>
      </p:sp>
    </p:spTree>
    <p:extLst>
      <p:ext uri="{BB962C8B-B14F-4D97-AF65-F5344CB8AC3E}">
        <p14:creationId xmlns:p14="http://schemas.microsoft.com/office/powerpoint/2010/main" val="64316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 are thinking- how does this apply to me in the Midwest; we don’t have many of those problems, it won’t affect me….. Well, stop and think about how climate change is affecting your state and community --- and how it then will affect women.</a:t>
            </a:r>
          </a:p>
          <a:p>
            <a:pPr marL="176679" indent="-176679">
              <a:buFont typeface="Arial" panose="020B0604020202020204" pitchFamily="34" charset="0"/>
              <a:buChar char="•"/>
            </a:pPr>
            <a:r>
              <a:rPr lang="en-US" dirty="0"/>
              <a:t>Damages to infrastructure like roads and bridges from floods; extreme storms taking out power lines or damaging homes.  Costs to fix and replace, affecting individuals and communities. How do we prepare for such disasters?</a:t>
            </a:r>
          </a:p>
          <a:p>
            <a:pPr marL="176679" indent="-176679">
              <a:buFont typeface="Arial" panose="020B0604020202020204" pitchFamily="34" charset="0"/>
              <a:buChar char="•"/>
            </a:pPr>
            <a:r>
              <a:rPr lang="en-US" dirty="0"/>
              <a:t>Croplands hit by floods, drought, and heat, reducing farm income and increasing food costs. Which in turn can intensify family stress</a:t>
            </a:r>
          </a:p>
          <a:p>
            <a:pPr marL="176679" indent="-176679">
              <a:buFont typeface="Arial" panose="020B0604020202020204" pitchFamily="34" charset="0"/>
              <a:buChar char="•"/>
            </a:pPr>
            <a:r>
              <a:rPr lang="en-US" dirty="0"/>
              <a:t>Periods of high heat increasingly frequent and long – particularly hard on older people, and those who can’t afford air conditioning</a:t>
            </a:r>
          </a:p>
          <a:p>
            <a:r>
              <a:rPr lang="en-US" dirty="0"/>
              <a:t>Think for a while about how these impacts affect women in our communities.  AND how can we adapt and plan to deal with these changes.</a:t>
            </a:r>
          </a:p>
        </p:txBody>
      </p:sp>
      <p:sp>
        <p:nvSpPr>
          <p:cNvPr id="4" name="Slide Number Placeholder 3"/>
          <p:cNvSpPr>
            <a:spLocks noGrp="1"/>
          </p:cNvSpPr>
          <p:nvPr>
            <p:ph type="sldNum" sz="quarter" idx="5"/>
          </p:nvPr>
        </p:nvSpPr>
        <p:spPr/>
        <p:txBody>
          <a:bodyPr/>
          <a:lstStyle/>
          <a:p>
            <a:pPr defTabSz="942289">
              <a:defRPr/>
            </a:pPr>
            <a:fld id="{AA4C0CEA-C519-406E-B025-A33867449DBE}" type="slidenum">
              <a:rPr lang="en-US">
                <a:solidFill>
                  <a:prstClr val="black"/>
                </a:solidFill>
                <a:latin typeface="Calibri" panose="020F0502020204030204"/>
              </a:rPr>
              <a:pPr defTabSz="942289">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56841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obvious images is heat -- Extreme levels of heat stress have more than doubled over the past 40 years. That trend is expected to continue, and really impact the southern states and urban areas in our district.</a:t>
            </a:r>
          </a:p>
          <a:p>
            <a:endParaRPr lang="en-US" dirty="0"/>
          </a:p>
          <a:p>
            <a:r>
              <a:rPr lang="en-US" dirty="0"/>
              <a:t>once you approach wet-bulb temperatures of 93-to-97 degrees Fahrenheit, it doesn’t matter what you’re doing. You can’t survive for extended periods of time.  Nor can your vegetable garden remain productive.</a:t>
            </a:r>
          </a:p>
          <a:p>
            <a:endParaRPr lang="en-US" dirty="0"/>
          </a:p>
          <a:p>
            <a:r>
              <a:rPr lang="en-US" dirty="0">
                <a:effectLst/>
                <a:latin typeface="Arial" panose="020B0604020202020204" pitchFamily="34" charset="0"/>
              </a:rPr>
              <a:t>If our heat-trapping emissions continue unabated, heat waves of historic proportions are projected to become routine in parts of our district</a:t>
            </a:r>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16</a:t>
            </a:fld>
            <a:endParaRPr lang="en-US"/>
          </a:p>
        </p:txBody>
      </p:sp>
    </p:spTree>
    <p:extLst>
      <p:ext uri="{BB962C8B-B14F-4D97-AF65-F5344CB8AC3E}">
        <p14:creationId xmlns:p14="http://schemas.microsoft.com/office/powerpoint/2010/main" val="164771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all this distressing news, how do we deal with it and the anxiety it produces?</a:t>
            </a:r>
          </a:p>
        </p:txBody>
      </p:sp>
      <p:sp>
        <p:nvSpPr>
          <p:cNvPr id="4" name="Slide Number Placeholder 3"/>
          <p:cNvSpPr>
            <a:spLocks noGrp="1"/>
          </p:cNvSpPr>
          <p:nvPr>
            <p:ph type="sldNum" sz="quarter" idx="5"/>
          </p:nvPr>
        </p:nvSpPr>
        <p:spPr/>
        <p:txBody>
          <a:bodyPr/>
          <a:lstStyle/>
          <a:p>
            <a:fld id="{AA4C0CEA-C519-406E-B025-A33867449DBE}" type="slidenum">
              <a:rPr lang="en-US" smtClean="0"/>
              <a:t>17</a:t>
            </a:fld>
            <a:endParaRPr lang="en-US"/>
          </a:p>
        </p:txBody>
      </p:sp>
    </p:spTree>
    <p:extLst>
      <p:ext uri="{BB962C8B-B14F-4D97-AF65-F5344CB8AC3E}">
        <p14:creationId xmlns:p14="http://schemas.microsoft.com/office/powerpoint/2010/main" val="222056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Ways to calm climate Anxiety:</a:t>
            </a:r>
          </a:p>
          <a:p>
            <a:pPr marL="285750" indent="-285750">
              <a:buFont typeface="Arial" panose="020B0604020202020204" pitchFamily="34" charset="0"/>
              <a:buChar char="•"/>
            </a:pPr>
            <a:r>
              <a:rPr lang="en-US" b="0" dirty="0"/>
              <a:t>Recognize your feelings about climate are justified—it is a real.</a:t>
            </a:r>
          </a:p>
          <a:p>
            <a:pPr marL="285750" indent="-285750">
              <a:buFont typeface="Arial" panose="020B0604020202020204" pitchFamily="34" charset="0"/>
              <a:buChar char="•"/>
            </a:pPr>
            <a:r>
              <a:rPr lang="en-US" b="0" dirty="0"/>
              <a:t>Connecting to other people is key, including those in your immediate circle of family and close friends as well as other like-minded people who are supportive. </a:t>
            </a:r>
          </a:p>
          <a:p>
            <a:pPr marL="285750" indent="-285750">
              <a:buFont typeface="Arial" panose="020B0604020202020204" pitchFamily="34" charset="0"/>
              <a:buChar char="•"/>
            </a:pPr>
            <a:r>
              <a:rPr lang="en-US" b="0" dirty="0"/>
              <a:t>Stay connected with nature – it is always a healing space</a:t>
            </a:r>
          </a:p>
          <a:p>
            <a:pPr marL="285750" indent="-285750">
              <a:buFont typeface="Arial" panose="020B0604020202020204" pitchFamily="34" charset="0"/>
              <a:buChar char="•"/>
            </a:pPr>
            <a:r>
              <a:rPr lang="en-US" b="0" dirty="0"/>
              <a:t>Action is the main antidote to Anxiety—Be the change and allow optimism</a:t>
            </a:r>
          </a:p>
          <a:p>
            <a:pPr marL="0" indent="0">
              <a:buFont typeface="Arial" panose="020B0604020202020204" pitchFamily="34" charset="0"/>
              <a:buNone/>
            </a:pPr>
            <a:endParaRPr lang="en-US" b="1" dirty="0"/>
          </a:p>
          <a:p>
            <a:pPr marL="285750" indent="-285750">
              <a:buFont typeface="Arial" panose="020B0604020202020204" pitchFamily="34" charset="0"/>
              <a:buChar char="•"/>
            </a:pPr>
            <a:endParaRPr lang="en-US" b="1" dirty="0"/>
          </a:p>
          <a:p>
            <a:endParaRPr lang="en-US" b="1" dirty="0"/>
          </a:p>
        </p:txBody>
      </p:sp>
    </p:spTree>
    <p:extLst>
      <p:ext uri="{BB962C8B-B14F-4D97-AF65-F5344CB8AC3E}">
        <p14:creationId xmlns:p14="http://schemas.microsoft.com/office/powerpoint/2010/main" val="327176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19</a:t>
            </a:fld>
            <a:endParaRPr lang="en-US"/>
          </a:p>
        </p:txBody>
      </p:sp>
    </p:spTree>
    <p:extLst>
      <p:ext uri="{BB962C8B-B14F-4D97-AF65-F5344CB8AC3E}">
        <p14:creationId xmlns:p14="http://schemas.microsoft.com/office/powerpoint/2010/main" val="419789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temperatures have dramatically risen over the last century, reaching 1.1 degree C warmer than pre-industrial times – </a:t>
            </a:r>
            <a:r>
              <a:rPr lang="en-US" dirty="0" err="1"/>
              <a:t>ie</a:t>
            </a:r>
            <a:r>
              <a:rPr lang="en-US" dirty="0"/>
              <a:t> what our parents and grandparents – were used to.  The world will likely breach the 1.5C limit -- 2.7 F -- by the early 2030s</a:t>
            </a:r>
          </a:p>
          <a:p>
            <a:endParaRPr lang="en-US" dirty="0"/>
          </a:p>
          <a:p>
            <a:r>
              <a:rPr lang="en-US" dirty="0"/>
              <a:t>The warming of air and oceans is already triggering extreme weather events – increasing the amount of moisture held in the atmosphere, changing ocean and air currents like monsoonal patterns, the polar vortex.  Around the globe we are seeing more extreme droughts, floods, intense rain storms, and changing patterns of where those extreme events occur.</a:t>
            </a:r>
          </a:p>
          <a:p>
            <a:pPr defTabSz="942289">
              <a:defRPr/>
            </a:pPr>
            <a:endParaRPr lang="en-US" dirty="0"/>
          </a:p>
          <a:p>
            <a:pPr defTabSz="942289">
              <a:defRPr/>
            </a:pPr>
            <a:r>
              <a:rPr lang="en-US" dirty="0"/>
              <a:t>Given this trend, what will your children and grandchildren experience if this trend continues?</a:t>
            </a:r>
          </a:p>
        </p:txBody>
      </p:sp>
      <p:sp>
        <p:nvSpPr>
          <p:cNvPr id="4" name="Slide Number Placeholder 3"/>
          <p:cNvSpPr>
            <a:spLocks noGrp="1"/>
          </p:cNvSpPr>
          <p:nvPr>
            <p:ph type="sldNum" sz="quarter" idx="5"/>
          </p:nvPr>
        </p:nvSpPr>
        <p:spPr/>
        <p:txBody>
          <a:bodyPr/>
          <a:lstStyle/>
          <a:p>
            <a:fld id="{AA4C0CEA-C519-406E-B025-A33867449DBE}" type="slidenum">
              <a:rPr lang="en-US" smtClean="0"/>
              <a:t>2</a:t>
            </a:fld>
            <a:endParaRPr lang="en-US"/>
          </a:p>
        </p:txBody>
      </p:sp>
    </p:spTree>
    <p:extLst>
      <p:ext uri="{BB962C8B-B14F-4D97-AF65-F5344CB8AC3E}">
        <p14:creationId xmlns:p14="http://schemas.microsoft.com/office/powerpoint/2010/main" val="2122965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Zonta International issued our Statement on Climate Change in 2021 with a number of recommendations. Please take the time to read!! – a key resource to understand what and why Zonta is taking a strong stance on climate change.</a:t>
            </a:r>
          </a:p>
          <a:p>
            <a:r>
              <a:rPr lang="en-AU" dirty="0"/>
              <a:t>The Commission on the Status of Women also play a key role in achieving gender-responsive solutions.  The CSW66 in 2022 focused on climate change and the environment, particularly disaster risk reduction. The CSW67 focused on the importance of education and technical changes in the digital age. </a:t>
            </a:r>
          </a:p>
          <a:p>
            <a:endParaRPr lang="en-AU" dirty="0"/>
          </a:p>
        </p:txBody>
      </p:sp>
      <p:sp>
        <p:nvSpPr>
          <p:cNvPr id="4" name="Slide Number Placeholder 3"/>
          <p:cNvSpPr>
            <a:spLocks noGrp="1"/>
          </p:cNvSpPr>
          <p:nvPr>
            <p:ph type="sldNum" sz="quarter" idx="5"/>
          </p:nvPr>
        </p:nvSpPr>
        <p:spPr/>
        <p:txBody>
          <a:bodyPr/>
          <a:lstStyle/>
          <a:p>
            <a:pPr defTabSz="942289">
              <a:defRPr/>
            </a:pPr>
            <a:fld id="{6DC51814-3B91-4036-94D2-3977634EE214}" type="slidenum">
              <a:rPr lang="en-US" sz="1300">
                <a:solidFill>
                  <a:prstClr val="black"/>
                </a:solidFill>
                <a:latin typeface="Arial" panose="020B0604020202020204"/>
              </a:rPr>
              <a:pPr defTabSz="942289">
                <a:defRPr/>
              </a:pPr>
              <a:t>20</a:t>
            </a:fld>
            <a:endParaRPr lang="en-US" sz="1300" dirty="0">
              <a:solidFill>
                <a:prstClr val="black"/>
              </a:solidFill>
              <a:latin typeface="Arial" panose="020B0604020202020204"/>
            </a:endParaRPr>
          </a:p>
        </p:txBody>
      </p:sp>
    </p:spTree>
    <p:extLst>
      <p:ext uri="{BB962C8B-B14F-4D97-AF65-F5344CB8AC3E}">
        <p14:creationId xmlns:p14="http://schemas.microsoft.com/office/powerpoint/2010/main" val="3841177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21</a:t>
            </a:fld>
            <a:endParaRPr lang="en-US"/>
          </a:p>
        </p:txBody>
      </p:sp>
    </p:spTree>
    <p:extLst>
      <p:ext uri="{BB962C8B-B14F-4D97-AF65-F5344CB8AC3E}">
        <p14:creationId xmlns:p14="http://schemas.microsoft.com/office/powerpoint/2010/main" val="113693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Madagascar, off the eastern coast of Africa, has experienced extensive deforestation and other human impacts. The northern half has been hit by severe flooding, displacing tens of thousands, while the southern half has experienced deep and long-term drought. Only 41% of the population has access to basic water services, 23% to basic hygiene services. </a:t>
            </a:r>
          </a:p>
          <a:p>
            <a:endParaRPr lang="en-US" dirty="0"/>
          </a:p>
          <a:p>
            <a:r>
              <a:rPr lang="en-US" dirty="0"/>
              <a:t>Zonta’s International programs, started in 2016, is supporting girls and their communities by providing environmental education in Madagascar through girl-friendly schools, teaching sanitation and hygiene, and disaster risk planning. Ultimately to enable children to learn in safe and inclusive environments and empower them to take actions to build climate-resilient communities.  </a:t>
            </a:r>
          </a:p>
        </p:txBody>
      </p:sp>
      <p:sp>
        <p:nvSpPr>
          <p:cNvPr id="4" name="Slide Number Placeholder 3"/>
          <p:cNvSpPr>
            <a:spLocks noGrp="1"/>
          </p:cNvSpPr>
          <p:nvPr>
            <p:ph type="sldNum" sz="quarter" idx="5"/>
          </p:nvPr>
        </p:nvSpPr>
        <p:spPr/>
        <p:txBody>
          <a:bodyPr/>
          <a:lstStyle/>
          <a:p>
            <a:fld id="{AA4C0CEA-C519-406E-B025-A33867449DBE}" type="slidenum">
              <a:rPr lang="en-US" smtClean="0"/>
              <a:t>22</a:t>
            </a:fld>
            <a:endParaRPr lang="en-US"/>
          </a:p>
        </p:txBody>
      </p:sp>
    </p:spTree>
    <p:extLst>
      <p:ext uri="{BB962C8B-B14F-4D97-AF65-F5344CB8AC3E}">
        <p14:creationId xmlns:p14="http://schemas.microsoft.com/office/powerpoint/2010/main" val="140628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familiar with the core of Zonta’s mission and activities – </a:t>
            </a:r>
          </a:p>
          <a:p>
            <a:endParaRPr lang="en-US" dirty="0"/>
          </a:p>
          <a:p>
            <a:r>
              <a:rPr lang="en-US" dirty="0"/>
              <a:t>With gender-equal climate action we can narrow the gender gap and lessen violence</a:t>
            </a:r>
          </a:p>
        </p:txBody>
      </p:sp>
      <p:sp>
        <p:nvSpPr>
          <p:cNvPr id="4" name="Slide Number Placeholder 3"/>
          <p:cNvSpPr>
            <a:spLocks noGrp="1"/>
          </p:cNvSpPr>
          <p:nvPr>
            <p:ph type="sldNum" sz="quarter" idx="5"/>
          </p:nvPr>
        </p:nvSpPr>
        <p:spPr/>
        <p:txBody>
          <a:bodyPr/>
          <a:lstStyle/>
          <a:p>
            <a:fld id="{AA4C0CEA-C519-406E-B025-A33867449DBE}" type="slidenum">
              <a:rPr lang="en-US" smtClean="0"/>
              <a:t>23</a:t>
            </a:fld>
            <a:endParaRPr lang="en-US"/>
          </a:p>
        </p:txBody>
      </p:sp>
    </p:spTree>
    <p:extLst>
      <p:ext uri="{BB962C8B-B14F-4D97-AF65-F5344CB8AC3E}">
        <p14:creationId xmlns:p14="http://schemas.microsoft.com/office/powerpoint/2010/main" val="3369938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379" indent="-191379">
              <a:buFont typeface="Arial" panose="020B0604020202020204" pitchFamily="34" charset="0"/>
              <a:buChar char="•"/>
            </a:pPr>
            <a:r>
              <a:rPr lang="en-AU" dirty="0"/>
              <a:t>The Zonta Says Now Working Group put together a Fact Sheet to explain why and what.  </a:t>
            </a:r>
          </a:p>
          <a:p>
            <a:pPr marL="191379" indent="-191379">
              <a:buFont typeface="Arial" panose="020B0604020202020204" pitchFamily="34" charset="0"/>
              <a:buChar char="•"/>
            </a:pPr>
            <a:r>
              <a:rPr lang="en-AU" dirty="0"/>
              <a:t>It focuses on The Problems, the Solutions and What WE can do……. use five components of a framework for action: get the facts, lead by example, add our voice, advocate and collaborate.</a:t>
            </a:r>
          </a:p>
          <a:p>
            <a:pPr marL="191379" indent="-191379">
              <a:buFont typeface="Arial" panose="020B0604020202020204" pitchFamily="34" charset="0"/>
              <a:buChar char="•"/>
            </a:pPr>
            <a:r>
              <a:rPr lang="en-AU" dirty="0"/>
              <a:t>The fact sheet is a reference document – with reference material – all based on sound information and science. The many references will provide opportunities for any further research that Zontians may wish to undertake.</a:t>
            </a:r>
          </a:p>
          <a:p>
            <a:pPr marL="191379" indent="-191379">
              <a:buFont typeface="Arial" panose="020B0604020202020204" pitchFamily="34" charset="0"/>
              <a:buChar char="•"/>
            </a:pPr>
            <a:r>
              <a:rPr lang="en-AU" dirty="0"/>
              <a:t>Please share the Fact sheet and Action Framework sheet with your members and prospective members</a:t>
            </a:r>
          </a:p>
          <a:p>
            <a:pPr marL="191379" indent="-191379">
              <a:buFont typeface="Arial" panose="020B0604020202020204" pitchFamily="34" charset="0"/>
              <a:buChar char="•"/>
            </a:pPr>
            <a:r>
              <a:rPr lang="en-AU" dirty="0"/>
              <a:t>And use them in club discussions on what actions you can take</a:t>
            </a:r>
          </a:p>
        </p:txBody>
      </p:sp>
      <p:sp>
        <p:nvSpPr>
          <p:cNvPr id="4" name="Slide Number Placeholder 3"/>
          <p:cNvSpPr>
            <a:spLocks noGrp="1"/>
          </p:cNvSpPr>
          <p:nvPr>
            <p:ph type="sldNum" sz="quarter" idx="5"/>
          </p:nvPr>
        </p:nvSpPr>
        <p:spPr/>
        <p:txBody>
          <a:bodyPr/>
          <a:lstStyle/>
          <a:p>
            <a:pPr defTabSz="942289">
              <a:defRPr/>
            </a:pPr>
            <a:fld id="{6DC51814-3B91-4036-94D2-3977634EE214}" type="slidenum">
              <a:rPr lang="en-US" sz="1300">
                <a:solidFill>
                  <a:prstClr val="black"/>
                </a:solidFill>
                <a:latin typeface="Arial" panose="020B0604020202020204"/>
              </a:rPr>
              <a:pPr defTabSz="942289">
                <a:defRPr/>
              </a:pPr>
              <a:t>24</a:t>
            </a:fld>
            <a:endParaRPr lang="en-US" sz="1300" dirty="0">
              <a:solidFill>
                <a:prstClr val="black"/>
              </a:solidFill>
              <a:latin typeface="Arial" panose="020B0604020202020204"/>
            </a:endParaRPr>
          </a:p>
        </p:txBody>
      </p:sp>
    </p:spTree>
    <p:extLst>
      <p:ext uri="{BB962C8B-B14F-4D97-AF65-F5344CB8AC3E}">
        <p14:creationId xmlns:p14="http://schemas.microsoft.com/office/powerpoint/2010/main" val="71908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framework to think about our way forward to action ---</a:t>
            </a:r>
          </a:p>
        </p:txBody>
      </p:sp>
      <p:sp>
        <p:nvSpPr>
          <p:cNvPr id="4" name="Slide Number Placeholder 3"/>
          <p:cNvSpPr>
            <a:spLocks noGrp="1"/>
          </p:cNvSpPr>
          <p:nvPr>
            <p:ph type="sldNum" sz="quarter" idx="5"/>
          </p:nvPr>
        </p:nvSpPr>
        <p:spPr/>
        <p:txBody>
          <a:bodyPr/>
          <a:lstStyle/>
          <a:p>
            <a:fld id="{AA4C0CEA-C519-406E-B025-A33867449DBE}" type="slidenum">
              <a:rPr lang="en-US" smtClean="0"/>
              <a:t>25</a:t>
            </a:fld>
            <a:endParaRPr lang="en-US"/>
          </a:p>
        </p:txBody>
      </p:sp>
    </p:spTree>
    <p:extLst>
      <p:ext uri="{BB962C8B-B14F-4D97-AF65-F5344CB8AC3E}">
        <p14:creationId xmlns:p14="http://schemas.microsoft.com/office/powerpoint/2010/main" val="2238071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Framework is intended to be used for thinking about actions, looking at each part of Zonta’s mission – educating girls, advocating for women’s rights, reducing violence, and inspiring more women in leadership and decision-making.  Can be used broadly, or for specific issue, such as thinking about preparing for disasters in your community, for finding ways to reduce risks during severe heat waves</a:t>
            </a:r>
          </a:p>
        </p:txBody>
      </p:sp>
      <p:sp>
        <p:nvSpPr>
          <p:cNvPr id="4" name="Slide Number Placeholder 3"/>
          <p:cNvSpPr>
            <a:spLocks noGrp="1"/>
          </p:cNvSpPr>
          <p:nvPr>
            <p:ph type="sldNum" sz="quarter" idx="5"/>
          </p:nvPr>
        </p:nvSpPr>
        <p:spPr/>
        <p:txBody>
          <a:bodyPr/>
          <a:lstStyle/>
          <a:p>
            <a:fld id="{AA4C0CEA-C519-406E-B025-A33867449DBE}" type="slidenum">
              <a:rPr lang="en-US" smtClean="0"/>
              <a:t>26</a:t>
            </a:fld>
            <a:endParaRPr lang="en-US"/>
          </a:p>
        </p:txBody>
      </p:sp>
    </p:spTree>
    <p:extLst>
      <p:ext uri="{BB962C8B-B14F-4D97-AF65-F5344CB8AC3E}">
        <p14:creationId xmlns:p14="http://schemas.microsoft.com/office/powerpoint/2010/main" val="879589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solidFill>
                  <a:srgbClr val="333333"/>
                </a:solidFill>
                <a:effectLst/>
              </a:rPr>
              <a:t>ZI has elevated Zonta Says NOW to Gender-Equal Climate Action at the international level through the Zonta Says NOW Working Group and added to the ZI </a:t>
            </a:r>
            <a:r>
              <a:rPr lang="en-US" dirty="0"/>
              <a:t>website has added a Zonta Says NOW section, including the Fact Sheet, intercontinental think tank presentations, references, how we got here, and in the future, sharing art as another means of communication</a:t>
            </a:r>
          </a:p>
        </p:txBody>
      </p:sp>
      <p:sp>
        <p:nvSpPr>
          <p:cNvPr id="4" name="Slide Number Placeholder 3"/>
          <p:cNvSpPr>
            <a:spLocks noGrp="1"/>
          </p:cNvSpPr>
          <p:nvPr>
            <p:ph type="sldNum" sz="quarter" idx="5"/>
          </p:nvPr>
        </p:nvSpPr>
        <p:spPr/>
        <p:txBody>
          <a:bodyPr/>
          <a:lstStyle/>
          <a:p>
            <a:fld id="{AA4C0CEA-C519-406E-B025-A33867449DBE}" type="slidenum">
              <a:rPr lang="en-US" smtClean="0"/>
              <a:t>27</a:t>
            </a:fld>
            <a:endParaRPr lang="en-US"/>
          </a:p>
        </p:txBody>
      </p:sp>
    </p:spTree>
    <p:extLst>
      <p:ext uri="{BB962C8B-B14F-4D97-AF65-F5344CB8AC3E}">
        <p14:creationId xmlns:p14="http://schemas.microsoft.com/office/powerpoint/2010/main" val="1929623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online are great resources from the USA Caucus and District 23 …….includes a climate website, think tank presentations, opportunities for advocacy.  Also District 8 and 12 have lots of great resources for more information, presentations, and ideas</a:t>
            </a:r>
          </a:p>
        </p:txBody>
      </p:sp>
      <p:sp>
        <p:nvSpPr>
          <p:cNvPr id="4" name="Slide Number Placeholder 3"/>
          <p:cNvSpPr>
            <a:spLocks noGrp="1"/>
          </p:cNvSpPr>
          <p:nvPr>
            <p:ph type="sldNum" sz="quarter" idx="5"/>
          </p:nvPr>
        </p:nvSpPr>
        <p:spPr/>
        <p:txBody>
          <a:bodyPr/>
          <a:lstStyle/>
          <a:p>
            <a:pPr defTabSz="942289">
              <a:defRPr/>
            </a:pPr>
            <a:fld id="{7DA15487-8508-45F9-B426-7BA01182ADD9}" type="slidenum">
              <a:rPr lang="en-US">
                <a:solidFill>
                  <a:prstClr val="black"/>
                </a:solidFill>
                <a:latin typeface="Calibri" panose="020F0502020204030204"/>
              </a:rPr>
              <a:pPr defTabSz="942289">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05688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29</a:t>
            </a:fld>
            <a:endParaRPr lang="en-US"/>
          </a:p>
        </p:txBody>
      </p:sp>
    </p:spTree>
    <p:extLst>
      <p:ext uri="{BB962C8B-B14F-4D97-AF65-F5344CB8AC3E}">
        <p14:creationId xmlns:p14="http://schemas.microsoft.com/office/powerpoint/2010/main" val="104244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warming is driven by having too much heat-trapping greenhouse gas in the atmosphere. The main greenhouse gases are carbon dioxide, but also include methane, ozone, water vapor, nitrous oxide and chlorofluorocarbons,</a:t>
            </a:r>
            <a:r>
              <a:rPr lang="en-US" i="1" dirty="0"/>
              <a:t> all </a:t>
            </a:r>
            <a:r>
              <a:rPr lang="en-US" dirty="0"/>
              <a:t>of which have dramatically increased in the last century to far beyond any historic records. </a:t>
            </a:r>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3</a:t>
            </a:fld>
            <a:endParaRPr lang="en-US"/>
          </a:p>
        </p:txBody>
      </p:sp>
    </p:spTree>
    <p:extLst>
      <p:ext uri="{BB962C8B-B14F-4D97-AF65-F5344CB8AC3E}">
        <p14:creationId xmlns:p14="http://schemas.microsoft.com/office/powerpoint/2010/main" val="1645578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source of ideas of what we as individuals can do can be found on the UN’s Sustainable Development Goals page. Every small step makes a difference</a:t>
            </a:r>
          </a:p>
        </p:txBody>
      </p:sp>
      <p:sp>
        <p:nvSpPr>
          <p:cNvPr id="4" name="Slide Number Placeholder 3"/>
          <p:cNvSpPr>
            <a:spLocks noGrp="1"/>
          </p:cNvSpPr>
          <p:nvPr>
            <p:ph type="sldNum" sz="quarter" idx="5"/>
          </p:nvPr>
        </p:nvSpPr>
        <p:spPr/>
        <p:txBody>
          <a:bodyPr/>
          <a:lstStyle/>
          <a:p>
            <a:fld id="{AA4C0CEA-C519-406E-B025-A33867449DBE}" type="slidenum">
              <a:rPr lang="en-US" smtClean="0"/>
              <a:t>30</a:t>
            </a:fld>
            <a:endParaRPr lang="en-US"/>
          </a:p>
        </p:txBody>
      </p:sp>
    </p:spTree>
    <p:extLst>
      <p:ext uri="{BB962C8B-B14F-4D97-AF65-F5344CB8AC3E}">
        <p14:creationId xmlns:p14="http://schemas.microsoft.com/office/powerpoint/2010/main" val="669817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synopsis of key take-home points - </a:t>
            </a:r>
          </a:p>
        </p:txBody>
      </p:sp>
      <p:sp>
        <p:nvSpPr>
          <p:cNvPr id="4" name="Slide Number Placeholder 3"/>
          <p:cNvSpPr>
            <a:spLocks noGrp="1"/>
          </p:cNvSpPr>
          <p:nvPr>
            <p:ph type="sldNum" sz="quarter" idx="5"/>
          </p:nvPr>
        </p:nvSpPr>
        <p:spPr/>
        <p:txBody>
          <a:bodyPr/>
          <a:lstStyle/>
          <a:p>
            <a:fld id="{AA4C0CEA-C519-406E-B025-A33867449DBE}" type="slidenum">
              <a:rPr lang="en-US" smtClean="0"/>
              <a:t>31</a:t>
            </a:fld>
            <a:endParaRPr lang="en-US"/>
          </a:p>
        </p:txBody>
      </p:sp>
    </p:spTree>
    <p:extLst>
      <p:ext uri="{BB962C8B-B14F-4D97-AF65-F5344CB8AC3E}">
        <p14:creationId xmlns:p14="http://schemas.microsoft.com/office/powerpoint/2010/main" val="266118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32</a:t>
            </a:fld>
            <a:endParaRPr lang="en-US"/>
          </a:p>
        </p:txBody>
      </p:sp>
    </p:spTree>
    <p:extLst>
      <p:ext uri="{BB962C8B-B14F-4D97-AF65-F5344CB8AC3E}">
        <p14:creationId xmlns:p14="http://schemas.microsoft.com/office/powerpoint/2010/main" val="204038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known how CO2 hold heat in the atmosphere since the 1800s. These gases help to warm the planet by preventing heat to escape into space.</a:t>
            </a:r>
          </a:p>
          <a:p>
            <a:endParaRPr lang="en-US" dirty="0"/>
          </a:p>
          <a:p>
            <a:r>
              <a:rPr lang="en-US" dirty="0"/>
              <a:t>We primarily talk about CO2, but one pound of </a:t>
            </a:r>
            <a:r>
              <a:rPr lang="en-US" b="1" dirty="0"/>
              <a:t>methane</a:t>
            </a:r>
            <a:r>
              <a:rPr lang="en-US" dirty="0"/>
              <a:t> </a:t>
            </a:r>
            <a:r>
              <a:rPr lang="en-US" b="1" dirty="0"/>
              <a:t>traps</a:t>
            </a:r>
            <a:r>
              <a:rPr lang="en-US" dirty="0"/>
              <a:t> </a:t>
            </a:r>
            <a:r>
              <a:rPr lang="en-US" b="1" dirty="0"/>
              <a:t>25 times more heat</a:t>
            </a:r>
            <a:r>
              <a:rPr lang="en-US" dirty="0"/>
              <a:t> </a:t>
            </a:r>
            <a:r>
              <a:rPr lang="en-US" b="1" dirty="0"/>
              <a:t>in the atmosphere</a:t>
            </a:r>
            <a:r>
              <a:rPr lang="en-US" dirty="0"/>
              <a:t> than one pound of carbon dioxide but methane lasts there for only about a decade on average—while CO</a:t>
            </a:r>
            <a:r>
              <a:rPr lang="en-US" baseline="-25000" dirty="0"/>
              <a:t>2</a:t>
            </a:r>
            <a:r>
              <a:rPr lang="en-US" dirty="0"/>
              <a:t> can last for centuries. So reducing methane (a byproduct of burning </a:t>
            </a:r>
            <a:r>
              <a:rPr lang="en-US" dirty="0" err="1"/>
              <a:t>nat</a:t>
            </a:r>
            <a:r>
              <a:rPr lang="en-US" dirty="0"/>
              <a:t> gas) can be a key immediate action to reduce the effects of greenhouse gases.</a:t>
            </a:r>
          </a:p>
          <a:p>
            <a:endParaRPr lang="en-US" dirty="0"/>
          </a:p>
          <a:p>
            <a:endParaRPr lang="en-US" dirty="0"/>
          </a:p>
        </p:txBody>
      </p:sp>
      <p:sp>
        <p:nvSpPr>
          <p:cNvPr id="4" name="Slide Number Placeholder 3"/>
          <p:cNvSpPr>
            <a:spLocks noGrp="1"/>
          </p:cNvSpPr>
          <p:nvPr>
            <p:ph type="sldNum" sz="quarter" idx="5"/>
          </p:nvPr>
        </p:nvSpPr>
        <p:spPr/>
        <p:txBody>
          <a:bodyPr/>
          <a:lstStyle/>
          <a:p>
            <a:fld id="{AA4C0CEA-C519-406E-B025-A33867449DBE}" type="slidenum">
              <a:rPr lang="en-US" smtClean="0"/>
              <a:t>4</a:t>
            </a:fld>
            <a:endParaRPr lang="en-US"/>
          </a:p>
        </p:txBody>
      </p:sp>
    </p:spTree>
    <p:extLst>
      <p:ext uri="{BB962C8B-B14F-4D97-AF65-F5344CB8AC3E}">
        <p14:creationId xmlns:p14="http://schemas.microsoft.com/office/powerpoint/2010/main" val="352379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1.5 C or 2.7 F is critical to many features of life on earth -- </a:t>
            </a:r>
          </a:p>
        </p:txBody>
      </p:sp>
      <p:sp>
        <p:nvSpPr>
          <p:cNvPr id="4" name="Slide Number Placeholder 3"/>
          <p:cNvSpPr>
            <a:spLocks noGrp="1"/>
          </p:cNvSpPr>
          <p:nvPr>
            <p:ph type="sldNum" sz="quarter" idx="5"/>
          </p:nvPr>
        </p:nvSpPr>
        <p:spPr/>
        <p:txBody>
          <a:bodyPr/>
          <a:lstStyle/>
          <a:p>
            <a:fld id="{AA4C0CEA-C519-406E-B025-A33867449DBE}" type="slidenum">
              <a:rPr lang="en-US" smtClean="0"/>
              <a:t>5</a:t>
            </a:fld>
            <a:endParaRPr lang="en-US"/>
          </a:p>
        </p:txBody>
      </p:sp>
    </p:spTree>
    <p:extLst>
      <p:ext uri="{BB962C8B-B14F-4D97-AF65-F5344CB8AC3E}">
        <p14:creationId xmlns:p14="http://schemas.microsoft.com/office/powerpoint/2010/main" val="2193221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earth’s many physical and biological systems are intimately interdependent – changes in one affect another, sometimes in ways we are just beginning to understand. We are now seeing in dramatic and rapid changes such as changing ice on the seas and Great Lakes, less snow cover, melting permafrost, outbreaks and changing distribution of insects and disease, more intense wildfires, changing monsoon patterns. Each of these is nearing key tipping points where reversing the trend becomes extremely difficult.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C0CEA-C519-406E-B025-A33867449D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80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Calibri" panose="020F0502020204030204" pitchFamily="34" charset="0"/>
                <a:ea typeface="Calibri" panose="020F0502020204030204" pitchFamily="34" charset="0"/>
                <a:cs typeface="Times New Roman" panose="02020603050405020304" pitchFamily="18" charset="0"/>
              </a:rPr>
              <a:t>Although the global temps have “only” increased 1.1C degree so far, we are already seeing real impacts of climate change around the world that have led to major social disruptions.  Just in 2022, we saw--</a:t>
            </a:r>
          </a:p>
          <a:p>
            <a:pPr marL="318964" indent="-318964">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India and Pakistan ravaged by heat and recent floods that affected over 30 million people. </a:t>
            </a:r>
          </a:p>
          <a:p>
            <a:pPr marL="318964" indent="-318964">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 East Africa the prolonged drought has put over 22 million people at risk of starvation and displacement</a:t>
            </a:r>
          </a:p>
          <a:p>
            <a:pPr marL="318964" indent="-318964">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Europe and parts of the US have experienced intense heat, drought and floods</a:t>
            </a:r>
          </a:p>
          <a:p>
            <a:pPr marL="318964" indent="-318964" defTabSz="1020688">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Times New Roman" panose="02020603050405020304" pitchFamily="18" charset="0"/>
              </a:rPr>
              <a:t>Madagascar was hit by 2 tropical storms and three cyclones  with 1 million people affected</a:t>
            </a:r>
          </a:p>
          <a:p>
            <a:pPr marL="318964" indent="-318964" defTabSz="1020688">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Times New Roman" panose="02020603050405020304" pitchFamily="18" charset="0"/>
              </a:rPr>
              <a:t>Western Australia had its hottest summer on record and in eastern of Australia the floods have been relentless.</a:t>
            </a:r>
          </a:p>
          <a:p>
            <a:pPr marL="318964" indent="-318964">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Extreme wildfires increased in Europe, western US, and South America </a:t>
            </a:r>
          </a:p>
          <a:p>
            <a:pPr marL="318964" indent="-318964" defTabSz="1020688">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is the “new normal” – and will continue to amplify in severity and frequency.</a:t>
            </a:r>
          </a:p>
          <a:p>
            <a:pPr marL="318964" indent="-318964">
              <a:lnSpc>
                <a:spcPct val="107000"/>
              </a:lnSpc>
              <a:spcAft>
                <a:spcPts val="893"/>
              </a:spcAft>
              <a:buFont typeface="Arial" panose="020B0604020202020204" pitchFamily="34" charset="0"/>
              <a:buChar char="•"/>
            </a:pPr>
            <a:endParaRPr lang="en-AU" sz="1300" dirty="0">
              <a:latin typeface="Calibri" panose="020F0502020204030204" pitchFamily="34" charset="0"/>
              <a:ea typeface="Calibri" panose="020F0502020204030204" pitchFamily="34" charset="0"/>
              <a:cs typeface="Times New Roman" panose="02020603050405020304" pitchFamily="18" charset="0"/>
            </a:endParaRPr>
          </a:p>
          <a:p>
            <a:pPr marL="318964" indent="-318964" defTabSz="1020688">
              <a:lnSpc>
                <a:spcPct val="107000"/>
              </a:lnSpc>
              <a:spcAft>
                <a:spcPts val="893"/>
              </a:spcAft>
              <a:buFont typeface="Arial" panose="020B0604020202020204" pitchFamily="34" charset="0"/>
              <a:buChar char="•"/>
              <a:defRPr/>
            </a:pPr>
            <a:endParaRPr lang="en-AU" sz="1300"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defTabSz="1020688">
              <a:defRPr/>
            </a:pPr>
            <a:fld id="{A6A72F20-C0CE-4A37-AFA3-A6920E95B091}" type="slidenum">
              <a:rPr lang="en-AU" sz="1300">
                <a:solidFill>
                  <a:prstClr val="black"/>
                </a:solidFill>
                <a:latin typeface="Palatino Linotype"/>
              </a:rPr>
              <a:pPr defTabSz="1020688">
                <a:defRPr/>
              </a:pPr>
              <a:t>7</a:t>
            </a:fld>
            <a:endParaRPr lang="en-AU" sz="1300">
              <a:solidFill>
                <a:prstClr val="black"/>
              </a:solidFill>
              <a:latin typeface="Palatino Linotype"/>
            </a:endParaRPr>
          </a:p>
        </p:txBody>
      </p:sp>
      <p:sp>
        <p:nvSpPr>
          <p:cNvPr id="5" name="Footer Placeholder 4">
            <a:extLst>
              <a:ext uri="{FF2B5EF4-FFF2-40B4-BE49-F238E27FC236}">
                <a16:creationId xmlns:a16="http://schemas.microsoft.com/office/drawing/2014/main" id="{CF4BD21C-2880-4D36-85E3-CCD64AAB6181}"/>
              </a:ext>
            </a:extLst>
          </p:cNvPr>
          <p:cNvSpPr>
            <a:spLocks noGrp="1"/>
          </p:cNvSpPr>
          <p:nvPr>
            <p:ph type="ftr" sz="quarter" idx="4"/>
          </p:nvPr>
        </p:nvSpPr>
        <p:spPr>
          <a:xfrm>
            <a:off x="1" y="9981013"/>
            <a:ext cx="3186030" cy="527236"/>
          </a:xfrm>
          <a:prstGeom prst="rect">
            <a:avLst/>
          </a:prstGeom>
        </p:spPr>
        <p:txBody>
          <a:bodyPr/>
          <a:lstStyle/>
          <a:p>
            <a:pPr defTabSz="1020688">
              <a:defRPr/>
            </a:pPr>
            <a:endParaRPr lang="en-AU">
              <a:solidFill>
                <a:prstClr val="black"/>
              </a:solidFill>
              <a:latin typeface="Palatino Linotype"/>
            </a:endParaRPr>
          </a:p>
        </p:txBody>
      </p:sp>
      <p:sp>
        <p:nvSpPr>
          <p:cNvPr id="6" name="Header Placeholder 5">
            <a:extLst>
              <a:ext uri="{FF2B5EF4-FFF2-40B4-BE49-F238E27FC236}">
                <a16:creationId xmlns:a16="http://schemas.microsoft.com/office/drawing/2014/main" id="{2224686E-E2D1-4B16-82EE-DC5870E19F89}"/>
              </a:ext>
            </a:extLst>
          </p:cNvPr>
          <p:cNvSpPr>
            <a:spLocks noGrp="1"/>
          </p:cNvSpPr>
          <p:nvPr>
            <p:ph type="hdr" sz="quarter"/>
          </p:nvPr>
        </p:nvSpPr>
        <p:spPr>
          <a:xfrm>
            <a:off x="1" y="0"/>
            <a:ext cx="3186030" cy="527237"/>
          </a:xfrm>
          <a:prstGeom prst="rect">
            <a:avLst/>
          </a:prstGeom>
        </p:spPr>
        <p:txBody>
          <a:bodyPr/>
          <a:lstStyle/>
          <a:p>
            <a:pPr defTabSz="1020688">
              <a:defRPr/>
            </a:pPr>
            <a:r>
              <a:rPr lang="en-AU">
                <a:solidFill>
                  <a:prstClr val="black"/>
                </a:solidFill>
                <a:latin typeface="Palatino Linotype"/>
              </a:rPr>
              <a:t>​‌UNOFFICIAL‌​</a:t>
            </a:r>
          </a:p>
        </p:txBody>
      </p:sp>
    </p:spTree>
    <p:extLst>
      <p:ext uri="{BB962C8B-B14F-4D97-AF65-F5344CB8AC3E}">
        <p14:creationId xmlns:p14="http://schemas.microsoft.com/office/powerpoint/2010/main" val="15210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extreme events driven by climate change, we are seeing more and more people displaced from their homes and communities.</a:t>
            </a:r>
          </a:p>
          <a:p>
            <a:endParaRPr lang="en-US" dirty="0"/>
          </a:p>
          <a:p>
            <a:r>
              <a:rPr lang="en-US" dirty="0"/>
              <a:t>Just in 2020, 30 million were displaced by droughts, floods, severe storms. Displaced from town to town, rural to city, sometimes to different countries, seeking water, food, livelihoods, survival.</a:t>
            </a:r>
          </a:p>
          <a:p>
            <a:endParaRPr lang="en-US" dirty="0"/>
          </a:p>
          <a:p>
            <a:r>
              <a:rPr lang="en-US" dirty="0"/>
              <a:t>If we do not act to prevent the global temperatures rising above 1.5 degrees C, the World Bank estimates 216 million people will be internally displaced by 2050 – your grandchildren’s time? -- Eighty percent of those displaced will be women.</a:t>
            </a:r>
          </a:p>
        </p:txBody>
      </p:sp>
      <p:sp>
        <p:nvSpPr>
          <p:cNvPr id="4" name="Slide Number Placeholder 3"/>
          <p:cNvSpPr>
            <a:spLocks noGrp="1"/>
          </p:cNvSpPr>
          <p:nvPr>
            <p:ph type="sldNum" sz="quarter" idx="5"/>
          </p:nvPr>
        </p:nvSpPr>
        <p:spPr/>
        <p:txBody>
          <a:bodyPr/>
          <a:lstStyle/>
          <a:p>
            <a:fld id="{AA4C0CEA-C519-406E-B025-A33867449DBE}" type="slidenum">
              <a:rPr lang="en-US" smtClean="0"/>
              <a:t>8</a:t>
            </a:fld>
            <a:endParaRPr lang="en-US"/>
          </a:p>
        </p:txBody>
      </p:sp>
    </p:spTree>
    <p:extLst>
      <p:ext uri="{BB962C8B-B14F-4D97-AF65-F5344CB8AC3E}">
        <p14:creationId xmlns:p14="http://schemas.microsoft.com/office/powerpoint/2010/main" val="243187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 not change the trajectory we are on, we are approaching tipping points into unknown social and ecological disruption</a:t>
            </a:r>
          </a:p>
        </p:txBody>
      </p:sp>
      <p:sp>
        <p:nvSpPr>
          <p:cNvPr id="4" name="Slide Number Placeholder 3"/>
          <p:cNvSpPr>
            <a:spLocks noGrp="1"/>
          </p:cNvSpPr>
          <p:nvPr>
            <p:ph type="sldNum" sz="quarter" idx="5"/>
          </p:nvPr>
        </p:nvSpPr>
        <p:spPr/>
        <p:txBody>
          <a:bodyPr/>
          <a:lstStyle/>
          <a:p>
            <a:fld id="{AA4C0CEA-C519-406E-B025-A33867449DBE}" type="slidenum">
              <a:rPr lang="en-US" smtClean="0"/>
              <a:t>9</a:t>
            </a:fld>
            <a:endParaRPr lang="en-US"/>
          </a:p>
        </p:txBody>
      </p:sp>
    </p:spTree>
    <p:extLst>
      <p:ext uri="{BB962C8B-B14F-4D97-AF65-F5344CB8AC3E}">
        <p14:creationId xmlns:p14="http://schemas.microsoft.com/office/powerpoint/2010/main" val="231128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6BE9-551B-7D15-BF3B-1916AF6E3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5E555-84A7-DCDC-DAEC-6DFB73199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D68C0-156D-E436-52D1-316C98953A12}"/>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880DDD5F-6566-EA89-8660-E6196BA4A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18AAD-5276-B3D7-1FE8-9D8C54CB7160}"/>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419128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CEF65-7E90-07F3-78A8-CA8A37669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A3B16-0ACB-4BCF-C1B6-F81DC4D91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1E735-1A69-F76B-9505-B5B6651319EB}"/>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97333C9E-0CA2-55A7-C133-06D5FB8EA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736C4-92FD-685A-1B66-23EDBF2951C8}"/>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93491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7457381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77687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748809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214396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9472064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0" i="0">
                <a:solidFill>
                  <a:schemeClr val="bg1"/>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01387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908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6"/>
                </a:lnTo>
                <a:lnTo>
                  <a:pt x="12192000" y="6857996"/>
                </a:lnTo>
                <a:lnTo>
                  <a:pt x="12192000" y="0"/>
                </a:lnTo>
                <a:close/>
              </a:path>
            </a:pathLst>
          </a:custGeom>
          <a:solidFill>
            <a:srgbClr val="40404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bg1"/>
                </a:solidFill>
                <a:latin typeface="Arial Narrow"/>
                <a:cs typeface="Arial Narrow"/>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7488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3051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527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731117-D174-8111-CACB-961D089F17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1742FE-A1C2-549C-81D6-E829415883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5805C-E7FB-CC18-F2E6-DFBC13F59CB0}"/>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DFA4814F-0809-A91A-A807-55B5842C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F9E84-668F-6D1B-3BBB-CE69F790ED9A}"/>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99699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BFEEE5-354A-46CF-B746-FCD412FF069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3888054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BFEEE5-354A-46CF-B746-FCD412FF069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1661250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BFEEE5-354A-46CF-B746-FCD412FF069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681041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1BFEEE5-354A-46CF-B746-FCD412FF0698}" type="datetimeFigureOut">
              <a:rPr lang="en-US" smtClean="0"/>
              <a:t>4/25/2023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11966251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1BFEEE5-354A-46CF-B746-FCD412FF0698}" type="datetimeFigureOut">
              <a:rPr lang="en-US" smtClean="0"/>
              <a:t>4/25/2023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21112816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B1BFEEE5-354A-46CF-B746-FCD412FF0698}" type="datetimeFigureOut">
              <a:rPr lang="en-US" smtClean="0"/>
              <a:t>4/25/2023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1742117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BFEEE5-354A-46CF-B746-FCD412FF0698}"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3096392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1BFEEE5-354A-46CF-B746-FCD412FF0698}" type="datetimeFigureOut">
              <a:rPr lang="en-US" smtClean="0"/>
              <a:t>4/25/2023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1404129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1BFEEE5-354A-46CF-B746-FCD412FF0698}" type="datetimeFigureOut">
              <a:rPr lang="en-US" smtClean="0"/>
              <a:t>4/25/2023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40599766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FEEE5-354A-46CF-B746-FCD412FF0698}"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100628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739239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FEEE5-354A-46CF-B746-FCD412FF0698}"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FB822F-295E-482B-B718-5F3A56C6E307}" type="slidenum">
              <a:rPr lang="en-US" smtClean="0"/>
              <a:t>‹#›</a:t>
            </a:fld>
            <a:endParaRPr lang="en-US"/>
          </a:p>
        </p:txBody>
      </p:sp>
    </p:spTree>
    <p:extLst>
      <p:ext uri="{BB962C8B-B14F-4D97-AF65-F5344CB8AC3E}">
        <p14:creationId xmlns:p14="http://schemas.microsoft.com/office/powerpoint/2010/main" val="2460861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33018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92509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259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63482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5567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42459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atin typeface="Arial" panose="020B0604020202020204" pitchFamily="34" charset="0"/>
                <a:cs typeface="Arial" panose="020B0604020202020204" pitchFamily="34" charset="0"/>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429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7293-3B91-3B8D-68FF-2C6092BA4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D8C2E-692C-D170-9985-F8069F37A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C5B0B-955E-BEBA-4B45-27A53BAE457E}"/>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ED0E8323-42D5-8CA4-15FA-7C75B1C53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61EC4-6F0E-ED67-7206-09A12D00727B}"/>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702082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0822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387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9712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24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654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latin typeface="Arial" panose="020B0604020202020204" pitchFamily="34" charset="0"/>
                <a:cs typeface="Arial" panose="020B0604020202020204" pitchFamily="34" charset="0"/>
              </a:defRPr>
            </a:lvl1pPr>
          </a:lstStyle>
          <a:p>
            <a:r>
              <a:rPr lang="en-US" noProof="0" dirty="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623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latin typeface="Arial" panose="020B0604020202020204" pitchFamily="34" charset="0"/>
                <a:cs typeface="Arial" panose="020B0604020202020204" pitchFamily="34" charset="0"/>
              </a:defRPr>
            </a:lvl1pPr>
          </a:lstStyle>
          <a:p>
            <a:r>
              <a:rPr lang="en-US" noProof="0" dirty="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39933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51816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69367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latin typeface="Arial" panose="020B0604020202020204" pitchFamily="34" charset="0"/>
                <a:cs typeface="Arial" panose="020B0604020202020204" pitchFamily="34" charset="0"/>
              </a:defRPr>
            </a:lvl1pPr>
            <a:lvl2pPr>
              <a:defRPr sz="16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latin typeface="Arial" panose="020B0604020202020204" pitchFamily="34" charset="0"/>
                <a:cs typeface="Arial" panose="020B0604020202020204" pitchFamily="34" charset="0"/>
              </a:defRPr>
            </a:lvl1pPr>
            <a:lvl2pPr>
              <a:defRPr sz="16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957232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CCF6-7485-5D37-7F4E-451A54BBF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9A411-E09C-161E-A26B-6303357F1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9B770-C55C-2E60-79C3-4309105276B7}"/>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7FAC16F0-DB8F-D36A-82F6-5B4EF4C2E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8EF4D-B366-2965-F9EB-66A28E3994BA}"/>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750006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latin typeface="Arial" panose="020B0604020202020204" pitchFamily="34" charset="0"/>
                <a:cs typeface="Arial" panose="020B0604020202020204" pitchFamily="34" charset="0"/>
              </a:defRPr>
            </a:lvl1pPr>
            <a:lvl2pPr>
              <a:defRPr sz="16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latin typeface="Arial" panose="020B0604020202020204" pitchFamily="34" charset="0"/>
                <a:cs typeface="Arial" panose="020B0604020202020204" pitchFamily="34" charset="0"/>
              </a:defRPr>
            </a:lvl1pPr>
            <a:lvl2pPr>
              <a:defRPr sz="16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221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123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atin typeface="Arial" panose="020B0604020202020204" pitchFamily="34" charset="0"/>
                <a:cs typeface="Arial" panose="020B0604020202020204" pitchFamily="34" charset="0"/>
              </a:defRPr>
            </a:lvl1pPr>
          </a:lstStyle>
          <a:p>
            <a:r>
              <a:rPr lang="en-US" noProof="0" dirty="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latin typeface="Arial" panose="020B0604020202020204" pitchFamily="34" charset="0"/>
                <a:cs typeface="Arial" panose="020B0604020202020204" pitchFamily="34" charset="0"/>
              </a:defRPr>
            </a:lvl1pPr>
            <a:lvl2pPr>
              <a:defRPr sz="1600">
                <a:solidFill>
                  <a:schemeClr val="tx1"/>
                </a:solidFill>
                <a:latin typeface="Arial" panose="020B0604020202020204" pitchFamily="34" charset="0"/>
                <a:cs typeface="Arial" panose="020B0604020202020204" pitchFamily="34" charset="0"/>
              </a:defRPr>
            </a:lvl2pPr>
            <a:lvl3pPr>
              <a:defRPr sz="1400">
                <a:solidFill>
                  <a:schemeClr val="tx1"/>
                </a:solidFill>
                <a:latin typeface="Arial" panose="020B0604020202020204" pitchFamily="34" charset="0"/>
                <a:cs typeface="Arial"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solidFill>
                  <a:schemeClr val="tx1"/>
                </a:solidFill>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latin typeface="Arial" panose="020B0604020202020204" pitchFamily="34" charset="0"/>
                <a:cs typeface="Arial" panose="020B0604020202020204" pitchFamily="34" charset="0"/>
              </a:defRPr>
            </a:lvl1pPr>
            <a:lvl2pPr>
              <a:defRPr sz="1600">
                <a:solidFill>
                  <a:schemeClr val="tx1"/>
                </a:solidFill>
                <a:latin typeface="Arial" panose="020B0604020202020204" pitchFamily="34" charset="0"/>
                <a:cs typeface="Arial" panose="020B0604020202020204" pitchFamily="34" charset="0"/>
              </a:defRPr>
            </a:lvl2pPr>
            <a:lvl3pPr>
              <a:defRPr sz="1400">
                <a:solidFill>
                  <a:schemeClr val="tx1"/>
                </a:solidFill>
                <a:latin typeface="Arial" panose="020B0604020202020204" pitchFamily="34" charset="0"/>
                <a:cs typeface="Arial"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solidFill>
                  <a:schemeClr val="tx1"/>
                </a:solidFill>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3774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602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3650807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240815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23691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5941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3250203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84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50C5-D134-50A9-0C6A-4A929A30B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313E45-0FC4-F9ED-01AF-F1A5483D1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F444E-D511-1A27-B823-68980CF6A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C80A5F-72FC-009F-A984-C42617531324}"/>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a:extLst>
              <a:ext uri="{FF2B5EF4-FFF2-40B4-BE49-F238E27FC236}">
                <a16:creationId xmlns:a16="http://schemas.microsoft.com/office/drawing/2014/main" id="{F087FD13-B8E3-7C4B-C45E-E892FE038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3D053E-6371-7DBA-754B-E106C8AF2AB1}"/>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937785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2846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2559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latin typeface="Arial" panose="020B0604020202020204" pitchFamily="34" charset="0"/>
                <a:cs typeface="Arial" panose="020B0604020202020204" pitchFamily="34" charset="0"/>
              </a:defRPr>
            </a:lvl1pPr>
            <a:lvl2pPr>
              <a:defRPr sz="1600">
                <a:solidFill>
                  <a:schemeClr val="tx1"/>
                </a:solidFill>
                <a:latin typeface="Arial" panose="020B0604020202020204" pitchFamily="34" charset="0"/>
                <a:cs typeface="Arial" panose="020B0604020202020204" pitchFamily="34" charset="0"/>
              </a:defRPr>
            </a:lvl2pPr>
            <a:lvl3pPr>
              <a:defRPr sz="1400">
                <a:solidFill>
                  <a:schemeClr val="tx1"/>
                </a:solidFill>
                <a:latin typeface="Arial" panose="020B0604020202020204" pitchFamily="34" charset="0"/>
                <a:cs typeface="Arial"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latin typeface="Arial" panose="020B0604020202020204" pitchFamily="34" charset="0"/>
                <a:cs typeface="Arial" panose="020B0604020202020204" pitchFamily="34" charset="0"/>
              </a:defRPr>
            </a:lvl1pPr>
            <a:lvl2pPr>
              <a:defRPr sz="1600">
                <a:solidFill>
                  <a:schemeClr val="tx1"/>
                </a:solidFill>
                <a:latin typeface="Arial" panose="020B0604020202020204" pitchFamily="34" charset="0"/>
                <a:cs typeface="Arial" panose="020B0604020202020204" pitchFamily="34" charset="0"/>
              </a:defRPr>
            </a:lvl2pPr>
            <a:lvl3pPr>
              <a:defRPr sz="1400">
                <a:solidFill>
                  <a:schemeClr val="tx1"/>
                </a:solidFill>
                <a:latin typeface="Arial" panose="020B0604020202020204" pitchFamily="34" charset="0"/>
                <a:cs typeface="Arial"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55005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100">
                <a:solidFill>
                  <a:schemeClr val="bg1"/>
                </a:solidFill>
                <a:latin typeface="Arial" panose="020B0604020202020204" pitchFamily="34" charset="0"/>
                <a:cs typeface="Arial" panose="020B0604020202020204" pitchFamily="34" charset="0"/>
              </a:defRPr>
            </a:lvl4pPr>
            <a:lvl5pPr>
              <a:defRPr sz="11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100">
                <a:solidFill>
                  <a:schemeClr val="bg1"/>
                </a:solidFill>
                <a:latin typeface="Arial" panose="020B0604020202020204" pitchFamily="34" charset="0"/>
                <a:cs typeface="Arial" panose="020B0604020202020204" pitchFamily="34" charset="0"/>
              </a:defRPr>
            </a:lvl4pPr>
            <a:lvl5pPr>
              <a:defRPr sz="11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34615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4288206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094857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dirty="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080085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807113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857817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dirty="0"/>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23938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0BDD9-C723-2D4D-ABB4-482E40074C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E5E4D3-6A4A-2FEF-EDEA-AAC2C3642A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2C94DD-AD83-1B7C-B670-08666C7222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C86530-2A9F-9244-9C75-2A69F72A7B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9A0D4-8FBA-E603-F8A3-D0AF43716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2C6E6-8927-BCB3-E437-F99CE27081A0}"/>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8" name="Footer Placeholder 7">
            <a:extLst>
              <a:ext uri="{FF2B5EF4-FFF2-40B4-BE49-F238E27FC236}">
                <a16:creationId xmlns:a16="http://schemas.microsoft.com/office/drawing/2014/main" id="{1EEEF29F-E111-8B1C-7D17-9400656A6A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246E39-1E52-8E20-0B44-8FBEA3E9A1BA}"/>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63356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889858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375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15146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006729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792213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827003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9289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965813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704261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82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04A2-B0BE-AAFB-E62D-7553368851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D85137-6FE8-A465-49CD-73D5CBBC9F62}"/>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4" name="Footer Placeholder 3">
            <a:extLst>
              <a:ext uri="{FF2B5EF4-FFF2-40B4-BE49-F238E27FC236}">
                <a16:creationId xmlns:a16="http://schemas.microsoft.com/office/drawing/2014/main" id="{406BB601-37C4-FF64-9028-43A73CA3D6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B18A16-1991-72D5-AC6F-2F71F544A9FB}"/>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451160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79901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2236074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739275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2214035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371600"/>
            <a:ext cx="9146382"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809" y="4953000"/>
            <a:ext cx="8231744"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4/25/2023</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45391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4/25/2023</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81988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811" y="2514601"/>
            <a:ext cx="9146382" cy="2819400"/>
          </a:xfrm>
        </p:spPr>
        <p:txBody>
          <a:bodyPr anchor="b">
            <a:noAutofit/>
          </a:bodyPr>
          <a:lstStyle>
            <a:lvl1pPr algn="l">
              <a:defRPr sz="6600" b="0" i="0" cap="none" baseline="0"/>
            </a:lvl1pPr>
          </a:lstStyle>
          <a:p>
            <a:r>
              <a:rPr lang="en-US"/>
              <a:t>Click to edit Master title style</a:t>
            </a:r>
            <a:endParaRPr dirty="0"/>
          </a:p>
        </p:txBody>
      </p:sp>
      <p:sp>
        <p:nvSpPr>
          <p:cNvPr id="3" name="Text Placeholder 2"/>
          <p:cNvSpPr>
            <a:spLocks noGrp="1"/>
          </p:cNvSpPr>
          <p:nvPr>
            <p:ph type="body" idx="1"/>
          </p:nvPr>
        </p:nvSpPr>
        <p:spPr>
          <a:xfrm>
            <a:off x="1522809" y="990600"/>
            <a:ext cx="8231744"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4/25/2023</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38192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533400"/>
            <a:ext cx="9603701" cy="1143000"/>
          </a:xfrm>
        </p:spPr>
        <p:txBody>
          <a:bodyPr/>
          <a:lstStyle/>
          <a:p>
            <a:r>
              <a:rPr lang="en-US"/>
              <a:t>Click to edit Master title style</a:t>
            </a:r>
            <a:endParaRPr/>
          </a:p>
        </p:txBody>
      </p:sp>
      <p:sp>
        <p:nvSpPr>
          <p:cNvPr id="3" name="Content Placeholder 2"/>
          <p:cNvSpPr>
            <a:spLocks noGrp="1"/>
          </p:cNvSpPr>
          <p:nvPr>
            <p:ph sz="half" idx="1"/>
          </p:nvPr>
        </p:nvSpPr>
        <p:spPr>
          <a:xfrm>
            <a:off x="1522811" y="1828800"/>
            <a:ext cx="464636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7099" y="1828800"/>
            <a:ext cx="464941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83829175-527E-46A3-863C-1BB1F163B849}" type="datetimeFigureOut">
              <a:rPr lang="en-US"/>
              <a:t>4/25/2023</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76530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11" y="533400"/>
            <a:ext cx="9603701"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1" y="1828800"/>
            <a:ext cx="464636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1" y="2667000"/>
            <a:ext cx="464636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80150" y="1828800"/>
            <a:ext cx="464636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80150" y="2667000"/>
            <a:ext cx="464636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83829175-527E-46A3-863C-1BB1F163B849}" type="datetimeFigureOut">
              <a:rPr lang="en-US"/>
              <a:t>4/25/2023</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0501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3829175-527E-46A3-863C-1BB1F163B849}" type="datetimeFigureOut">
              <a:rPr lang="en-US"/>
              <a:t>4/25/2023</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41412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583543-256B-C441-B7BB-2BEA8F0C5E11}"/>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3" name="Footer Placeholder 2">
            <a:extLst>
              <a:ext uri="{FF2B5EF4-FFF2-40B4-BE49-F238E27FC236}">
                <a16:creationId xmlns:a16="http://schemas.microsoft.com/office/drawing/2014/main" id="{4C83B9CE-9B69-B9C9-F715-A16C0D52FE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A8DF8-8946-0E78-F39C-142873585CAB}"/>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609389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83829175-527E-46A3-863C-1BB1F163B849}" type="datetimeFigureOut">
              <a:rPr lang="en-US"/>
              <a:t>4/25/2023</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0364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831" y="2590800"/>
            <a:ext cx="3277453" cy="1924050"/>
          </a:xfrm>
        </p:spPr>
        <p:txBody>
          <a:bodyPr anchor="b">
            <a:normAutofit/>
          </a:bodyPr>
          <a:lstStyle>
            <a:lvl1pPr algn="l">
              <a:defRPr sz="3200" b="0"/>
            </a:lvl1pPr>
          </a:lstStyle>
          <a:p>
            <a:r>
              <a:rPr lang="en-US"/>
              <a:t>Click to edit Master title style</a:t>
            </a:r>
            <a:endParaRPr dirty="0"/>
          </a:p>
        </p:txBody>
      </p:sp>
      <p:sp>
        <p:nvSpPr>
          <p:cNvPr id="4" name="Text Placeholder 2"/>
          <p:cNvSpPr>
            <a:spLocks noGrp="1"/>
          </p:cNvSpPr>
          <p:nvPr>
            <p:ph type="body" sz="half" idx="2"/>
          </p:nvPr>
        </p:nvSpPr>
        <p:spPr>
          <a:xfrm>
            <a:off x="836831" y="4648200"/>
            <a:ext cx="3277453"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3"/>
          <p:cNvSpPr>
            <a:spLocks noGrp="1"/>
          </p:cNvSpPr>
          <p:nvPr>
            <p:ph idx="1"/>
          </p:nvPr>
        </p:nvSpPr>
        <p:spPr>
          <a:xfrm>
            <a:off x="5181362" y="838200"/>
            <a:ext cx="6173809"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83829175-527E-46A3-863C-1BB1F163B849}" type="datetimeFigureOut">
              <a:rPr lang="en-US"/>
              <a:pPr/>
              <a:t>4/25/2023</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19873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831" y="2590800"/>
            <a:ext cx="3277453" cy="1924050"/>
          </a:xfrm>
        </p:spPr>
        <p:txBody>
          <a:bodyPr anchor="b">
            <a:normAutofit/>
          </a:bodyPr>
          <a:lstStyle>
            <a:lvl1pPr algn="l">
              <a:defRPr sz="3200" b="0"/>
            </a:lvl1pPr>
          </a:lstStyle>
          <a:p>
            <a:r>
              <a:rPr lang="en-US"/>
              <a:t>Click to edit Master title style</a:t>
            </a:r>
            <a:endParaRPr/>
          </a:p>
        </p:txBody>
      </p:sp>
      <p:sp>
        <p:nvSpPr>
          <p:cNvPr id="4" name="Text Placeholder 2"/>
          <p:cNvSpPr>
            <a:spLocks noGrp="1"/>
          </p:cNvSpPr>
          <p:nvPr>
            <p:ph type="body" sz="half" idx="2"/>
          </p:nvPr>
        </p:nvSpPr>
        <p:spPr>
          <a:xfrm>
            <a:off x="836831" y="4648200"/>
            <a:ext cx="3277453"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3"/>
          <p:cNvSpPr>
            <a:spLocks noGrp="1"/>
          </p:cNvSpPr>
          <p:nvPr>
            <p:ph type="pic" idx="1"/>
          </p:nvPr>
        </p:nvSpPr>
        <p:spPr>
          <a:xfrm>
            <a:off x="5486241" y="836610"/>
            <a:ext cx="5868929"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142" y="458788"/>
            <a:ext cx="6627951"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89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4/25/2023</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6209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4552" y="533400"/>
            <a:ext cx="1371957"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08" y="533400"/>
            <a:ext cx="8079305" cy="5592764"/>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3829175-527E-46A3-863C-1BB1F163B849}" type="datetimeFigureOut">
              <a:rPr lang="en-US"/>
              <a:t>4/25/2023</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95343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1"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5"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9"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5"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1"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6"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7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1" y="4123882"/>
            <a:ext cx="2220341" cy="666781"/>
          </a:xfrm>
        </p:spPr>
        <p:txBody>
          <a:bodyPr anchor="t">
            <a:noAutofit/>
          </a:bodyPr>
          <a:lstStyle>
            <a:lvl1pPr marL="0" indent="0" algn="ctr">
              <a:buNone/>
              <a:defRPr sz="1999" b="1">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1" y="4879256"/>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6" y="4123882"/>
            <a:ext cx="2220341" cy="666781"/>
          </a:xfrm>
        </p:spPr>
        <p:txBody>
          <a:bodyPr anchor="t">
            <a:noAutofit/>
          </a:bodyPr>
          <a:lstStyle>
            <a:lvl1pPr marL="0" indent="0" algn="ctr">
              <a:buNone/>
              <a:defRPr sz="1999" b="1">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6" y="4879256"/>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60" y="4123882"/>
            <a:ext cx="2220341" cy="666781"/>
          </a:xfrm>
        </p:spPr>
        <p:txBody>
          <a:bodyPr anchor="t">
            <a:noAutofit/>
          </a:bodyPr>
          <a:lstStyle>
            <a:lvl1pPr marL="0" indent="0" algn="ctr">
              <a:buNone/>
              <a:defRPr sz="1999" b="1">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60" y="4879256"/>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7" y="4123882"/>
            <a:ext cx="2220341" cy="666781"/>
          </a:xfrm>
        </p:spPr>
        <p:txBody>
          <a:bodyPr anchor="t">
            <a:noAutofit/>
          </a:bodyPr>
          <a:lstStyle>
            <a:lvl1pPr marL="0" indent="0" algn="ctr">
              <a:buNone/>
              <a:defRPr sz="1999" b="1">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7" y="4879256"/>
            <a:ext cx="2220341" cy="666781"/>
          </a:xfrm>
        </p:spPr>
        <p:txBody>
          <a:bodyPr anchor="t">
            <a:noAutofit/>
          </a:bodyPr>
          <a:lstStyle>
            <a:lvl1pPr marL="0" indent="0" algn="ctr">
              <a:buNone/>
              <a:defRPr sz="1600" b="0">
                <a:solidFill>
                  <a:schemeClr val="bg1"/>
                </a:solidFill>
                <a:latin typeface="Arial" panose="020B0604020202020204" pitchFamily="34" charset="0"/>
                <a:cs typeface="Arial" panose="020B0604020202020204" pitchFamily="34" charset="0"/>
              </a:defRPr>
            </a:lvl1pPr>
            <a:lvl2pPr marL="457063" indent="0">
              <a:buNone/>
              <a:defRPr sz="1600">
                <a:solidFill>
                  <a:schemeClr val="bg1"/>
                </a:solidFill>
              </a:defRPr>
            </a:lvl2pPr>
            <a:lvl3pPr marL="914126" indent="0">
              <a:buNone/>
              <a:defRPr sz="1400">
                <a:solidFill>
                  <a:schemeClr val="bg1"/>
                </a:solidFill>
              </a:defRPr>
            </a:lvl3pPr>
            <a:lvl4pPr marL="1371189" indent="0">
              <a:buNone/>
              <a:defRPr sz="1200">
                <a:solidFill>
                  <a:schemeClr val="bg1"/>
                </a:solidFill>
              </a:defRPr>
            </a:lvl4pPr>
            <a:lvl5pPr marL="1828251" indent="0">
              <a:buNone/>
              <a:defRPr sz="1200">
                <a:solidFill>
                  <a:schemeClr val="bg1"/>
                </a:solidFill>
              </a:defRPr>
            </a:lvl5pPr>
          </a:lstStyle>
          <a:p>
            <a:pPr lvl="0"/>
            <a:r>
              <a:rPr lang="en-US" dirty="0"/>
              <a:t>Add your text here</a:t>
            </a:r>
          </a:p>
        </p:txBody>
      </p:sp>
      <p:sp>
        <p:nvSpPr>
          <p:cNvPr id="3" name="Footer Placeholder 2">
            <a:extLst>
              <a:ext uri="{FF2B5EF4-FFF2-40B4-BE49-F238E27FC236}">
                <a16:creationId xmlns:a16="http://schemas.microsoft.com/office/drawing/2014/main" id="{429284D5-4810-4424-BB97-C2D516087008}"/>
              </a:ext>
            </a:extLst>
          </p:cNvPr>
          <p:cNvSpPr>
            <a:spLocks noGrp="1"/>
          </p:cNvSpPr>
          <p:nvPr>
            <p:ph type="ftr" sz="quarter" idx="31"/>
          </p:nvPr>
        </p:nvSpPr>
        <p:spPr>
          <a:xfrm>
            <a:off x="3124200" y="6356352"/>
            <a:ext cx="2895600" cy="365125"/>
          </a:xfrm>
          <a:prstGeom prst="rect">
            <a:avLst/>
          </a:prstGeom>
        </p:spPr>
        <p:txBody>
          <a:bodyPr/>
          <a:lstStyle>
            <a:lvl1pPr algn="ctr">
              <a:defRPr sz="1200" b="1" i="0" u="none">
                <a:solidFill>
                  <a:srgbClr val="80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654669168"/>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2"/>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5" y="1271590"/>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6" y="260353"/>
            <a:ext cx="11520487" cy="755649"/>
          </a:xfrm>
        </p:spPr>
        <p:txBody>
          <a:bodyPr/>
          <a:lstStyle>
            <a:lvl1pPr algn="l">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70" y="3956708"/>
            <a:ext cx="5109021" cy="518457"/>
          </a:xfrm>
        </p:spPr>
        <p:txBody>
          <a:bodyPr anchor="ctr">
            <a:normAutofit/>
          </a:bodyPr>
          <a:lstStyle>
            <a:lvl1pPr marL="0" indent="0">
              <a:buNone/>
              <a:defRPr sz="1999" b="1">
                <a:solidFill>
                  <a:schemeClr val="bg1"/>
                </a:solidFill>
                <a:latin typeface="Arial" panose="020B0604020202020204" pitchFamily="34" charset="0"/>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70" y="4569585"/>
            <a:ext cx="5109021" cy="1412117"/>
          </a:xfrm>
        </p:spPr>
        <p:txBody>
          <a:bodyPr>
            <a:normAutofit/>
          </a:bodyPr>
          <a:lstStyle>
            <a:lvl1pPr>
              <a:defRPr sz="16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100">
                <a:solidFill>
                  <a:schemeClr val="bg1"/>
                </a:solidFill>
                <a:latin typeface="Arial" panose="020B0604020202020204" pitchFamily="34" charset="0"/>
                <a:cs typeface="Arial" panose="020B0604020202020204" pitchFamily="34" charset="0"/>
              </a:defRPr>
            </a:lvl4pPr>
            <a:lvl5pPr>
              <a:defRPr sz="11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5"/>
            <a:ext cx="5108400" cy="518457"/>
          </a:xfrm>
        </p:spPr>
        <p:txBody>
          <a:bodyPr anchor="ctr"/>
          <a:lstStyle>
            <a:lvl1pPr marL="0" indent="0">
              <a:buNone/>
              <a:defRPr sz="1999" b="1">
                <a:solidFill>
                  <a:schemeClr val="bg1"/>
                </a:solidFill>
                <a:latin typeface="Arial" panose="020B0604020202020204" pitchFamily="34" charset="0"/>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latin typeface="Arial" panose="020B0604020202020204" pitchFamily="34" charset="0"/>
                <a:cs typeface="Arial" panose="020B0604020202020204" pitchFamily="34" charset="0"/>
              </a:defRPr>
            </a:lvl1pPr>
            <a:lvl2pPr>
              <a:defRPr sz="14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100">
                <a:solidFill>
                  <a:schemeClr val="bg1"/>
                </a:solidFill>
                <a:latin typeface="Arial" panose="020B0604020202020204" pitchFamily="34" charset="0"/>
                <a:cs typeface="Arial" panose="020B0604020202020204" pitchFamily="34" charset="0"/>
              </a:defRPr>
            </a:lvl4pPr>
            <a:lvl5pPr>
              <a:defRPr sz="11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90"/>
            <a:ext cx="6012000" cy="2400955"/>
          </a:xfrm>
          <a:solidFill>
            <a:schemeClr val="bg1">
              <a:lumMod val="95000"/>
            </a:schemeClr>
          </a:solidFill>
        </p:spPr>
        <p:txBody>
          <a:bodyPr vert="horz" lIns="91440" tIns="45720" rIns="91440" bIns="45720" rtlCol="0">
            <a:normAutofit/>
          </a:bodyPr>
          <a:lstStyle>
            <a:lvl1pPr>
              <a:defRPr lang="en-US" sz="1799"/>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70"/>
            <a:ext cx="6011800" cy="2400955"/>
          </a:xfrm>
          <a:solidFill>
            <a:schemeClr val="bg1">
              <a:lumMod val="95000"/>
            </a:schemeClr>
          </a:solidFill>
        </p:spPr>
        <p:txBody>
          <a:bodyPr vert="horz" lIns="91440" tIns="45720" rIns="91440" bIns="45720" rtlCol="0">
            <a:normAutofit/>
          </a:bodyPr>
          <a:lstStyle>
            <a:lvl1pPr>
              <a:defRPr lang="en-US" sz="1799"/>
            </a:lvl1pPr>
          </a:lstStyle>
          <a:p>
            <a:pPr marL="0" lvl="0" indent="0" algn="ctr">
              <a:buNone/>
            </a:pPr>
            <a:r>
              <a:rPr lang="en-US"/>
              <a:t>Click icon to add picture</a:t>
            </a:r>
            <a:endParaRPr lang="en-US" dirty="0"/>
          </a:p>
        </p:txBody>
      </p:sp>
      <p:sp>
        <p:nvSpPr>
          <p:cNvPr id="8" name="Footer Placeholder 7">
            <a:extLst>
              <a:ext uri="{FF2B5EF4-FFF2-40B4-BE49-F238E27FC236}">
                <a16:creationId xmlns:a16="http://schemas.microsoft.com/office/drawing/2014/main" id="{10C8F547-70AC-498B-9922-31B407F93BC9}"/>
              </a:ext>
            </a:extLst>
          </p:cNvPr>
          <p:cNvSpPr>
            <a:spLocks noGrp="1"/>
          </p:cNvSpPr>
          <p:nvPr>
            <p:ph type="ftr" sz="quarter" idx="15"/>
          </p:nvPr>
        </p:nvSpPr>
        <p:spPr>
          <a:xfrm>
            <a:off x="3124200" y="6356352"/>
            <a:ext cx="2895600" cy="365125"/>
          </a:xfrm>
          <a:prstGeom prst="rect">
            <a:avLst/>
          </a:prstGeom>
        </p:spPr>
        <p:txBody>
          <a:bodyPr/>
          <a:lstStyle>
            <a:lvl1pPr algn="ctr">
              <a:defRPr sz="1200" b="1" i="0" u="none">
                <a:solidFill>
                  <a:srgbClr val="80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194970790"/>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E30B-3E89-70BD-929F-C00DCED26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5266E-9F7B-B5E3-FFAB-F2ABA73A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77744-9E01-09C2-049F-51FDE9F12B67}"/>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A94DC4AC-6BB2-94E0-DC17-F8AA10206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26E37-3E06-54A7-88A6-95AFC70F8798}"/>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1870270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CD7B-6FF5-1BA3-9C76-F6F8649B6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F3906-045C-CD4E-35C7-D7B9F96B8E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20646-3045-E85A-C1AE-5B042FD85A48}"/>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D93A2750-67F5-BDFE-3D94-A0542028E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25807-A3C4-59B1-0374-F492035834C0}"/>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3716175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6B44-CF47-04B1-B58A-29CE608663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B2909-B8FF-886D-FB82-1379826AB7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230C8-5E53-8D81-5E15-3E216A789664}"/>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BF094A34-0A0D-1D52-6965-D303D7C32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FE9D6-792C-87F0-57A9-8EA32A2C8106}"/>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202036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21B4-B4B3-23AD-288F-83A73EE07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886A88-315B-3942-954F-2528DBF7D1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737105-CA0F-C349-CD67-4CF8AE101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283B5-6601-1643-9743-282DB8ED307F}"/>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a:extLst>
              <a:ext uri="{FF2B5EF4-FFF2-40B4-BE49-F238E27FC236}">
                <a16:creationId xmlns:a16="http://schemas.microsoft.com/office/drawing/2014/main" id="{8B73FAE7-9516-8EDF-5E19-405E017C4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4DBB0-2E45-D239-F0C8-47955E556D07}"/>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758520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06D9-6953-8E1A-D080-8B903689EA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93971-A914-CB86-824C-6EB93E355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48F2E5-219A-7D7D-FF9B-0875EB946C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964FE-E108-DE20-3A38-B1105C0B5405}"/>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6" name="Footer Placeholder 5">
            <a:extLst>
              <a:ext uri="{FF2B5EF4-FFF2-40B4-BE49-F238E27FC236}">
                <a16:creationId xmlns:a16="http://schemas.microsoft.com/office/drawing/2014/main" id="{DE13E87D-E278-61CD-1060-1C08F0679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1C6DB-DF78-1076-CBAB-F6373EFD7EF2}"/>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2154746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4DA5-047F-BC9D-A020-6FF28B591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ACCE9C-2A1B-6978-BCC3-2CF9E81F9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DF52DE-376F-0502-28B1-0133EB176F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64B37-9739-63B5-C9F1-1012C65ABF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54838-1430-9449-8796-22D44AB22F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A17FC7-8634-6D68-FA97-25EBD26CE2B7}"/>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8" name="Footer Placeholder 7">
            <a:extLst>
              <a:ext uri="{FF2B5EF4-FFF2-40B4-BE49-F238E27FC236}">
                <a16:creationId xmlns:a16="http://schemas.microsoft.com/office/drawing/2014/main" id="{22290457-A035-928A-06A3-9B0CCCEDF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DC00C6-4B59-3EA9-E20F-85572C24D554}"/>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611190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03C6-8134-028A-EBCE-FEF69FEB0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2828F-F3D3-408B-2561-4CA3265C0487}"/>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4" name="Footer Placeholder 3">
            <a:extLst>
              <a:ext uri="{FF2B5EF4-FFF2-40B4-BE49-F238E27FC236}">
                <a16:creationId xmlns:a16="http://schemas.microsoft.com/office/drawing/2014/main" id="{3E9B9672-6B06-3548-0946-C14966E6DA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E2D8E7-151D-7488-B493-B9367CB5BBAE}"/>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508050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6BFFA-2CCD-0381-2C19-1AFDD5D15FAC}"/>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3" name="Footer Placeholder 2">
            <a:extLst>
              <a:ext uri="{FF2B5EF4-FFF2-40B4-BE49-F238E27FC236}">
                <a16:creationId xmlns:a16="http://schemas.microsoft.com/office/drawing/2014/main" id="{D87F31EF-DD5E-865D-6711-6C66F86E69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F8FB18-8B36-270E-38A5-EFF48856958E}"/>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15731726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4705-F003-2068-CC9D-C78FF41C6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C504-BC5B-3713-F80F-7189570F2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9D9AA-A844-5DD6-30C2-4A9984CC6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958496-F64D-417F-13EA-E8AD6A854F1F}"/>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6" name="Footer Placeholder 5">
            <a:extLst>
              <a:ext uri="{FF2B5EF4-FFF2-40B4-BE49-F238E27FC236}">
                <a16:creationId xmlns:a16="http://schemas.microsoft.com/office/drawing/2014/main" id="{BC4FE5B6-0081-CF44-DAD8-D442384C2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39265-48EF-0F8D-D6F9-1288D4D487DB}"/>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26983925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0078-1A6D-3342-1092-6F1DBCF5E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D8B6D-2125-CC23-926F-4C49876F6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1E0B1B-B701-B0E6-7B52-600C6CB83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9730D-7462-F3CE-F58E-BD89E4FE219D}"/>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6" name="Footer Placeholder 5">
            <a:extLst>
              <a:ext uri="{FF2B5EF4-FFF2-40B4-BE49-F238E27FC236}">
                <a16:creationId xmlns:a16="http://schemas.microsoft.com/office/drawing/2014/main" id="{0DC80B26-8192-5288-3CBA-38546B66B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26A21-D4C7-640F-DEAC-84BA57FA983A}"/>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3123082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AE0-7F06-B069-39BD-D1102D85DE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E0B5F3-6773-19D0-7DC9-B05CDA429B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3A338-23AE-D21C-9AC0-1F3C52E228CF}"/>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47CA351C-DB5C-DE01-6D43-3BA3B3733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D9A97-D95B-72FF-3102-E1555E2E3D98}"/>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1576462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2A8A73-A07D-47AA-CF8B-CEAB23C89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B44E5-815E-B8E3-AC18-B23FC29ED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5DBA-5715-4E02-B799-9D23A2CB3E10}"/>
              </a:ext>
            </a:extLst>
          </p:cNvPr>
          <p:cNvSpPr>
            <a:spLocks noGrp="1"/>
          </p:cNvSpPr>
          <p:nvPr>
            <p:ph type="dt" sz="half" idx="10"/>
          </p:nvPr>
        </p:nvSpPr>
        <p:spPr/>
        <p:txBody>
          <a:body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E0DB9F33-36F8-4315-80A8-9FB6F0F06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85D35-E7C3-B9C2-E834-1DE2809A555B}"/>
              </a:ext>
            </a:extLst>
          </p:cNvPr>
          <p:cNvSpPr>
            <a:spLocks noGrp="1"/>
          </p:cNvSpPr>
          <p:nvPr>
            <p:ph type="sldNum" sz="quarter" idx="12"/>
          </p:nvPr>
        </p:nvSpPr>
        <p:spPr/>
        <p:txBody>
          <a:bodyPr/>
          <a:lstStyle/>
          <a:p>
            <a:fld id="{AB75EC6A-28B2-416B-B757-7D583B1E216D}" type="slidenum">
              <a:rPr lang="en-US" smtClean="0"/>
              <a:t>‹#›</a:t>
            </a:fld>
            <a:endParaRPr lang="en-US"/>
          </a:p>
        </p:txBody>
      </p:sp>
    </p:spTree>
    <p:extLst>
      <p:ext uri="{BB962C8B-B14F-4D97-AF65-F5344CB8AC3E}">
        <p14:creationId xmlns:p14="http://schemas.microsoft.com/office/powerpoint/2010/main" val="2379631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720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23107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0EE0-3B21-4013-5E8A-7FAB66A63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B969E7-AB3F-BDEE-EF3E-D59D0E042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7D034D-B3DE-FE99-793D-AFFE21D04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E1B6B-8D86-1538-80DB-5C77F90013FE}"/>
              </a:ext>
            </a:extLst>
          </p:cNvPr>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a:extLst>
              <a:ext uri="{FF2B5EF4-FFF2-40B4-BE49-F238E27FC236}">
                <a16:creationId xmlns:a16="http://schemas.microsoft.com/office/drawing/2014/main" id="{403AE462-542F-7FE2-8CC2-8120320CD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93723-188D-CF7A-D49B-F72422ECF4EF}"/>
              </a:ext>
            </a:extLst>
          </p:cNvPr>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6013470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1802581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804321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F82C6F-8A25-49A2-85D7-78599373B402}"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532242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F82C6F-8A25-49A2-85D7-78599373B402}"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3188398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82C6F-8A25-49A2-85D7-78599373B402}"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324403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8934490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F82C6F-8A25-49A2-85D7-78599373B402}"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352989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7EF82C6F-8A25-49A2-85D7-78599373B402}"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36194025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Tree>
    <p:extLst>
      <p:ext uri="{BB962C8B-B14F-4D97-AF65-F5344CB8AC3E}">
        <p14:creationId xmlns:p14="http://schemas.microsoft.com/office/powerpoint/2010/main" val="26644584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82C6F-8A25-49A2-85D7-78599373B402}"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F912-0667-41C2-8B84-740D95A72CFF}"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87712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4.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6.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7.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036BE-FCDF-2065-4CB5-5546775C3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D7D295-E857-707B-30B5-509E30E4A9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AC09C-0022-5FF4-202A-387A52673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82C6F-8A25-49A2-85D7-78599373B402}" type="datetimeFigureOut">
              <a:rPr lang="en-US" smtClean="0"/>
              <a:t>4/25/2023</a:t>
            </a:fld>
            <a:endParaRPr lang="en-US"/>
          </a:p>
        </p:txBody>
      </p:sp>
      <p:sp>
        <p:nvSpPr>
          <p:cNvPr id="5" name="Footer Placeholder 4">
            <a:extLst>
              <a:ext uri="{FF2B5EF4-FFF2-40B4-BE49-F238E27FC236}">
                <a16:creationId xmlns:a16="http://schemas.microsoft.com/office/drawing/2014/main" id="{AC35E9AC-AFB5-AC02-1492-EA4F4411BE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513306-5BAE-B042-4DA5-827FB73AC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CF912-0667-41C2-8B84-740D95A72CFF}" type="slidenum">
              <a:rPr lang="en-US" smtClean="0"/>
              <a:t>‹#›</a:t>
            </a:fld>
            <a:endParaRPr lang="en-US"/>
          </a:p>
        </p:txBody>
      </p:sp>
    </p:spTree>
    <p:extLst>
      <p:ext uri="{BB962C8B-B14F-4D97-AF65-F5344CB8AC3E}">
        <p14:creationId xmlns:p14="http://schemas.microsoft.com/office/powerpoint/2010/main" val="1439299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725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1" y="533400"/>
            <a:ext cx="9603701"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22811" y="1828800"/>
            <a:ext cx="96037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3"/>
          <p:cNvSpPr>
            <a:spLocks noGrp="1"/>
          </p:cNvSpPr>
          <p:nvPr>
            <p:ph type="ftr" sz="quarter" idx="3"/>
          </p:nvPr>
        </p:nvSpPr>
        <p:spPr>
          <a:xfrm>
            <a:off x="1518345" y="6172201"/>
            <a:ext cx="6864250"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11255" y="6172201"/>
            <a:ext cx="1320403"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4/25/2023</a:t>
            </a:fld>
            <a:endParaRPr lang="en-US" dirty="0"/>
          </a:p>
        </p:txBody>
      </p:sp>
      <p:sp>
        <p:nvSpPr>
          <p:cNvPr id="6" name="Slide Number Placeholder 5"/>
          <p:cNvSpPr>
            <a:spLocks noGrp="1"/>
          </p:cNvSpPr>
          <p:nvPr>
            <p:ph type="sldNum" sz="quarter" idx="4"/>
          </p:nvPr>
        </p:nvSpPr>
        <p:spPr>
          <a:xfrm>
            <a:off x="10135652" y="6172201"/>
            <a:ext cx="990859"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26916337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30828-31EE-6ECA-E334-C2AAE3BB38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5D3E6-C3D5-89AB-56BF-D2FD541697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3ECF0-C2E0-3859-F749-769D39FA7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0593E-D0A5-4882-AF00-C46176A37D8A}" type="datetimeFigureOut">
              <a:rPr lang="en-US" smtClean="0"/>
              <a:t>4/25/2023</a:t>
            </a:fld>
            <a:endParaRPr lang="en-US"/>
          </a:p>
        </p:txBody>
      </p:sp>
      <p:sp>
        <p:nvSpPr>
          <p:cNvPr id="5" name="Footer Placeholder 4">
            <a:extLst>
              <a:ext uri="{FF2B5EF4-FFF2-40B4-BE49-F238E27FC236}">
                <a16:creationId xmlns:a16="http://schemas.microsoft.com/office/drawing/2014/main" id="{479CE43D-5CB3-FFFA-8925-75A8D2BC4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F75939-30E7-D83C-5164-D0DC398A4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5EC6A-28B2-416B-B757-7D583B1E216D}" type="slidenum">
              <a:rPr lang="en-US" smtClean="0"/>
              <a:t>‹#›</a:t>
            </a:fld>
            <a:endParaRPr lang="en-US"/>
          </a:p>
        </p:txBody>
      </p:sp>
    </p:spTree>
    <p:extLst>
      <p:ext uri="{BB962C8B-B14F-4D97-AF65-F5344CB8AC3E}">
        <p14:creationId xmlns:p14="http://schemas.microsoft.com/office/powerpoint/2010/main" val="416004797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EF82C6F-8A25-49A2-85D7-78599373B402}" type="datetimeFigureOut">
              <a:rPr lang="en-US" smtClean="0"/>
              <a:t>4/25/2023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68CF912-0667-41C2-8B84-740D95A72CFF}" type="slidenum">
              <a:rPr lang="en-US" smtClean="0"/>
              <a:t>‹#›</a:t>
            </a:fld>
            <a:endParaRPr lang="en-US"/>
          </a:p>
        </p:txBody>
      </p:sp>
    </p:spTree>
    <p:extLst>
      <p:ext uri="{BB962C8B-B14F-4D97-AF65-F5344CB8AC3E}">
        <p14:creationId xmlns:p14="http://schemas.microsoft.com/office/powerpoint/2010/main" val="3653907257"/>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6257" y="345770"/>
            <a:ext cx="8665210" cy="574675"/>
          </a:xfrm>
          <a:prstGeom prst="rect">
            <a:avLst/>
          </a:prstGeom>
        </p:spPr>
        <p:txBody>
          <a:bodyPr wrap="square" lIns="0" tIns="0" rIns="0" bIns="0">
            <a:spAutoFit/>
          </a:bodyPr>
          <a:lstStyle>
            <a:lvl1pPr>
              <a:defRPr sz="3600" b="0"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319836" y="1848739"/>
            <a:ext cx="5067935" cy="3257550"/>
          </a:xfrm>
          <a:prstGeom prst="rect">
            <a:avLst/>
          </a:prstGeom>
        </p:spPr>
        <p:txBody>
          <a:bodyPr wrap="square" lIns="0" tIns="0" rIns="0" bIns="0">
            <a:spAutoFit/>
          </a:bodyPr>
          <a:lstStyle>
            <a:lvl1pPr>
              <a:defRPr sz="2400" b="0" i="0">
                <a:solidFill>
                  <a:schemeClr val="bg1"/>
                </a:solidFill>
                <a:latin typeface="Arial Narrow"/>
                <a:cs typeface="Arial Narrow"/>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297725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1BFEEE5-354A-46CF-B746-FCD412FF0698}" type="datetimeFigureOut">
              <a:rPr lang="en-US" smtClean="0"/>
              <a:t>4/25/2023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8FB822F-295E-482B-B718-5F3A56C6E307}" type="slidenum">
              <a:rPr lang="en-US" smtClean="0"/>
              <a:t>‹#›</a:t>
            </a:fld>
            <a:endParaRPr lang="en-US"/>
          </a:p>
        </p:txBody>
      </p:sp>
    </p:spTree>
    <p:extLst>
      <p:ext uri="{BB962C8B-B14F-4D97-AF65-F5344CB8AC3E}">
        <p14:creationId xmlns:p14="http://schemas.microsoft.com/office/powerpoint/2010/main" val="101025947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www.zonta.org/Web/Causes/ZontaSaysNOW/Resourc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hyperlink" Target="https://zontausa.org/zonta-says-now-to-climate-action/"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zontasaysnow.org.a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earthda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www.climatecouncil.org.au/resources/cop27-australias-global-climate-reset/" TargetMode="External"/><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2"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C18475B3-C462-693D-00E0-5EC1444F47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07529" y="490070"/>
            <a:ext cx="4416330" cy="4413748"/>
          </a:xfrm>
          <a:prstGeom prst="rect">
            <a:avLst/>
          </a:prstGeom>
        </p:spPr>
      </p:pic>
      <p:grpSp>
        <p:nvGrpSpPr>
          <p:cNvPr id="15" name="Group 14">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6" name="Freeform: Shape 15">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8E52E468-7D79-65E0-D9B0-E47D9C90B80A}"/>
              </a:ext>
            </a:extLst>
          </p:cNvPr>
          <p:cNvSpPr>
            <a:spLocks noGrp="1"/>
          </p:cNvSpPr>
          <p:nvPr>
            <p:ph type="subTitle" idx="1"/>
          </p:nvPr>
        </p:nvSpPr>
        <p:spPr>
          <a:xfrm>
            <a:off x="5021563" y="3503885"/>
            <a:ext cx="6827519" cy="3090077"/>
          </a:xfrm>
        </p:spPr>
        <p:txBody>
          <a:bodyPr anchor="t">
            <a:spAutoFit/>
          </a:bodyPr>
          <a:lstStyle/>
          <a:p>
            <a:pPr algn="l">
              <a:spcBef>
                <a:spcPts val="0"/>
              </a:spcBef>
            </a:pPr>
            <a:r>
              <a:rPr lang="en-US" sz="3600" b="1" dirty="0">
                <a:solidFill>
                  <a:srgbClr val="099AAD"/>
                </a:solidFill>
                <a:latin typeface="+mn-lt"/>
              </a:rPr>
              <a:t>Zonta Says NOW: </a:t>
            </a:r>
          </a:p>
          <a:p>
            <a:pPr algn="l">
              <a:spcBef>
                <a:spcPts val="0"/>
              </a:spcBef>
            </a:pPr>
            <a:r>
              <a:rPr lang="en-US" sz="3600" b="1" i="1" dirty="0">
                <a:solidFill>
                  <a:srgbClr val="099AAD"/>
                </a:solidFill>
                <a:latin typeface="+mn-lt"/>
              </a:rPr>
              <a:t>What’s climate </a:t>
            </a:r>
            <a:r>
              <a:rPr lang="en-US" sz="3600" b="1" i="1" dirty="0">
                <a:solidFill>
                  <a:srgbClr val="099AAD"/>
                </a:solidFill>
              </a:rPr>
              <a:t>got to do with us?</a:t>
            </a:r>
          </a:p>
          <a:p>
            <a:pPr algn="l">
              <a:lnSpc>
                <a:spcPct val="100000"/>
              </a:lnSpc>
              <a:spcBef>
                <a:spcPts val="0"/>
              </a:spcBef>
            </a:pPr>
            <a:endParaRPr lang="en-US" sz="1200" b="1" dirty="0">
              <a:solidFill>
                <a:schemeClr val="tx2"/>
              </a:solidFill>
            </a:endParaRPr>
          </a:p>
          <a:p>
            <a:pPr algn="l">
              <a:lnSpc>
                <a:spcPct val="100000"/>
              </a:lnSpc>
              <a:spcBef>
                <a:spcPts val="0"/>
              </a:spcBef>
            </a:pPr>
            <a:r>
              <a:rPr lang="en-US" dirty="0"/>
              <a:t>The What, Why &amp; How of Zonta International’s Climate Change Initiative</a:t>
            </a:r>
            <a:endParaRPr lang="en-US" b="1" dirty="0">
              <a:solidFill>
                <a:schemeClr val="tx2"/>
              </a:solidFill>
            </a:endParaRPr>
          </a:p>
          <a:p>
            <a:pPr algn="l">
              <a:lnSpc>
                <a:spcPct val="100000"/>
              </a:lnSpc>
              <a:spcBef>
                <a:spcPts val="0"/>
              </a:spcBef>
            </a:pPr>
            <a:endParaRPr lang="en-US" sz="2000" b="1" dirty="0">
              <a:solidFill>
                <a:schemeClr val="tx2"/>
              </a:solidFill>
            </a:endParaRPr>
          </a:p>
          <a:p>
            <a:pPr algn="l">
              <a:lnSpc>
                <a:spcPct val="100000"/>
              </a:lnSpc>
              <a:spcBef>
                <a:spcPts val="0"/>
              </a:spcBef>
            </a:pPr>
            <a:r>
              <a:rPr lang="en-US" sz="2300" b="1" dirty="0">
                <a:solidFill>
                  <a:schemeClr val="tx2"/>
                </a:solidFill>
              </a:rPr>
              <a:t>Jane Austin</a:t>
            </a:r>
            <a:r>
              <a:rPr lang="en-US" sz="2300" dirty="0">
                <a:solidFill>
                  <a:schemeClr val="tx2"/>
                </a:solidFill>
              </a:rPr>
              <a:t>, Zonta Club of Minneapolis</a:t>
            </a:r>
          </a:p>
          <a:p>
            <a:pPr algn="l">
              <a:lnSpc>
                <a:spcPct val="100000"/>
              </a:lnSpc>
              <a:spcBef>
                <a:spcPts val="0"/>
              </a:spcBef>
            </a:pPr>
            <a:r>
              <a:rPr lang="en-US" sz="2300" dirty="0">
                <a:solidFill>
                  <a:schemeClr val="tx2"/>
                </a:solidFill>
              </a:rPr>
              <a:t>D7 Lt Governor and Zonta Says NOW Working Group</a:t>
            </a:r>
          </a:p>
        </p:txBody>
      </p:sp>
    </p:spTree>
    <p:extLst>
      <p:ext uri="{BB962C8B-B14F-4D97-AF65-F5344CB8AC3E}">
        <p14:creationId xmlns:p14="http://schemas.microsoft.com/office/powerpoint/2010/main" val="327875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03905-58A4-ABE5-0B92-7F6439B672C2}"/>
              </a:ext>
            </a:extLst>
          </p:cNvPr>
          <p:cNvPicPr>
            <a:picLocks noChangeAspect="1"/>
          </p:cNvPicPr>
          <p:nvPr/>
        </p:nvPicPr>
        <p:blipFill>
          <a:blip r:embed="rId3"/>
          <a:stretch>
            <a:fillRect/>
          </a:stretch>
        </p:blipFill>
        <p:spPr>
          <a:xfrm>
            <a:off x="355991" y="663864"/>
            <a:ext cx="11480018" cy="5025736"/>
          </a:xfrm>
          <a:prstGeom prst="rect">
            <a:avLst/>
          </a:prstGeom>
        </p:spPr>
      </p:pic>
    </p:spTree>
    <p:extLst>
      <p:ext uri="{BB962C8B-B14F-4D97-AF65-F5344CB8AC3E}">
        <p14:creationId xmlns:p14="http://schemas.microsoft.com/office/powerpoint/2010/main" val="367244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99F8FD-3588-7DA6-4AFD-0F649DFC3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1905" y="463039"/>
            <a:ext cx="7779170" cy="5931922"/>
          </a:xfrm>
          <a:prstGeom prst="rect">
            <a:avLst/>
          </a:prstGeom>
        </p:spPr>
      </p:pic>
      <p:sp>
        <p:nvSpPr>
          <p:cNvPr id="8" name="TextBox 7">
            <a:extLst>
              <a:ext uri="{FF2B5EF4-FFF2-40B4-BE49-F238E27FC236}">
                <a16:creationId xmlns:a16="http://schemas.microsoft.com/office/drawing/2014/main" id="{342CFB39-A1EC-1394-AA55-E064FAD56F8D}"/>
              </a:ext>
            </a:extLst>
          </p:cNvPr>
          <p:cNvSpPr txBox="1"/>
          <p:nvPr/>
        </p:nvSpPr>
        <p:spPr>
          <a:xfrm>
            <a:off x="640081" y="899160"/>
            <a:ext cx="2194560" cy="4770537"/>
          </a:xfrm>
          <a:prstGeom prst="rect">
            <a:avLst/>
          </a:prstGeom>
          <a:noFill/>
        </p:spPr>
        <p:txBody>
          <a:bodyPr wrap="square" rtlCol="0">
            <a:spAutoFit/>
          </a:bodyPr>
          <a:lstStyle/>
          <a:p>
            <a:pPr algn="ctr"/>
            <a:r>
              <a:rPr lang="en-US" sz="3200" b="1" i="1" dirty="0"/>
              <a:t>So why should we as Zontians be involved in climate issues?</a:t>
            </a:r>
          </a:p>
          <a:p>
            <a:pPr algn="ctr"/>
            <a:endParaRPr lang="en-US" sz="3200" b="1" dirty="0"/>
          </a:p>
          <a:p>
            <a:pPr algn="ctr"/>
            <a:r>
              <a:rPr lang="en-US" sz="4000" b="1" dirty="0">
                <a:solidFill>
                  <a:srgbClr val="A80000"/>
                </a:solidFill>
              </a:rPr>
              <a:t>Gender equality!</a:t>
            </a:r>
          </a:p>
        </p:txBody>
      </p:sp>
    </p:spTree>
    <p:extLst>
      <p:ext uri="{BB962C8B-B14F-4D97-AF65-F5344CB8AC3E}">
        <p14:creationId xmlns:p14="http://schemas.microsoft.com/office/powerpoint/2010/main" val="2166838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3BC63E-A1A3-C164-D9CD-0381F6038DF8}"/>
              </a:ext>
            </a:extLst>
          </p:cNvPr>
          <p:cNvSpPr txBox="1"/>
          <p:nvPr/>
        </p:nvSpPr>
        <p:spPr>
          <a:xfrm>
            <a:off x="403225" y="4269940"/>
            <a:ext cx="5788025" cy="2449901"/>
          </a:xfrm>
          <a:prstGeom prst="rect">
            <a:avLst/>
          </a:prstGeom>
        </p:spPr>
        <p:txBody>
          <a:bodyPr vert="horz" wrap="square" lIns="91440" tIns="45720" rIns="91440" bIns="45720" rtlCol="0" anchor="t">
            <a:spAutoFit/>
          </a:bodyPr>
          <a:lstStyle/>
          <a:p>
            <a:pPr>
              <a:lnSpc>
                <a:spcPct val="90000"/>
              </a:lnSpc>
              <a:spcBef>
                <a:spcPct val="0"/>
              </a:spcBef>
              <a:spcAft>
                <a:spcPts val="600"/>
              </a:spcAft>
            </a:pPr>
            <a:r>
              <a:rPr lang="en-US" sz="2000" b="1" dirty="0">
                <a:solidFill>
                  <a:schemeClr val="bg1">
                    <a:alpha val="80000"/>
                  </a:schemeClr>
                </a:solidFill>
              </a:rPr>
              <a:t>Whether sudden or slow-onset climate events, women are more vulnerable and burdened:</a:t>
            </a:r>
          </a:p>
          <a:p>
            <a:pPr marL="457200" indent="-285750">
              <a:lnSpc>
                <a:spcPct val="90000"/>
              </a:lnSpc>
              <a:spcBef>
                <a:spcPct val="0"/>
              </a:spcBef>
              <a:spcAft>
                <a:spcPts val="600"/>
              </a:spcAft>
              <a:buFont typeface="Wingdings" panose="05000000000000000000" pitchFamily="2" charset="2"/>
              <a:buChar char="§"/>
            </a:pPr>
            <a:r>
              <a:rPr lang="en-US" dirty="0">
                <a:solidFill>
                  <a:schemeClr val="bg1">
                    <a:alpha val="80000"/>
                  </a:schemeClr>
                </a:solidFill>
              </a:rPr>
              <a:t>Responsible for child and elder care </a:t>
            </a:r>
          </a:p>
          <a:p>
            <a:pPr marL="457200" indent="-285750">
              <a:lnSpc>
                <a:spcPct val="90000"/>
              </a:lnSpc>
              <a:spcBef>
                <a:spcPct val="0"/>
              </a:spcBef>
              <a:spcAft>
                <a:spcPts val="600"/>
              </a:spcAft>
              <a:buFont typeface="Wingdings" panose="05000000000000000000" pitchFamily="2" charset="2"/>
              <a:buChar char="§"/>
            </a:pPr>
            <a:r>
              <a:rPr lang="en-US" dirty="0">
                <a:solidFill>
                  <a:schemeClr val="bg1">
                    <a:alpha val="80000"/>
                  </a:schemeClr>
                </a:solidFill>
              </a:rPr>
              <a:t>Responsible for providing food and water for family</a:t>
            </a:r>
          </a:p>
          <a:p>
            <a:pPr marL="457200" indent="-285750">
              <a:lnSpc>
                <a:spcPct val="90000"/>
              </a:lnSpc>
              <a:spcBef>
                <a:spcPct val="0"/>
              </a:spcBef>
              <a:spcAft>
                <a:spcPts val="600"/>
              </a:spcAft>
              <a:buFont typeface="Wingdings" panose="05000000000000000000" pitchFamily="2" charset="2"/>
              <a:buChar char="§"/>
            </a:pPr>
            <a:r>
              <a:rPr lang="en-US" dirty="0">
                <a:solidFill>
                  <a:schemeClr val="bg1">
                    <a:alpha val="80000"/>
                  </a:schemeClr>
                </a:solidFill>
              </a:rPr>
              <a:t>Suffer more from shortages of food and economic resources</a:t>
            </a:r>
          </a:p>
          <a:p>
            <a:pPr marL="457200" indent="-285750">
              <a:lnSpc>
                <a:spcPct val="90000"/>
              </a:lnSpc>
              <a:spcBef>
                <a:spcPct val="0"/>
              </a:spcBef>
              <a:spcAft>
                <a:spcPts val="600"/>
              </a:spcAft>
              <a:buFont typeface="Wingdings" panose="05000000000000000000" pitchFamily="2" charset="2"/>
              <a:buChar char="§"/>
            </a:pPr>
            <a:r>
              <a:rPr lang="en-US" dirty="0">
                <a:solidFill>
                  <a:schemeClr val="bg1">
                    <a:alpha val="80000"/>
                  </a:schemeClr>
                </a:solidFill>
              </a:rPr>
              <a:t>May have social constraints in their clothing, activity, skills (e.g., travel, swimming), resources</a:t>
            </a:r>
          </a:p>
        </p:txBody>
      </p:sp>
      <p:pic>
        <p:nvPicPr>
          <p:cNvPr id="16" name="Picture 15">
            <a:extLst>
              <a:ext uri="{FF2B5EF4-FFF2-40B4-BE49-F238E27FC236}">
                <a16:creationId xmlns:a16="http://schemas.microsoft.com/office/drawing/2014/main" id="{BAA3E9AB-262C-2769-9096-858D630291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2" name="Picture 1">
            <a:extLst>
              <a:ext uri="{FF2B5EF4-FFF2-40B4-BE49-F238E27FC236}">
                <a16:creationId xmlns:a16="http://schemas.microsoft.com/office/drawing/2014/main" id="{9779F303-A32E-5F3C-C74E-3D0994F4A7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2"/>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8" name="Picture 7">
            <a:extLst>
              <a:ext uri="{FF2B5EF4-FFF2-40B4-BE49-F238E27FC236}">
                <a16:creationId xmlns:a16="http://schemas.microsoft.com/office/drawing/2014/main" id="{771A68C6-26CB-2F47-7395-22A7565BB0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4" name="Picture 3">
            <a:extLst>
              <a:ext uri="{FF2B5EF4-FFF2-40B4-BE49-F238E27FC236}">
                <a16:creationId xmlns:a16="http://schemas.microsoft.com/office/drawing/2014/main" id="{08D157CB-7AF9-B8EF-F8D7-732906022C5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23" name="Group 22">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4" name="Freeform: Shape 23">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extBox 10">
            <a:extLst>
              <a:ext uri="{FF2B5EF4-FFF2-40B4-BE49-F238E27FC236}">
                <a16:creationId xmlns:a16="http://schemas.microsoft.com/office/drawing/2014/main" id="{0EA8B9F4-3218-66C4-A161-8D8D8BB79317}"/>
              </a:ext>
            </a:extLst>
          </p:cNvPr>
          <p:cNvSpPr txBox="1"/>
          <p:nvPr/>
        </p:nvSpPr>
        <p:spPr>
          <a:xfrm>
            <a:off x="6000752" y="4308456"/>
            <a:ext cx="6126113" cy="2222147"/>
          </a:xfrm>
          <a:prstGeom prst="rect">
            <a:avLst/>
          </a:prstGeom>
        </p:spPr>
        <p:txBody>
          <a:bodyPr vert="horz" wrap="square" lIns="91440" tIns="45720" rIns="91440" bIns="45720" rtlCol="0">
            <a:spAutoFit/>
          </a:bodyPr>
          <a:lstStyle/>
          <a:p>
            <a:pPr marL="344488" indent="-344488">
              <a:lnSpc>
                <a:spcPct val="90000"/>
              </a:lnSpc>
              <a:spcAft>
                <a:spcPts val="600"/>
              </a:spcAft>
              <a:tabLst>
                <a:tab pos="404813" algn="l"/>
              </a:tabLst>
            </a:pPr>
            <a:r>
              <a:rPr lang="en-US" dirty="0">
                <a:solidFill>
                  <a:schemeClr val="bg1"/>
                </a:solidFill>
                <a:latin typeface="Arial" panose="020B0604020202020204" pitchFamily="34" charset="0"/>
              </a:rPr>
              <a:t>Gender</a:t>
            </a:r>
            <a:r>
              <a:rPr lang="en-US" dirty="0">
                <a:latin typeface="Arial" panose="020B0604020202020204" pitchFamily="34" charset="0"/>
              </a:rPr>
              <a:t> </a:t>
            </a:r>
            <a:r>
              <a:rPr lang="en-US" dirty="0">
                <a:solidFill>
                  <a:schemeClr val="bg1"/>
                </a:solidFill>
                <a:latin typeface="Arial" panose="020B0604020202020204" pitchFamily="34" charset="0"/>
              </a:rPr>
              <a:t>differences are directly linked to women’s economic and social rights</a:t>
            </a:r>
          </a:p>
          <a:p>
            <a:pPr>
              <a:lnSpc>
                <a:spcPct val="90000"/>
              </a:lnSpc>
              <a:spcAft>
                <a:spcPts val="600"/>
              </a:spcAft>
            </a:pPr>
            <a:r>
              <a:rPr lang="en-US" dirty="0">
                <a:solidFill>
                  <a:schemeClr val="bg1"/>
                </a:solidFill>
              </a:rPr>
              <a:t>Globally</a:t>
            </a:r>
            <a:r>
              <a:rPr lang="en-US" dirty="0">
                <a:solidFill>
                  <a:schemeClr val="bg1">
                    <a:alpha val="80000"/>
                  </a:schemeClr>
                </a:solidFill>
              </a:rPr>
              <a:t>, women are more likely than men to</a:t>
            </a:r>
          </a:p>
          <a:p>
            <a:pPr marL="517525" lvl="1" indent="-285750">
              <a:lnSpc>
                <a:spcPct val="90000"/>
              </a:lnSpc>
              <a:spcAft>
                <a:spcPts val="600"/>
              </a:spcAft>
              <a:buFont typeface="Wingdings" panose="05000000000000000000" pitchFamily="2" charset="2"/>
              <a:buChar char="§"/>
            </a:pPr>
            <a:r>
              <a:rPr lang="en-US" dirty="0">
                <a:solidFill>
                  <a:schemeClr val="bg1">
                    <a:alpha val="80000"/>
                  </a:schemeClr>
                </a:solidFill>
              </a:rPr>
              <a:t>Live in extreme poverty</a:t>
            </a:r>
          </a:p>
          <a:p>
            <a:pPr marL="517525" lvl="1" indent="-285750">
              <a:lnSpc>
                <a:spcPct val="90000"/>
              </a:lnSpc>
              <a:spcAft>
                <a:spcPts val="600"/>
              </a:spcAft>
              <a:buFont typeface="Wingdings" panose="05000000000000000000" pitchFamily="2" charset="2"/>
              <a:buChar char="§"/>
            </a:pPr>
            <a:r>
              <a:rPr lang="en-US" dirty="0">
                <a:solidFill>
                  <a:schemeClr val="bg1">
                    <a:alpha val="80000"/>
                  </a:schemeClr>
                </a:solidFill>
              </a:rPr>
              <a:t>Experience severe hunger and food insecurity</a:t>
            </a:r>
          </a:p>
          <a:p>
            <a:pPr marL="517525" lvl="1" indent="-285750">
              <a:lnSpc>
                <a:spcPct val="90000"/>
              </a:lnSpc>
              <a:spcAft>
                <a:spcPts val="600"/>
              </a:spcAft>
              <a:buFont typeface="Wingdings" panose="05000000000000000000" pitchFamily="2" charset="2"/>
              <a:buChar char="§"/>
            </a:pPr>
            <a:r>
              <a:rPr lang="en-US" dirty="0">
                <a:solidFill>
                  <a:schemeClr val="bg1">
                    <a:alpha val="80000"/>
                  </a:schemeClr>
                </a:solidFill>
              </a:rPr>
              <a:t>Experience partner violence </a:t>
            </a:r>
          </a:p>
          <a:p>
            <a:pPr marL="517525" lvl="1" indent="-285750">
              <a:lnSpc>
                <a:spcPct val="90000"/>
              </a:lnSpc>
              <a:spcAft>
                <a:spcPts val="600"/>
              </a:spcAft>
              <a:buFont typeface="Wingdings" panose="05000000000000000000" pitchFamily="2" charset="2"/>
              <a:buChar char="§"/>
            </a:pPr>
            <a:r>
              <a:rPr lang="en-US" dirty="0">
                <a:solidFill>
                  <a:schemeClr val="bg1">
                    <a:alpha val="80000"/>
                  </a:schemeClr>
                </a:solidFill>
              </a:rPr>
              <a:t>Be injured and much more likely to die in severe events</a:t>
            </a:r>
          </a:p>
        </p:txBody>
      </p:sp>
      <p:sp>
        <p:nvSpPr>
          <p:cNvPr id="6" name="TextBox 5">
            <a:extLst>
              <a:ext uri="{FF2B5EF4-FFF2-40B4-BE49-F238E27FC236}">
                <a16:creationId xmlns:a16="http://schemas.microsoft.com/office/drawing/2014/main" id="{E4A9CA52-7A14-BDA0-1906-C7932F22F5B9}"/>
              </a:ext>
            </a:extLst>
          </p:cNvPr>
          <p:cNvSpPr txBox="1"/>
          <p:nvPr/>
        </p:nvSpPr>
        <p:spPr>
          <a:xfrm>
            <a:off x="2524457" y="0"/>
            <a:ext cx="7082860" cy="523220"/>
          </a:xfrm>
          <a:prstGeom prst="rect">
            <a:avLst/>
          </a:prstGeom>
          <a:solidFill>
            <a:srgbClr val="099AAD"/>
          </a:solidFill>
        </p:spPr>
        <p:txBody>
          <a:bodyPr wrap="square" rtlCol="0">
            <a:spAutoFit/>
          </a:bodyPr>
          <a:lstStyle/>
          <a:p>
            <a:pPr algn="ctr"/>
            <a:r>
              <a:rPr lang="en-US" sz="2800" dirty="0">
                <a:solidFill>
                  <a:schemeClr val="bg1"/>
                </a:solidFill>
              </a:rPr>
              <a:t>Climate change amplifies gender inequalities</a:t>
            </a:r>
          </a:p>
        </p:txBody>
      </p:sp>
    </p:spTree>
    <p:extLst>
      <p:ext uri="{BB962C8B-B14F-4D97-AF65-F5344CB8AC3E}">
        <p14:creationId xmlns:p14="http://schemas.microsoft.com/office/powerpoint/2010/main" val="14851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A8B9F4-3218-66C4-A161-8D8D8BB79317}"/>
              </a:ext>
            </a:extLst>
          </p:cNvPr>
          <p:cNvSpPr txBox="1"/>
          <p:nvPr/>
        </p:nvSpPr>
        <p:spPr>
          <a:xfrm>
            <a:off x="838200" y="4669978"/>
            <a:ext cx="4391024" cy="11737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dirty="0">
                <a:solidFill>
                  <a:schemeClr val="bg1"/>
                </a:solidFill>
                <a:latin typeface="+mj-lt"/>
                <a:ea typeface="+mj-ea"/>
                <a:cs typeface="+mj-cs"/>
              </a:rPr>
              <a:t>Women are more vulnerable and at risk:</a:t>
            </a:r>
          </a:p>
        </p:txBody>
      </p:sp>
      <p:pic>
        <p:nvPicPr>
          <p:cNvPr id="2" name="Picture 1">
            <a:extLst>
              <a:ext uri="{FF2B5EF4-FFF2-40B4-BE49-F238E27FC236}">
                <a16:creationId xmlns:a16="http://schemas.microsoft.com/office/drawing/2014/main" id="{7724E19B-8C1C-C9C6-4E75-B2F3AD1FD6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2136" y="0"/>
            <a:ext cx="3094890" cy="3842008"/>
          </a:xfrm>
          <a:custGeom>
            <a:avLst/>
            <a:gdLst/>
            <a:ahLst/>
            <a:cxnLst/>
            <a:rect l="l" t="t" r="r" b="b"/>
            <a:pathLst>
              <a:path w="2952750" h="3940629">
                <a:moveTo>
                  <a:pt x="0" y="0"/>
                </a:moveTo>
                <a:lnTo>
                  <a:pt x="2952750" y="0"/>
                </a:lnTo>
                <a:lnTo>
                  <a:pt x="2952749" y="3847994"/>
                </a:lnTo>
                <a:lnTo>
                  <a:pt x="0" y="3940629"/>
                </a:lnTo>
                <a:close/>
              </a:path>
            </a:pathLst>
          </a:custGeom>
        </p:spPr>
      </p:pic>
      <p:pic>
        <p:nvPicPr>
          <p:cNvPr id="3" name="Picture 2">
            <a:extLst>
              <a:ext uri="{FF2B5EF4-FFF2-40B4-BE49-F238E27FC236}">
                <a16:creationId xmlns:a16="http://schemas.microsoft.com/office/drawing/2014/main" id="{41086E10-6F73-27FF-B11A-CD3258EEF8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9" name="Picture 8">
            <a:extLst>
              <a:ext uri="{FF2B5EF4-FFF2-40B4-BE49-F238E27FC236}">
                <a16:creationId xmlns:a16="http://schemas.microsoft.com/office/drawing/2014/main" id="{A2C415D4-0FDA-9308-C470-97E7C2D05C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7" name="Picture 6">
            <a:extLst>
              <a:ext uri="{FF2B5EF4-FFF2-40B4-BE49-F238E27FC236}">
                <a16:creationId xmlns:a16="http://schemas.microsoft.com/office/drawing/2014/main" id="{FB0C4734-1DA4-7E1E-FE4D-01A5BE29E31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8" name="Group 17">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72530455-3791-5F7F-B62C-A54B83639DA1}"/>
              </a:ext>
            </a:extLst>
          </p:cNvPr>
          <p:cNvSpPr txBox="1"/>
          <p:nvPr/>
        </p:nvSpPr>
        <p:spPr>
          <a:xfrm>
            <a:off x="4972050" y="4286160"/>
            <a:ext cx="7043738" cy="2354491"/>
          </a:xfrm>
          <a:prstGeom prst="rect">
            <a:avLst/>
          </a:prstGeom>
        </p:spPr>
        <p:txBody>
          <a:bodyPr vert="horz" wrap="square" lIns="91440" tIns="45720" rIns="91440" bIns="45720" rtlCol="0">
            <a:spAutoFit/>
          </a:bodyPr>
          <a:lstStyle/>
          <a:p>
            <a:pPr marL="285750" lvl="0" indent="-228600">
              <a:lnSpc>
                <a:spcPct val="90000"/>
              </a:lnSpc>
              <a:spcBef>
                <a:spcPct val="0"/>
              </a:spcBef>
              <a:spcAft>
                <a:spcPct val="35000"/>
              </a:spcAft>
              <a:buFont typeface="Arial" panose="020B0604020202020204" pitchFamily="34" charset="0"/>
              <a:buChar char="•"/>
            </a:pPr>
            <a:r>
              <a:rPr lang="en-US" sz="2000" dirty="0">
                <a:solidFill>
                  <a:schemeClr val="bg1">
                    <a:alpha val="80000"/>
                  </a:schemeClr>
                </a:solidFill>
              </a:rPr>
              <a:t>Women face more systematic violence that escalates during periods of instability. </a:t>
            </a:r>
          </a:p>
          <a:p>
            <a:pPr marL="285750" lvl="0" indent="-228600">
              <a:lnSpc>
                <a:spcPct val="90000"/>
              </a:lnSpc>
              <a:spcBef>
                <a:spcPct val="0"/>
              </a:spcBef>
              <a:spcAft>
                <a:spcPct val="35000"/>
              </a:spcAft>
              <a:buFont typeface="Arial" panose="020B0604020202020204" pitchFamily="34" charset="0"/>
              <a:buChar char="•"/>
            </a:pPr>
            <a:r>
              <a:rPr lang="en-US" sz="2000" dirty="0">
                <a:solidFill>
                  <a:schemeClr val="bg1">
                    <a:alpha val="80000"/>
                  </a:schemeClr>
                </a:solidFill>
              </a:rPr>
              <a:t>Challenges in finding safe spaces for women displaced from their home and communities</a:t>
            </a:r>
          </a:p>
          <a:p>
            <a:pPr marL="285750" lvl="0" indent="-228600">
              <a:lnSpc>
                <a:spcPct val="90000"/>
              </a:lnSpc>
              <a:spcBef>
                <a:spcPct val="0"/>
              </a:spcBef>
              <a:spcAft>
                <a:spcPct val="35000"/>
              </a:spcAft>
              <a:buFont typeface="Arial" panose="020B0604020202020204" pitchFamily="34" charset="0"/>
              <a:buChar char="•"/>
            </a:pPr>
            <a:r>
              <a:rPr lang="en-US" sz="2000" dirty="0">
                <a:solidFill>
                  <a:schemeClr val="bg1">
                    <a:alpha val="80000"/>
                  </a:schemeClr>
                </a:solidFill>
              </a:rPr>
              <a:t>Social instability and upheaval of livelihoods can precipitate early marriage or forced prostitution </a:t>
            </a:r>
          </a:p>
          <a:p>
            <a:pPr marL="285750" lvl="0" indent="-228600">
              <a:lnSpc>
                <a:spcPct val="90000"/>
              </a:lnSpc>
              <a:spcBef>
                <a:spcPct val="0"/>
              </a:spcBef>
              <a:spcAft>
                <a:spcPct val="35000"/>
              </a:spcAft>
              <a:buFont typeface="Arial" panose="020B0604020202020204" pitchFamily="34" charset="0"/>
              <a:buChar char="•"/>
            </a:pPr>
            <a:r>
              <a:rPr lang="en-US" sz="2000" dirty="0">
                <a:solidFill>
                  <a:schemeClr val="bg1">
                    <a:alpha val="80000"/>
                  </a:schemeClr>
                </a:solidFill>
              </a:rPr>
              <a:t>Greater risk of mental health problems, poor medical resources</a:t>
            </a:r>
          </a:p>
        </p:txBody>
      </p:sp>
      <p:pic>
        <p:nvPicPr>
          <p:cNvPr id="4" name="Picture 3">
            <a:extLst>
              <a:ext uri="{FF2B5EF4-FFF2-40B4-BE49-F238E27FC236}">
                <a16:creationId xmlns:a16="http://schemas.microsoft.com/office/drawing/2014/main" id="{4B180D7D-0188-4D78-5081-03D1ABB64527}"/>
              </a:ext>
            </a:extLst>
          </p:cNvPr>
          <p:cNvPicPr>
            <a:picLocks noChangeAspect="1"/>
          </p:cNvPicPr>
          <p:nvPr/>
        </p:nvPicPr>
        <p:blipFill>
          <a:blip r:embed="rId8"/>
          <a:stretch>
            <a:fillRect/>
          </a:stretch>
        </p:blipFill>
        <p:spPr>
          <a:xfrm>
            <a:off x="2553917" y="-60626"/>
            <a:ext cx="7084166" cy="749873"/>
          </a:xfrm>
          <a:prstGeom prst="rect">
            <a:avLst/>
          </a:prstGeom>
        </p:spPr>
      </p:pic>
    </p:spTree>
    <p:extLst>
      <p:ext uri="{BB962C8B-B14F-4D97-AF65-F5344CB8AC3E}">
        <p14:creationId xmlns:p14="http://schemas.microsoft.com/office/powerpoint/2010/main" val="396366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E55FFE-718C-CD16-7F8E-E11E107A3E64}"/>
              </a:ext>
            </a:extLst>
          </p:cNvPr>
          <p:cNvSpPr txBox="1"/>
          <p:nvPr/>
        </p:nvSpPr>
        <p:spPr>
          <a:xfrm>
            <a:off x="656637" y="397507"/>
            <a:ext cx="4108794" cy="1089529"/>
          </a:xfrm>
          <a:prstGeom prst="rect">
            <a:avLst/>
          </a:prstGeom>
        </p:spPr>
        <p:txBody>
          <a:bodyPr vert="horz" wrap="square" lIns="91440" tIns="45720" rIns="91440" bIns="45720" rtlCol="0" anchor="ctr">
            <a:spAutoFit/>
          </a:bodyPr>
          <a:lstStyle/>
          <a:p>
            <a:pPr>
              <a:lnSpc>
                <a:spcPct val="90000"/>
              </a:lnSpc>
              <a:spcBef>
                <a:spcPct val="0"/>
              </a:spcBef>
              <a:spcAft>
                <a:spcPts val="600"/>
              </a:spcAft>
            </a:pPr>
            <a:r>
              <a:rPr lang="en-US" sz="2400" b="1" kern="1200" dirty="0">
                <a:solidFill>
                  <a:schemeClr val="tx1"/>
                </a:solidFill>
                <a:latin typeface="+mj-lt"/>
                <a:ea typeface="+mj-ea"/>
                <a:cs typeface="+mj-cs"/>
              </a:rPr>
              <a:t>Women face greater challenges in the face of climate-driven disasters: </a:t>
            </a:r>
          </a:p>
        </p:txBody>
      </p:sp>
      <p:sp>
        <p:nvSpPr>
          <p:cNvPr id="13" name="Freeform: Shape 12">
            <a:extLst>
              <a:ext uri="{FF2B5EF4-FFF2-40B4-BE49-F238E27FC236}">
                <a16:creationId xmlns:a16="http://schemas.microsoft.com/office/drawing/2014/main" id="{8A9ADC6B-CB13-7C23-DEE5-07E95CD92047}"/>
              </a:ext>
            </a:extLst>
          </p:cNvPr>
          <p:cNvSpPr/>
          <p:nvPr/>
        </p:nvSpPr>
        <p:spPr>
          <a:xfrm>
            <a:off x="601831" y="1681031"/>
            <a:ext cx="4302485" cy="4621265"/>
          </a:xfrm>
          <a:custGeom>
            <a:avLst/>
            <a:gdLst>
              <a:gd name="connsiteX0" fmla="*/ 0 w 7589520"/>
              <a:gd name="connsiteY0" fmla="*/ 112712 h 676260"/>
              <a:gd name="connsiteX1" fmla="*/ 112712 w 7589520"/>
              <a:gd name="connsiteY1" fmla="*/ 0 h 676260"/>
              <a:gd name="connsiteX2" fmla="*/ 7476808 w 7589520"/>
              <a:gd name="connsiteY2" fmla="*/ 0 h 676260"/>
              <a:gd name="connsiteX3" fmla="*/ 7589520 w 7589520"/>
              <a:gd name="connsiteY3" fmla="*/ 112712 h 676260"/>
              <a:gd name="connsiteX4" fmla="*/ 7589520 w 7589520"/>
              <a:gd name="connsiteY4" fmla="*/ 563548 h 676260"/>
              <a:gd name="connsiteX5" fmla="*/ 7476808 w 7589520"/>
              <a:gd name="connsiteY5" fmla="*/ 676260 h 676260"/>
              <a:gd name="connsiteX6" fmla="*/ 112712 w 7589520"/>
              <a:gd name="connsiteY6" fmla="*/ 676260 h 676260"/>
              <a:gd name="connsiteX7" fmla="*/ 0 w 7589520"/>
              <a:gd name="connsiteY7" fmla="*/ 563548 h 676260"/>
              <a:gd name="connsiteX8" fmla="*/ 0 w 758952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520" h="676260">
                <a:moveTo>
                  <a:pt x="0" y="112712"/>
                </a:moveTo>
                <a:cubicBezTo>
                  <a:pt x="0" y="50463"/>
                  <a:pt x="50463" y="0"/>
                  <a:pt x="112712" y="0"/>
                </a:cubicBezTo>
                <a:lnTo>
                  <a:pt x="7476808" y="0"/>
                </a:lnTo>
                <a:cubicBezTo>
                  <a:pt x="7539057" y="0"/>
                  <a:pt x="7589520" y="50463"/>
                  <a:pt x="7589520" y="112712"/>
                </a:cubicBezTo>
                <a:lnTo>
                  <a:pt x="7589520" y="563548"/>
                </a:lnTo>
                <a:cubicBezTo>
                  <a:pt x="7589520" y="625797"/>
                  <a:pt x="7539057" y="676260"/>
                  <a:pt x="7476808" y="676260"/>
                </a:cubicBezTo>
                <a:lnTo>
                  <a:pt x="112712" y="676260"/>
                </a:lnTo>
                <a:cubicBezTo>
                  <a:pt x="50463" y="676260"/>
                  <a:pt x="0" y="625797"/>
                  <a:pt x="0" y="563548"/>
                </a:cubicBezTo>
                <a:lnTo>
                  <a:pt x="0" y="112712"/>
                </a:lnTo>
                <a:close/>
              </a:path>
            </a:pathLst>
          </a:cu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45720" rIns="91440" bIns="45720" numCol="1" spcCol="1270" rtlCol="0" anchorCtr="0">
            <a:spAutoFit/>
          </a:bodyPr>
          <a:lstStyle/>
          <a:p>
            <a:pPr marL="225425" indent="-225425">
              <a:lnSpc>
                <a:spcPct val="90000"/>
              </a:lnSpc>
              <a:spcBef>
                <a:spcPct val="0"/>
              </a:spcBef>
              <a:spcAft>
                <a:spcPct val="35000"/>
              </a:spcAft>
              <a:buFont typeface="Wingdings" panose="05000000000000000000" pitchFamily="2" charset="2"/>
              <a:buChar char="§"/>
            </a:pPr>
            <a:r>
              <a:rPr lang="en-US" dirty="0">
                <a:solidFill>
                  <a:schemeClr val="tx1"/>
                </a:solidFill>
              </a:rPr>
              <a:t>Women are responsible for 50-80 % of world food production but own less than 20% of land </a:t>
            </a:r>
          </a:p>
          <a:p>
            <a:pPr marL="225425" lvl="0" indent="-225425">
              <a:lnSpc>
                <a:spcPct val="90000"/>
              </a:lnSpc>
              <a:spcBef>
                <a:spcPct val="0"/>
              </a:spcBef>
              <a:spcAft>
                <a:spcPct val="35000"/>
              </a:spcAft>
              <a:buFont typeface="Wingdings" panose="05000000000000000000" pitchFamily="2" charset="2"/>
              <a:buChar char="§"/>
            </a:pPr>
            <a:r>
              <a:rPr lang="en-US" dirty="0">
                <a:solidFill>
                  <a:schemeClr val="tx1"/>
                </a:solidFill>
              </a:rPr>
              <a:t>Globally women have less socioeconomic power and fewer economic opportunities than men and are more at risk of unemployment, so it is harder for them to recover from disasters</a:t>
            </a:r>
          </a:p>
          <a:p>
            <a:pPr marL="225425" lvl="0" indent="-225425">
              <a:lnSpc>
                <a:spcPct val="90000"/>
              </a:lnSpc>
              <a:spcBef>
                <a:spcPct val="0"/>
              </a:spcBef>
              <a:spcAft>
                <a:spcPct val="35000"/>
              </a:spcAft>
              <a:buFont typeface="Wingdings" panose="05000000000000000000" pitchFamily="2" charset="2"/>
              <a:buChar char="§"/>
            </a:pPr>
            <a:r>
              <a:rPr lang="en-US" b="0" i="0" u="none" strike="noStrike" baseline="0" dirty="0">
                <a:solidFill>
                  <a:schemeClr val="tx1"/>
                </a:solidFill>
              </a:rPr>
              <a:t>Women are more likely than men to be illiterate or poorly educated, and less likely to use the internet for information or financial systems</a:t>
            </a:r>
            <a:endParaRPr lang="en-US" dirty="0">
              <a:solidFill>
                <a:schemeClr val="tx1"/>
              </a:solidFill>
            </a:endParaRPr>
          </a:p>
          <a:p>
            <a:pPr marL="225425" indent="-225425">
              <a:lnSpc>
                <a:spcPct val="90000"/>
              </a:lnSpc>
              <a:buFont typeface="Wingdings" panose="05000000000000000000" pitchFamily="2" charset="2"/>
              <a:buChar char="§"/>
            </a:pPr>
            <a:r>
              <a:rPr lang="en-US" dirty="0">
                <a:solidFill>
                  <a:schemeClr val="tx1"/>
                </a:solidFill>
              </a:rPr>
              <a:t>Most of the world’s 1.2 Billion poor people live in water-scarce countries without access to safe and reliable supplies of water -- </a:t>
            </a:r>
            <a:r>
              <a:rPr lang="en-US" i="1" dirty="0">
                <a:solidFill>
                  <a:schemeClr val="tx1"/>
                </a:solidFill>
              </a:rPr>
              <a:t>two-thirds</a:t>
            </a:r>
            <a:r>
              <a:rPr lang="en-US" dirty="0">
                <a:solidFill>
                  <a:schemeClr val="tx1"/>
                </a:solidFill>
              </a:rPr>
              <a:t> are women.</a:t>
            </a:r>
          </a:p>
        </p:txBody>
      </p:sp>
      <p:pic>
        <p:nvPicPr>
          <p:cNvPr id="6" name="Picture 5">
            <a:extLst>
              <a:ext uri="{FF2B5EF4-FFF2-40B4-BE49-F238E27FC236}">
                <a16:creationId xmlns:a16="http://schemas.microsoft.com/office/drawing/2014/main" id="{97BCF533-4244-C8C4-BF6F-D561090475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904316" y="3163628"/>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Placeholder 5" descr="A group of people working in a field&#10;&#10;Description automatically generated with medium confidence">
            <a:extLst>
              <a:ext uri="{FF2B5EF4-FFF2-40B4-BE49-F238E27FC236}">
                <a16:creationId xmlns:a16="http://schemas.microsoft.com/office/drawing/2014/main" id="{78A5843D-B472-A4D9-ADE0-F21F98E6BA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2732" y="0"/>
            <a:ext cx="7737971" cy="3163628"/>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16613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F0CCD-A51C-68E9-704F-7FD70E170599}"/>
              </a:ext>
            </a:extLst>
          </p:cNvPr>
          <p:cNvPicPr>
            <a:picLocks noChangeAspect="1"/>
          </p:cNvPicPr>
          <p:nvPr/>
        </p:nvPicPr>
        <p:blipFill>
          <a:blip r:embed="rId3"/>
          <a:stretch>
            <a:fillRect/>
          </a:stretch>
        </p:blipFill>
        <p:spPr>
          <a:xfrm>
            <a:off x="686638" y="2359448"/>
            <a:ext cx="4613271" cy="3277849"/>
          </a:xfrm>
          <a:prstGeom prst="rect">
            <a:avLst/>
          </a:prstGeom>
        </p:spPr>
      </p:pic>
      <p:grpSp>
        <p:nvGrpSpPr>
          <p:cNvPr id="14" name="Group 13">
            <a:extLst>
              <a:ext uri="{FF2B5EF4-FFF2-40B4-BE49-F238E27FC236}">
                <a16:creationId xmlns:a16="http://schemas.microsoft.com/office/drawing/2014/main" id="{033CAB43-744B-72EA-FBE0-F27D9C964574}"/>
              </a:ext>
            </a:extLst>
          </p:cNvPr>
          <p:cNvGrpSpPr/>
          <p:nvPr/>
        </p:nvGrpSpPr>
        <p:grpSpPr>
          <a:xfrm>
            <a:off x="4610406" y="489717"/>
            <a:ext cx="6987177" cy="3242232"/>
            <a:chOff x="4220310" y="206347"/>
            <a:chExt cx="7285053" cy="3707572"/>
          </a:xfrm>
        </p:grpSpPr>
        <p:pic>
          <p:nvPicPr>
            <p:cNvPr id="5" name="Picture 4">
              <a:extLst>
                <a:ext uri="{FF2B5EF4-FFF2-40B4-BE49-F238E27FC236}">
                  <a16:creationId xmlns:a16="http://schemas.microsoft.com/office/drawing/2014/main" id="{3A705B73-2C64-3960-124B-79FD0F818BBE}"/>
                </a:ext>
              </a:extLst>
            </p:cNvPr>
            <p:cNvPicPr>
              <a:picLocks noChangeAspect="1"/>
            </p:cNvPicPr>
            <p:nvPr/>
          </p:nvPicPr>
          <p:blipFill>
            <a:blip r:embed="rId4"/>
            <a:stretch>
              <a:fillRect/>
            </a:stretch>
          </p:blipFill>
          <p:spPr>
            <a:xfrm>
              <a:off x="4220310" y="206347"/>
              <a:ext cx="7285053" cy="3707572"/>
            </a:xfrm>
            <a:prstGeom prst="rect">
              <a:avLst/>
            </a:prstGeom>
          </p:spPr>
        </p:pic>
        <p:sp>
          <p:nvSpPr>
            <p:cNvPr id="11" name="TextBox 10">
              <a:extLst>
                <a:ext uri="{FF2B5EF4-FFF2-40B4-BE49-F238E27FC236}">
                  <a16:creationId xmlns:a16="http://schemas.microsoft.com/office/drawing/2014/main" id="{9BAD9AC0-8836-B77F-9DFD-C5C6BE1C5E62}"/>
                </a:ext>
              </a:extLst>
            </p:cNvPr>
            <p:cNvSpPr txBox="1"/>
            <p:nvPr/>
          </p:nvSpPr>
          <p:spPr>
            <a:xfrm>
              <a:off x="4466626" y="206347"/>
              <a:ext cx="6792420" cy="739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Minnesota has warmed by 3.0°F between 1895 and 2020, while annual precipitation increased by an average of 3.4 inches</a:t>
              </a:r>
            </a:p>
          </p:txBody>
        </p:sp>
      </p:grpSp>
      <p:pic>
        <p:nvPicPr>
          <p:cNvPr id="9" name="Picture 8">
            <a:extLst>
              <a:ext uri="{FF2B5EF4-FFF2-40B4-BE49-F238E27FC236}">
                <a16:creationId xmlns:a16="http://schemas.microsoft.com/office/drawing/2014/main" id="{7925A4A0-2025-59D6-6F57-71B6ECCA5614}"/>
              </a:ext>
            </a:extLst>
          </p:cNvPr>
          <p:cNvPicPr>
            <a:picLocks noChangeAspect="1"/>
          </p:cNvPicPr>
          <p:nvPr/>
        </p:nvPicPr>
        <p:blipFill>
          <a:blip r:embed="rId5"/>
          <a:stretch>
            <a:fillRect/>
          </a:stretch>
        </p:blipFill>
        <p:spPr>
          <a:xfrm>
            <a:off x="8129640" y="3185225"/>
            <a:ext cx="3231697" cy="2566972"/>
          </a:xfrm>
          <a:prstGeom prst="rect">
            <a:avLst/>
          </a:prstGeom>
        </p:spPr>
      </p:pic>
      <p:sp>
        <p:nvSpPr>
          <p:cNvPr id="2" name="TextBox 1">
            <a:extLst>
              <a:ext uri="{FF2B5EF4-FFF2-40B4-BE49-F238E27FC236}">
                <a16:creationId xmlns:a16="http://schemas.microsoft.com/office/drawing/2014/main" id="{1A2CA01D-0A18-6CAF-A6BA-270FB5996811}"/>
              </a:ext>
            </a:extLst>
          </p:cNvPr>
          <p:cNvSpPr txBox="1"/>
          <p:nvPr/>
        </p:nvSpPr>
        <p:spPr>
          <a:xfrm>
            <a:off x="686638" y="534571"/>
            <a:ext cx="35083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How is climate change affecting your own state and community?</a:t>
            </a:r>
          </a:p>
        </p:txBody>
      </p:sp>
      <p:sp>
        <p:nvSpPr>
          <p:cNvPr id="3" name="TextBox 2">
            <a:extLst>
              <a:ext uri="{FF2B5EF4-FFF2-40B4-BE49-F238E27FC236}">
                <a16:creationId xmlns:a16="http://schemas.microsoft.com/office/drawing/2014/main" id="{522A1892-D60E-9613-EC9E-37FA7C0440F0}"/>
              </a:ext>
            </a:extLst>
          </p:cNvPr>
          <p:cNvSpPr txBox="1"/>
          <p:nvPr/>
        </p:nvSpPr>
        <p:spPr>
          <a:xfrm>
            <a:off x="952957" y="5968173"/>
            <a:ext cx="10286086" cy="400110"/>
          </a:xfrm>
          <a:prstGeom prst="rect">
            <a:avLst/>
          </a:prstGeom>
          <a:noFill/>
        </p:spPr>
        <p:txBody>
          <a:bodyPr wrap="none" rtlCol="0">
            <a:spAutoFit/>
          </a:bodyPr>
          <a:lstStyle/>
          <a:p>
            <a:r>
              <a:rPr lang="en-US" sz="2000" i="1" dirty="0">
                <a:solidFill>
                  <a:srgbClr val="099AAD"/>
                </a:solidFill>
              </a:rPr>
              <a:t>Child care? Ability to work? Health? Economic costs/resources?  Cost of living?  Domestic violence?</a:t>
            </a:r>
          </a:p>
        </p:txBody>
      </p:sp>
      <p:sp>
        <p:nvSpPr>
          <p:cNvPr id="6" name="TextBox 5">
            <a:extLst>
              <a:ext uri="{FF2B5EF4-FFF2-40B4-BE49-F238E27FC236}">
                <a16:creationId xmlns:a16="http://schemas.microsoft.com/office/drawing/2014/main" id="{85EEE522-9D99-9FAF-0391-A708371FF47D}"/>
              </a:ext>
            </a:extLst>
          </p:cNvPr>
          <p:cNvSpPr txBox="1"/>
          <p:nvPr/>
        </p:nvSpPr>
        <p:spPr>
          <a:xfrm>
            <a:off x="5932947" y="3926465"/>
            <a:ext cx="1563655" cy="1631216"/>
          </a:xfrm>
          <a:prstGeom prst="rect">
            <a:avLst/>
          </a:prstGeom>
          <a:noFill/>
        </p:spPr>
        <p:txBody>
          <a:bodyPr wrap="square">
            <a:spAutoFit/>
          </a:bodyPr>
          <a:lstStyle/>
          <a:p>
            <a:pPr algn="ctr"/>
            <a:r>
              <a:rPr lang="en-US" sz="2000" dirty="0"/>
              <a:t>How can we adapt and plan to deal with these changes?</a:t>
            </a:r>
          </a:p>
        </p:txBody>
      </p:sp>
    </p:spTree>
    <p:extLst>
      <p:ext uri="{BB962C8B-B14F-4D97-AF65-F5344CB8AC3E}">
        <p14:creationId xmlns:p14="http://schemas.microsoft.com/office/powerpoint/2010/main" val="25425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11BB4A-F31D-D607-DF48-F1F9975699DA}"/>
              </a:ext>
            </a:extLst>
          </p:cNvPr>
          <p:cNvSpPr txBox="1"/>
          <p:nvPr/>
        </p:nvSpPr>
        <p:spPr>
          <a:xfrm>
            <a:off x="1833156" y="647349"/>
            <a:ext cx="4467651" cy="1200329"/>
          </a:xfrm>
          <a:prstGeom prst="rect">
            <a:avLst/>
          </a:prstGeom>
          <a:noFill/>
        </p:spPr>
        <p:txBody>
          <a:bodyPr wrap="square" rtlCol="0">
            <a:spAutoFit/>
          </a:bodyPr>
          <a:lstStyle/>
          <a:p>
            <a:r>
              <a:rPr lang="en-US" sz="2400" b="1" dirty="0">
                <a:solidFill>
                  <a:srgbClr val="C00000"/>
                </a:solidFill>
              </a:rPr>
              <a:t>Heat Stress and “wet-bulb” temperatures:  high temperatures with high humidity</a:t>
            </a:r>
          </a:p>
        </p:txBody>
      </p:sp>
      <p:sp>
        <p:nvSpPr>
          <p:cNvPr id="7" name="TextBox 6">
            <a:extLst>
              <a:ext uri="{FF2B5EF4-FFF2-40B4-BE49-F238E27FC236}">
                <a16:creationId xmlns:a16="http://schemas.microsoft.com/office/drawing/2014/main" id="{46309EF1-A422-F1C6-F6CC-1B8E7BF7955A}"/>
              </a:ext>
            </a:extLst>
          </p:cNvPr>
          <p:cNvSpPr txBox="1"/>
          <p:nvPr/>
        </p:nvSpPr>
        <p:spPr>
          <a:xfrm>
            <a:off x="7749671" y="1275412"/>
            <a:ext cx="4155600" cy="4755148"/>
          </a:xfrm>
          <a:prstGeom prst="rect">
            <a:avLst/>
          </a:prstGeom>
          <a:noFill/>
        </p:spPr>
        <p:txBody>
          <a:bodyPr wrap="square">
            <a:spAutoFit/>
          </a:bodyPr>
          <a:lstStyle/>
          <a:p>
            <a:pPr>
              <a:spcAft>
                <a:spcPts val="600"/>
              </a:spcAft>
            </a:pPr>
            <a:r>
              <a:rPr lang="en-US" sz="2000" i="1" dirty="0"/>
              <a:t>Toward the end of the 21</a:t>
            </a:r>
            <a:r>
              <a:rPr lang="en-US" sz="2000" i="1" baseline="30000" dirty="0"/>
              <a:t>st</a:t>
            </a:r>
            <a:r>
              <a:rPr lang="en-US" sz="2000" i="1" dirty="0"/>
              <a:t> century, if current trends continue, projected effects are for </a:t>
            </a:r>
            <a:r>
              <a:rPr lang="en-US" sz="2000" b="1" i="1" dirty="0">
                <a:solidFill>
                  <a:srgbClr val="C00000"/>
                </a:solidFill>
              </a:rPr>
              <a:t>more scorching summers</a:t>
            </a:r>
            <a:r>
              <a:rPr lang="en-US" sz="2000" dirty="0">
                <a:solidFill>
                  <a:srgbClr val="C00000"/>
                </a:solidFill>
              </a:rPr>
              <a:t>:</a:t>
            </a:r>
          </a:p>
          <a:p>
            <a:pPr>
              <a:spcAft>
                <a:spcPts val="600"/>
              </a:spcAft>
            </a:pPr>
            <a:r>
              <a:rPr lang="en-US" sz="2000" dirty="0"/>
              <a:t>• Missouri: More than 100 days per summer with highs over 90°F and almost a </a:t>
            </a:r>
            <a:r>
              <a:rPr lang="en-US" sz="2000" dirty="0">
                <a:solidFill>
                  <a:srgbClr val="C00000"/>
                </a:solidFill>
              </a:rPr>
              <a:t>month and a half of days over 100°F</a:t>
            </a:r>
            <a:r>
              <a:rPr lang="en-US" sz="2000" dirty="0"/>
              <a:t>.</a:t>
            </a:r>
          </a:p>
          <a:p>
            <a:pPr>
              <a:spcAft>
                <a:spcPts val="600"/>
              </a:spcAft>
            </a:pPr>
            <a:r>
              <a:rPr lang="en-US" sz="2000" dirty="0"/>
              <a:t>• Minneapolis-St. Paul would experience almost 70 days per summer with highs over 90°F and almost </a:t>
            </a:r>
            <a:r>
              <a:rPr lang="en-US" sz="2000" dirty="0">
                <a:solidFill>
                  <a:srgbClr val="C00000"/>
                </a:solidFill>
              </a:rPr>
              <a:t>a month of days per</a:t>
            </a:r>
            <a:br>
              <a:rPr lang="en-US" sz="2000" dirty="0">
                <a:solidFill>
                  <a:srgbClr val="C00000"/>
                </a:solidFill>
              </a:rPr>
            </a:br>
            <a:r>
              <a:rPr lang="en-US" sz="2000" dirty="0">
                <a:solidFill>
                  <a:srgbClr val="C00000"/>
                </a:solidFill>
              </a:rPr>
              <a:t>summer over 100°F </a:t>
            </a:r>
          </a:p>
          <a:p>
            <a:pPr>
              <a:spcAft>
                <a:spcPts val="600"/>
              </a:spcAft>
            </a:pPr>
            <a:r>
              <a:rPr lang="en-US" sz="1400" dirty="0"/>
              <a:t>Union of Concerned Scientists https://ucsusa.org/mwclimate</a:t>
            </a:r>
          </a:p>
        </p:txBody>
      </p:sp>
      <p:grpSp>
        <p:nvGrpSpPr>
          <p:cNvPr id="3" name="Group 2">
            <a:extLst>
              <a:ext uri="{FF2B5EF4-FFF2-40B4-BE49-F238E27FC236}">
                <a16:creationId xmlns:a16="http://schemas.microsoft.com/office/drawing/2014/main" id="{C7BAD563-CBC2-B6FB-1D9C-A204C972F755}"/>
              </a:ext>
            </a:extLst>
          </p:cNvPr>
          <p:cNvGrpSpPr/>
          <p:nvPr/>
        </p:nvGrpSpPr>
        <p:grpSpPr>
          <a:xfrm>
            <a:off x="668312" y="2206632"/>
            <a:ext cx="6797341" cy="3973830"/>
            <a:chOff x="533400" y="1509938"/>
            <a:chExt cx="6797341" cy="3973830"/>
          </a:xfrm>
        </p:grpSpPr>
        <p:pic>
          <p:nvPicPr>
            <p:cNvPr id="4" name="Picture 3">
              <a:extLst>
                <a:ext uri="{FF2B5EF4-FFF2-40B4-BE49-F238E27FC236}">
                  <a16:creationId xmlns:a16="http://schemas.microsoft.com/office/drawing/2014/main" id="{1DEA89BA-13DE-6B05-2B34-625EB371AC6B}"/>
                </a:ext>
              </a:extLst>
            </p:cNvPr>
            <p:cNvPicPr>
              <a:picLocks noChangeAspect="1"/>
            </p:cNvPicPr>
            <p:nvPr/>
          </p:nvPicPr>
          <p:blipFill>
            <a:blip r:embed="rId3"/>
            <a:stretch>
              <a:fillRect/>
            </a:stretch>
          </p:blipFill>
          <p:spPr>
            <a:xfrm>
              <a:off x="533400" y="1509938"/>
              <a:ext cx="6797341" cy="3973830"/>
            </a:xfrm>
            <a:prstGeom prst="rect">
              <a:avLst/>
            </a:prstGeom>
          </p:spPr>
        </p:pic>
        <p:sp>
          <p:nvSpPr>
            <p:cNvPr id="2" name="TextBox 1">
              <a:extLst>
                <a:ext uri="{FF2B5EF4-FFF2-40B4-BE49-F238E27FC236}">
                  <a16:creationId xmlns:a16="http://schemas.microsoft.com/office/drawing/2014/main" id="{66074478-8636-9D76-5D93-04D265467E7B}"/>
                </a:ext>
              </a:extLst>
            </p:cNvPr>
            <p:cNvSpPr txBox="1"/>
            <p:nvPr/>
          </p:nvSpPr>
          <p:spPr>
            <a:xfrm rot="19378461">
              <a:off x="4122296" y="3468319"/>
              <a:ext cx="2405402" cy="369332"/>
            </a:xfrm>
            <a:prstGeom prst="rect">
              <a:avLst/>
            </a:prstGeom>
            <a:noFill/>
          </p:spPr>
          <p:txBody>
            <a:bodyPr wrap="none" rtlCol="0">
              <a:spAutoFit/>
            </a:bodyPr>
            <a:lstStyle/>
            <a:p>
              <a:r>
                <a:rPr lang="en-US" dirty="0">
                  <a:solidFill>
                    <a:srgbClr val="FFFF00"/>
                  </a:solidFill>
                </a:rPr>
                <a:t>Organ failure and death</a:t>
              </a:r>
            </a:p>
          </p:txBody>
        </p:sp>
      </p:grpSp>
      <p:pic>
        <p:nvPicPr>
          <p:cNvPr id="6" name="Picture 5">
            <a:extLst>
              <a:ext uri="{FF2B5EF4-FFF2-40B4-BE49-F238E27FC236}">
                <a16:creationId xmlns:a16="http://schemas.microsoft.com/office/drawing/2014/main" id="{9C1CE82D-629B-753A-4801-8B57B5D45A8A}"/>
              </a:ext>
            </a:extLst>
          </p:cNvPr>
          <p:cNvPicPr>
            <a:picLocks noChangeAspect="1"/>
          </p:cNvPicPr>
          <p:nvPr/>
        </p:nvPicPr>
        <p:blipFill>
          <a:blip r:embed="rId4"/>
          <a:stretch>
            <a:fillRect/>
          </a:stretch>
        </p:blipFill>
        <p:spPr>
          <a:xfrm>
            <a:off x="286730" y="305022"/>
            <a:ext cx="1422150" cy="1583466"/>
          </a:xfrm>
          <a:prstGeom prst="rect">
            <a:avLst/>
          </a:prstGeom>
        </p:spPr>
      </p:pic>
    </p:spTree>
    <p:extLst>
      <p:ext uri="{BB962C8B-B14F-4D97-AF65-F5344CB8AC3E}">
        <p14:creationId xmlns:p14="http://schemas.microsoft.com/office/powerpoint/2010/main" val="33352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1E35D-6B69-DB53-E4AA-56A37B4C1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71" y="0"/>
            <a:ext cx="8948929" cy="6858000"/>
          </a:xfrm>
          <a:prstGeom prst="rect">
            <a:avLst/>
          </a:prstGeom>
        </p:spPr>
      </p:pic>
      <p:sp>
        <p:nvSpPr>
          <p:cNvPr id="3" name="TextBox 2">
            <a:extLst>
              <a:ext uri="{FF2B5EF4-FFF2-40B4-BE49-F238E27FC236}">
                <a16:creationId xmlns:a16="http://schemas.microsoft.com/office/drawing/2014/main" id="{65C65CAB-508A-1062-7436-F3EE73911903}"/>
              </a:ext>
            </a:extLst>
          </p:cNvPr>
          <p:cNvSpPr txBox="1"/>
          <p:nvPr/>
        </p:nvSpPr>
        <p:spPr>
          <a:xfrm>
            <a:off x="852055" y="1745673"/>
            <a:ext cx="216241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Dealing with Climate Anxiety</a:t>
            </a:r>
          </a:p>
        </p:txBody>
      </p:sp>
    </p:spTree>
    <p:extLst>
      <p:ext uri="{BB962C8B-B14F-4D97-AF65-F5344CB8AC3E}">
        <p14:creationId xmlns:p14="http://schemas.microsoft.com/office/powerpoint/2010/main" val="277133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1370-F2EE-426A-AD6E-FD321E4E266E}"/>
              </a:ext>
            </a:extLst>
          </p:cNvPr>
          <p:cNvSpPr>
            <a:spLocks noGrp="1"/>
          </p:cNvSpPr>
          <p:nvPr>
            <p:ph type="title"/>
          </p:nvPr>
        </p:nvSpPr>
        <p:spPr>
          <a:xfrm>
            <a:off x="208451" y="3768969"/>
            <a:ext cx="3290888" cy="2452688"/>
          </a:xfrm>
        </p:spPr>
        <p:txBody>
          <a:bodyPr vert="horz" lIns="68580" tIns="34290" rIns="68580" bIns="34290" rtlCol="0" anchor="ctr">
            <a:normAutofit/>
          </a:bodyPr>
          <a:lstStyle/>
          <a:p>
            <a:pPr defTabSz="685800"/>
            <a:r>
              <a:rPr lang="en-US" sz="3600" dirty="0"/>
              <a:t>Calming Climate Anxiety</a:t>
            </a:r>
          </a:p>
        </p:txBody>
      </p:sp>
      <p:pic>
        <p:nvPicPr>
          <p:cNvPr id="10" name="Content Placeholder 9" descr="A person walking a dog on a path in a park&#10;&#10;Description automatically generated with medium confidence">
            <a:extLst>
              <a:ext uri="{FF2B5EF4-FFF2-40B4-BE49-F238E27FC236}">
                <a16:creationId xmlns:a16="http://schemas.microsoft.com/office/drawing/2014/main" id="{ED85C50E-F047-41DD-B7F2-5A3E8356A0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428" b="30428"/>
          <a:stretch/>
        </p:blipFill>
        <p:spPr>
          <a:xfrm>
            <a:off x="15" y="7"/>
            <a:ext cx="12191985" cy="371060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F27FC171-7E3C-4810-9669-D23C81831CE2}"/>
              </a:ext>
            </a:extLst>
          </p:cNvPr>
          <p:cNvSpPr>
            <a:spLocks noGrp="1"/>
          </p:cNvSpPr>
          <p:nvPr>
            <p:ph type="body" sz="half" idx="2"/>
          </p:nvPr>
        </p:nvSpPr>
        <p:spPr>
          <a:xfrm>
            <a:off x="3801951" y="3768970"/>
            <a:ext cx="7485413" cy="2842845"/>
          </a:xfrm>
          <a:solidFill>
            <a:schemeClr val="bg1"/>
          </a:solidFill>
          <a:ln>
            <a:noFill/>
          </a:ln>
        </p:spPr>
        <p:txBody>
          <a:bodyPr vert="horz" lIns="68580" tIns="34290" rIns="68580" bIns="34290" rtlCol="0" anchor="ctr">
            <a:normAutofit/>
          </a:bodyPr>
          <a:lstStyle/>
          <a:p>
            <a:pPr marL="685800" indent="-342900" defTabSz="685800">
              <a:spcBef>
                <a:spcPts val="600"/>
              </a:spcBef>
              <a:buFont typeface="Wingdings" panose="05000000000000000000" pitchFamily="2" charset="2"/>
              <a:buChar char="ü"/>
            </a:pPr>
            <a:r>
              <a:rPr lang="en-US" sz="2000" dirty="0">
                <a:solidFill>
                  <a:srgbClr val="099AAD"/>
                </a:solidFill>
                <a:latin typeface="Calibri" panose="020F0502020204030204" pitchFamily="34" charset="0"/>
                <a:cs typeface="Calibri" panose="020F0502020204030204" pitchFamily="34" charset="0"/>
              </a:rPr>
              <a:t>Your feelings about climate are justified</a:t>
            </a:r>
          </a:p>
          <a:p>
            <a:pPr marL="685800" indent="-342900" defTabSz="685800">
              <a:spcBef>
                <a:spcPts val="600"/>
              </a:spcBef>
              <a:buFont typeface="Wingdings" panose="05000000000000000000" pitchFamily="2" charset="2"/>
              <a:buChar char="ü"/>
            </a:pPr>
            <a:r>
              <a:rPr lang="en-US" sz="2000" dirty="0">
                <a:solidFill>
                  <a:srgbClr val="099AAD"/>
                </a:solidFill>
                <a:latin typeface="Calibri" panose="020F0502020204030204" pitchFamily="34" charset="0"/>
                <a:cs typeface="Calibri" panose="020F0502020204030204" pitchFamily="34" charset="0"/>
              </a:rPr>
              <a:t>Connecting with other supportive people is key </a:t>
            </a:r>
          </a:p>
          <a:p>
            <a:pPr marL="685800" indent="-342900" defTabSz="685800">
              <a:spcBef>
                <a:spcPts val="600"/>
              </a:spcBef>
              <a:buFont typeface="Wingdings" panose="05000000000000000000" pitchFamily="2" charset="2"/>
              <a:buChar char="ü"/>
            </a:pPr>
            <a:r>
              <a:rPr lang="en-US" sz="2000" dirty="0">
                <a:solidFill>
                  <a:srgbClr val="099AAD"/>
                </a:solidFill>
                <a:latin typeface="Calibri" panose="020F0502020204030204" pitchFamily="34" charset="0"/>
                <a:cs typeface="Calibri" panose="020F0502020204030204" pitchFamily="34" charset="0"/>
              </a:rPr>
              <a:t>Stay connected with Nature</a:t>
            </a:r>
          </a:p>
          <a:p>
            <a:pPr marL="685800" indent="-342900" defTabSz="685800">
              <a:spcBef>
                <a:spcPts val="600"/>
              </a:spcBef>
              <a:buFont typeface="Wingdings" panose="05000000000000000000" pitchFamily="2" charset="2"/>
              <a:buChar char="ü"/>
            </a:pPr>
            <a:r>
              <a:rPr lang="en-US" sz="2000" b="1" dirty="0">
                <a:solidFill>
                  <a:srgbClr val="099AAD"/>
                </a:solidFill>
                <a:latin typeface="Calibri" panose="020F0502020204030204" pitchFamily="34" charset="0"/>
                <a:cs typeface="Calibri" panose="020F0502020204030204" pitchFamily="34" charset="0"/>
              </a:rPr>
              <a:t>ACTION</a:t>
            </a:r>
            <a:r>
              <a:rPr lang="en-US" sz="2000" dirty="0">
                <a:solidFill>
                  <a:srgbClr val="099AAD"/>
                </a:solidFill>
                <a:latin typeface="Calibri" panose="020F0502020204030204" pitchFamily="34" charset="0"/>
                <a:cs typeface="Calibri" panose="020F0502020204030204" pitchFamily="34" charset="0"/>
              </a:rPr>
              <a:t> is the main antidote to Anxiety</a:t>
            </a:r>
          </a:p>
          <a:p>
            <a:pPr marL="1143000" lvl="1" indent="-342900" defTabSz="685800">
              <a:spcBef>
                <a:spcPts val="600"/>
              </a:spcBef>
              <a:buFont typeface="Wingdings" panose="05000000000000000000" pitchFamily="2" charset="2"/>
              <a:buChar char="ü"/>
            </a:pPr>
            <a:r>
              <a:rPr lang="en-US" sz="2000" i="1" dirty="0">
                <a:solidFill>
                  <a:srgbClr val="099AAD"/>
                </a:solidFill>
                <a:latin typeface="Calibri" panose="020F0502020204030204" pitchFamily="34" charset="0"/>
                <a:cs typeface="Calibri" panose="020F0502020204030204" pitchFamily="34" charset="0"/>
              </a:rPr>
              <a:t>Be the change &amp; allow optimism</a:t>
            </a:r>
          </a:p>
          <a:p>
            <a:pPr algn="ctr" defTabSz="685800"/>
            <a:r>
              <a:rPr lang="en-US" sz="2000" b="1" dirty="0">
                <a:solidFill>
                  <a:srgbClr val="099AAD"/>
                </a:solidFill>
                <a:latin typeface="Calibri" panose="020F0502020204030204" pitchFamily="34" charset="0"/>
                <a:cs typeface="Calibri" panose="020F0502020204030204" pitchFamily="34" charset="0"/>
              </a:rPr>
              <a:t>The one thing we need more than hope is action. Once we start to act, hope is everywhere – Greta Thunberg</a:t>
            </a:r>
            <a:endParaRPr lang="en-US" sz="2000" dirty="0">
              <a:solidFill>
                <a:srgbClr val="099AA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9867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ADFC83-032D-954D-414A-0E104CD29C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7000" y="886746"/>
            <a:ext cx="6779340" cy="5084505"/>
          </a:xfrm>
          <a:prstGeom prst="rect">
            <a:avLst/>
          </a:prstGeom>
        </p:spPr>
      </p:pic>
      <p:sp>
        <p:nvSpPr>
          <p:cNvPr id="4" name="TextBox 3">
            <a:extLst>
              <a:ext uri="{FF2B5EF4-FFF2-40B4-BE49-F238E27FC236}">
                <a16:creationId xmlns:a16="http://schemas.microsoft.com/office/drawing/2014/main" id="{3D5B6417-5972-6A54-FE20-8EB8724F4460}"/>
              </a:ext>
            </a:extLst>
          </p:cNvPr>
          <p:cNvSpPr txBox="1"/>
          <p:nvPr/>
        </p:nvSpPr>
        <p:spPr>
          <a:xfrm>
            <a:off x="649405" y="797510"/>
            <a:ext cx="3299140" cy="5262979"/>
          </a:xfrm>
          <a:prstGeom prst="rect">
            <a:avLst/>
          </a:prstGeom>
          <a:noFill/>
        </p:spPr>
        <p:txBody>
          <a:bodyPr wrap="square">
            <a:spAutoFit/>
          </a:bodyPr>
          <a:lstStyle/>
          <a:p>
            <a:r>
              <a:rPr lang="en-US" sz="2800" b="1" i="1" dirty="0">
                <a:solidFill>
                  <a:srgbClr val="A80000"/>
                </a:solidFill>
              </a:rPr>
              <a:t>Zonta Says NOW to Gender-Equal Climate Action </a:t>
            </a:r>
            <a:r>
              <a:rPr lang="en-US" sz="2800" b="1" dirty="0"/>
              <a:t>aims to </a:t>
            </a:r>
            <a:r>
              <a:rPr lang="en-US" sz="2800" b="1" i="1" dirty="0"/>
              <a:t>accelerate</a:t>
            </a:r>
            <a:r>
              <a:rPr lang="en-US" sz="2800" b="1" dirty="0"/>
              <a:t> Zonta’s mission to close the gender gap and slow climate change so women will have a chance to achieve their full potential and not live in fear of violence</a:t>
            </a:r>
          </a:p>
        </p:txBody>
      </p:sp>
    </p:spTree>
    <p:extLst>
      <p:ext uri="{BB962C8B-B14F-4D97-AF65-F5344CB8AC3E}">
        <p14:creationId xmlns:p14="http://schemas.microsoft.com/office/powerpoint/2010/main" val="3802648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7FE87-3079-6A37-7EDA-3AEE6B27CAD7}"/>
              </a:ext>
            </a:extLst>
          </p:cNvPr>
          <p:cNvPicPr>
            <a:picLocks noChangeAspect="1"/>
          </p:cNvPicPr>
          <p:nvPr/>
        </p:nvPicPr>
        <p:blipFill>
          <a:blip r:embed="rId3"/>
          <a:stretch>
            <a:fillRect/>
          </a:stretch>
        </p:blipFill>
        <p:spPr>
          <a:xfrm>
            <a:off x="0" y="0"/>
            <a:ext cx="13060459" cy="7178040"/>
          </a:xfrm>
          <a:prstGeom prst="rect">
            <a:avLst/>
          </a:prstGeom>
        </p:spPr>
      </p:pic>
      <p:sp>
        <p:nvSpPr>
          <p:cNvPr id="4" name="TextBox 3">
            <a:extLst>
              <a:ext uri="{FF2B5EF4-FFF2-40B4-BE49-F238E27FC236}">
                <a16:creationId xmlns:a16="http://schemas.microsoft.com/office/drawing/2014/main" id="{C0BC67CB-8086-8E20-9261-F84AB515C525}"/>
              </a:ext>
            </a:extLst>
          </p:cNvPr>
          <p:cNvSpPr txBox="1"/>
          <p:nvPr/>
        </p:nvSpPr>
        <p:spPr>
          <a:xfrm>
            <a:off x="2388577" y="1041681"/>
            <a:ext cx="3912577" cy="369332"/>
          </a:xfrm>
          <a:prstGeom prst="rect">
            <a:avLst/>
          </a:prstGeom>
          <a:noFill/>
        </p:spPr>
        <p:txBody>
          <a:bodyPr wrap="square">
            <a:spAutoFit/>
          </a:bodyPr>
          <a:lstStyle/>
          <a:p>
            <a:r>
              <a:rPr lang="de-DE" dirty="0"/>
              <a:t>1.5</a:t>
            </a:r>
            <a:r>
              <a:rPr lang="en-US" dirty="0"/>
              <a:t>° </a:t>
            </a:r>
            <a:r>
              <a:rPr lang="de-DE" dirty="0"/>
              <a:t>Celsius = 2.7</a:t>
            </a:r>
            <a:r>
              <a:rPr lang="en-US" dirty="0"/>
              <a:t>° </a:t>
            </a:r>
            <a:r>
              <a:rPr lang="de-DE" dirty="0"/>
              <a:t>Fahrenheit</a:t>
            </a:r>
            <a:endParaRPr lang="en-US" dirty="0"/>
          </a:p>
        </p:txBody>
      </p:sp>
      <p:sp>
        <p:nvSpPr>
          <p:cNvPr id="6" name="TextBox 5">
            <a:extLst>
              <a:ext uri="{FF2B5EF4-FFF2-40B4-BE49-F238E27FC236}">
                <a16:creationId xmlns:a16="http://schemas.microsoft.com/office/drawing/2014/main" id="{6702CAB4-EE62-AFD6-F700-4DBB27FBCC0D}"/>
              </a:ext>
            </a:extLst>
          </p:cNvPr>
          <p:cNvSpPr txBox="1"/>
          <p:nvPr/>
        </p:nvSpPr>
        <p:spPr>
          <a:xfrm>
            <a:off x="2101362" y="382341"/>
            <a:ext cx="6523892" cy="646331"/>
          </a:xfrm>
          <a:prstGeom prst="rect">
            <a:avLst/>
          </a:prstGeom>
          <a:solidFill>
            <a:srgbClr val="E49506"/>
          </a:solidFill>
        </p:spPr>
        <p:txBody>
          <a:bodyPr wrap="square">
            <a:spAutoFit/>
          </a:bodyPr>
          <a:lstStyle/>
          <a:p>
            <a:r>
              <a:rPr lang="en-US" dirty="0"/>
              <a:t>Average global surface temperatures have already risen more than 1.1°C (1.8°F) above pre-industrial times</a:t>
            </a:r>
          </a:p>
        </p:txBody>
      </p:sp>
    </p:spTree>
    <p:extLst>
      <p:ext uri="{BB962C8B-B14F-4D97-AF65-F5344CB8AC3E}">
        <p14:creationId xmlns:p14="http://schemas.microsoft.com/office/powerpoint/2010/main" val="238070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EA1F8D-0592-CBC7-DB9A-BFC2E57A3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7965" y="3243133"/>
            <a:ext cx="4747220" cy="3155571"/>
          </a:xfrm>
          <a:prstGeom prst="rect">
            <a:avLst/>
          </a:prstGeom>
        </p:spPr>
      </p:pic>
      <p:sp>
        <p:nvSpPr>
          <p:cNvPr id="3" name="Slide Number Placeholder 2">
            <a:extLst>
              <a:ext uri="{FF2B5EF4-FFF2-40B4-BE49-F238E27FC236}">
                <a16:creationId xmlns:a16="http://schemas.microsoft.com/office/drawing/2014/main" id="{103F49AE-4DE5-9091-B94E-9EB5AAA1E0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5" name="Picture 4">
            <a:extLst>
              <a:ext uri="{FF2B5EF4-FFF2-40B4-BE49-F238E27FC236}">
                <a16:creationId xmlns:a16="http://schemas.microsoft.com/office/drawing/2014/main" id="{8B6E2012-68CB-ABCF-C8BA-374E893108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407" y="459296"/>
            <a:ext cx="4289720" cy="5553467"/>
          </a:xfrm>
          <a:prstGeom prst="rect">
            <a:avLst/>
          </a:prstGeom>
          <a:ln w="53975">
            <a:solidFill>
              <a:srgbClr val="099AAD"/>
            </a:solidFill>
          </a:ln>
        </p:spPr>
      </p:pic>
      <p:pic>
        <p:nvPicPr>
          <p:cNvPr id="4" name="Picture 3">
            <a:extLst>
              <a:ext uri="{FF2B5EF4-FFF2-40B4-BE49-F238E27FC236}">
                <a16:creationId xmlns:a16="http://schemas.microsoft.com/office/drawing/2014/main" id="{A02D3AA2-7EB0-90C5-DCA0-7DD7045979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8130" y="667843"/>
            <a:ext cx="5535648" cy="2889754"/>
          </a:xfrm>
          <a:prstGeom prst="rect">
            <a:avLst/>
          </a:prstGeom>
        </p:spPr>
      </p:pic>
    </p:spTree>
    <p:extLst>
      <p:ext uri="{BB962C8B-B14F-4D97-AF65-F5344CB8AC3E}">
        <p14:creationId xmlns:p14="http://schemas.microsoft.com/office/powerpoint/2010/main" val="418017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E3528C-AB07-D352-6D6D-4EC6F79CFE8B}"/>
              </a:ext>
            </a:extLst>
          </p:cNvPr>
          <p:cNvSpPr txBox="1"/>
          <p:nvPr/>
        </p:nvSpPr>
        <p:spPr>
          <a:xfrm>
            <a:off x="595780" y="356816"/>
            <a:ext cx="9822383" cy="5724644"/>
          </a:xfrm>
          <a:prstGeom prst="rect">
            <a:avLst/>
          </a:prstGeom>
          <a:noFill/>
        </p:spPr>
        <p:txBody>
          <a:bodyPr wrap="square">
            <a:spAutoFit/>
          </a:bodyPr>
          <a:lstStyle/>
          <a:p>
            <a:pPr>
              <a:spcAft>
                <a:spcPts val="1200"/>
              </a:spcAft>
            </a:pPr>
            <a:r>
              <a:rPr lang="en-US" sz="2800" b="1" i="1" dirty="0">
                <a:solidFill>
                  <a:srgbClr val="C00000"/>
                </a:solidFill>
              </a:rPr>
              <a:t>Zonta International calls on its members to:</a:t>
            </a:r>
            <a:endParaRPr lang="en-US" sz="2800" i="1" dirty="0">
              <a:solidFill>
                <a:srgbClr val="C00000"/>
              </a:solidFill>
            </a:endParaRPr>
          </a:p>
          <a:p>
            <a:pPr marL="342900" indent="-342900">
              <a:buFont typeface="Wingdings" panose="05000000000000000000" pitchFamily="2" charset="2"/>
              <a:buChar char="§"/>
            </a:pPr>
            <a:r>
              <a:rPr lang="en-US" sz="2400" dirty="0"/>
              <a:t>Increase their own awareness of climate change and on its gender-related</a:t>
            </a:r>
          </a:p>
          <a:p>
            <a:pPr>
              <a:spcAft>
                <a:spcPts val="1200"/>
              </a:spcAft>
            </a:pPr>
            <a:r>
              <a:rPr lang="en-US" sz="2400" dirty="0"/>
              <a:t>     consequences and raise awareness locally.</a:t>
            </a:r>
          </a:p>
          <a:p>
            <a:pPr marL="342900" indent="-342900">
              <a:spcAft>
                <a:spcPts val="1200"/>
              </a:spcAft>
              <a:buFont typeface="Wingdings" panose="05000000000000000000" pitchFamily="2" charset="2"/>
              <a:buChar char="§"/>
            </a:pPr>
            <a:r>
              <a:rPr lang="en-US" sz="2400" dirty="0"/>
              <a:t>Include gendered climate change advocacy actions in their advocacy plans.</a:t>
            </a:r>
          </a:p>
          <a:p>
            <a:pPr marL="342900" indent="-342900">
              <a:spcAft>
                <a:spcPts val="1200"/>
              </a:spcAft>
              <a:buFont typeface="Wingdings" panose="05000000000000000000" pitchFamily="2" charset="2"/>
              <a:buChar char="§"/>
            </a:pPr>
            <a:r>
              <a:rPr lang="en-US" sz="2400" dirty="0"/>
              <a:t>Support the inclusion of women at the national and local tables of decision-making on environmental sustainability.</a:t>
            </a:r>
          </a:p>
          <a:p>
            <a:pPr marL="342900" indent="-342900">
              <a:spcAft>
                <a:spcPts val="1200"/>
              </a:spcAft>
              <a:buFont typeface="Wingdings" panose="05000000000000000000" pitchFamily="2" charset="2"/>
              <a:buChar char="§"/>
            </a:pPr>
            <a:r>
              <a:rPr lang="en-US" sz="2400" dirty="0"/>
              <a:t>Promote girls’ education and the inclusion of climate literacy in schools, as well as to promote girls’ science, technology, engineering and mathematics (STEM) studies to increase gendered scientific and technical contributions to climate change mitigation.</a:t>
            </a:r>
          </a:p>
          <a:p>
            <a:pPr marL="342900" indent="-342900">
              <a:spcAft>
                <a:spcPts val="1200"/>
              </a:spcAft>
              <a:buFont typeface="Wingdings" panose="05000000000000000000" pitchFamily="2" charset="2"/>
              <a:buChar char="§"/>
            </a:pPr>
            <a:r>
              <a:rPr lang="en-US" sz="2400" dirty="0"/>
              <a:t>Advocate for national policies that take into account women’s economic opportunities and ensures their full and equal participation in the economy.</a:t>
            </a:r>
          </a:p>
        </p:txBody>
      </p:sp>
      <p:pic>
        <p:nvPicPr>
          <p:cNvPr id="9" name="Picture 8">
            <a:extLst>
              <a:ext uri="{FF2B5EF4-FFF2-40B4-BE49-F238E27FC236}">
                <a16:creationId xmlns:a16="http://schemas.microsoft.com/office/drawing/2014/main" id="{5470ED48-AA78-319B-34B8-64964316F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2920" y="4726227"/>
            <a:ext cx="1777408" cy="1774957"/>
          </a:xfrm>
          <a:prstGeom prst="rect">
            <a:avLst/>
          </a:prstGeom>
        </p:spPr>
      </p:pic>
    </p:spTree>
    <p:extLst>
      <p:ext uri="{BB962C8B-B14F-4D97-AF65-F5344CB8AC3E}">
        <p14:creationId xmlns:p14="http://schemas.microsoft.com/office/powerpoint/2010/main" val="790555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AE759-AE0C-2650-B221-A5D766E66F68}"/>
              </a:ext>
            </a:extLst>
          </p:cNvPr>
          <p:cNvPicPr>
            <a:picLocks noChangeAspect="1"/>
          </p:cNvPicPr>
          <p:nvPr/>
        </p:nvPicPr>
        <p:blipFill>
          <a:blip r:embed="rId3"/>
          <a:stretch>
            <a:fillRect/>
          </a:stretch>
        </p:blipFill>
        <p:spPr>
          <a:xfrm>
            <a:off x="10157254" y="2844356"/>
            <a:ext cx="1656383" cy="1595412"/>
          </a:xfrm>
          <a:prstGeom prst="rect">
            <a:avLst/>
          </a:prstGeom>
        </p:spPr>
      </p:pic>
      <p:sp>
        <p:nvSpPr>
          <p:cNvPr id="7" name="Speech Bubble: Rectangle with Corners Rounded 6">
            <a:extLst>
              <a:ext uri="{FF2B5EF4-FFF2-40B4-BE49-F238E27FC236}">
                <a16:creationId xmlns:a16="http://schemas.microsoft.com/office/drawing/2014/main" id="{519B876B-5018-86BB-A657-561107D9C9D4}"/>
              </a:ext>
            </a:extLst>
          </p:cNvPr>
          <p:cNvSpPr/>
          <p:nvPr/>
        </p:nvSpPr>
        <p:spPr>
          <a:xfrm>
            <a:off x="487195" y="1442210"/>
            <a:ext cx="4430330" cy="1439683"/>
          </a:xfrm>
          <a:prstGeom prst="wedgeRoundRectCallout">
            <a:avLst>
              <a:gd name="adj1" fmla="val -29742"/>
              <a:gd name="adj2" fmla="val 3834"/>
              <a:gd name="adj3" fmla="val 16667"/>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Arial" panose="020B0604020202020204" pitchFamily="34" charset="0"/>
                <a:cs typeface="Arial" panose="020B0604020202020204" pitchFamily="34" charset="0"/>
              </a:rPr>
              <a:t>Educating girls</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l</a:t>
            </a:r>
            <a:r>
              <a:rPr lang="en-US" dirty="0">
                <a:solidFill>
                  <a:schemeClr val="tx1"/>
                </a:solidFill>
                <a:latin typeface="Arial" panose="020B0604020202020204" pitchFamily="34" charset="0"/>
                <a:cs typeface="Arial" panose="020B0604020202020204" pitchFamily="34" charset="0"/>
              </a:rPr>
              <a:t>earn in a safe and inclusive environment, building environmental and c</a:t>
            </a:r>
            <a:r>
              <a:rPr kumimoji="0" lang="en-AU"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limate</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literacy and STEM skills</a:t>
            </a:r>
          </a:p>
        </p:txBody>
      </p:sp>
      <p:sp>
        <p:nvSpPr>
          <p:cNvPr id="8" name="Speech Bubble: Rectangle with Corners Rounded 7">
            <a:extLst>
              <a:ext uri="{FF2B5EF4-FFF2-40B4-BE49-F238E27FC236}">
                <a16:creationId xmlns:a16="http://schemas.microsoft.com/office/drawing/2014/main" id="{3F7B701E-6177-21EF-4C8B-7DD166B801F6}"/>
              </a:ext>
            </a:extLst>
          </p:cNvPr>
          <p:cNvSpPr/>
          <p:nvPr/>
        </p:nvSpPr>
        <p:spPr>
          <a:xfrm>
            <a:off x="719388" y="4599700"/>
            <a:ext cx="10417147" cy="630090"/>
          </a:xfrm>
          <a:prstGeom prst="wedgeRoundRectCallout">
            <a:avLst>
              <a:gd name="adj1" fmla="val -27070"/>
              <a:gd name="adj2" fmla="val 13264"/>
              <a:gd name="adj3" fmla="val 16667"/>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Building healthy empowered lives with more choices to build climate-resilient communities</a:t>
            </a:r>
          </a:p>
        </p:txBody>
      </p:sp>
      <p:sp>
        <p:nvSpPr>
          <p:cNvPr id="9" name="Speech Bubble: Rectangle with Corners Rounded 8">
            <a:extLst>
              <a:ext uri="{FF2B5EF4-FFF2-40B4-BE49-F238E27FC236}">
                <a16:creationId xmlns:a16="http://schemas.microsoft.com/office/drawing/2014/main" id="{166E2FE3-507F-35F8-071A-10B1187A82EF}"/>
              </a:ext>
            </a:extLst>
          </p:cNvPr>
          <p:cNvSpPr/>
          <p:nvPr/>
        </p:nvSpPr>
        <p:spPr>
          <a:xfrm>
            <a:off x="1128427" y="5499732"/>
            <a:ext cx="10254720" cy="630091"/>
          </a:xfrm>
          <a:prstGeom prst="wedgeRoundRectCallout">
            <a:avLst>
              <a:gd name="adj1" fmla="val -27070"/>
              <a:gd name="adj2" fmla="val 13264"/>
              <a:gd name="adj3" fmla="val 16667"/>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Arial" panose="020B0604020202020204" pitchFamily="34" charset="0"/>
                <a:cs typeface="Arial" panose="020B0604020202020204" pitchFamily="34" charset="0"/>
              </a:rPr>
              <a:t>Supports Madagascar to meet Sustainable Goals for water, sanitation, and hygiene</a:t>
            </a:r>
            <a:endPar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95C4A7E-7C06-87AD-4C54-6092D6C4C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3956" y="234839"/>
            <a:ext cx="6091039" cy="2801636"/>
          </a:xfrm>
          <a:prstGeom prst="rect">
            <a:avLst/>
          </a:prstGeom>
        </p:spPr>
      </p:pic>
      <p:sp>
        <p:nvSpPr>
          <p:cNvPr id="5" name="Speech Bubble: Rectangle with Corners Rounded 4">
            <a:extLst>
              <a:ext uri="{FF2B5EF4-FFF2-40B4-BE49-F238E27FC236}">
                <a16:creationId xmlns:a16="http://schemas.microsoft.com/office/drawing/2014/main" id="{892ACC15-FF5E-1864-3411-3E92B28CB277}"/>
              </a:ext>
            </a:extLst>
          </p:cNvPr>
          <p:cNvSpPr/>
          <p:nvPr/>
        </p:nvSpPr>
        <p:spPr>
          <a:xfrm>
            <a:off x="487195" y="289916"/>
            <a:ext cx="4358659" cy="919401"/>
          </a:xfrm>
          <a:prstGeom prst="wedgeRoundRectCallout">
            <a:avLst>
              <a:gd name="adj1" fmla="val -29742"/>
              <a:gd name="adj2" fmla="val 383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ZI International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“Let Us Learn Madagascar”</a:t>
            </a:r>
            <a:endParaRPr kumimoji="0" lang="en-AU"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17CE46FF-A20D-BF30-1759-92320B50D82C}"/>
              </a:ext>
            </a:extLst>
          </p:cNvPr>
          <p:cNvSpPr/>
          <p:nvPr/>
        </p:nvSpPr>
        <p:spPr>
          <a:xfrm>
            <a:off x="1501984" y="3227380"/>
            <a:ext cx="7913865" cy="1102378"/>
          </a:xfrm>
          <a:prstGeom prst="wedgeRoundRectCallout">
            <a:avLst>
              <a:gd name="adj1" fmla="val -27070"/>
              <a:gd name="adj2" fmla="val 13264"/>
              <a:gd name="adj3" fmla="val 16667"/>
            </a:avLst>
          </a:prstGeom>
          <a:solidFill>
            <a:srgbClr val="F5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Training on climate and environment, sanitation and hygiene practices, clean school environment and the development of disaster risk plans to enable learning to continue during natural disasters.</a:t>
            </a:r>
          </a:p>
        </p:txBody>
      </p:sp>
    </p:spTree>
    <p:extLst>
      <p:ext uri="{BB962C8B-B14F-4D97-AF65-F5344CB8AC3E}">
        <p14:creationId xmlns:p14="http://schemas.microsoft.com/office/powerpoint/2010/main" val="261630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9652AF-E657-340E-128A-C1C644AEA1DE}"/>
              </a:ext>
            </a:extLst>
          </p:cNvPr>
          <p:cNvGrpSpPr/>
          <p:nvPr/>
        </p:nvGrpSpPr>
        <p:grpSpPr>
          <a:xfrm>
            <a:off x="4733608" y="1689457"/>
            <a:ext cx="2968466" cy="2804984"/>
            <a:chOff x="4733608" y="1738883"/>
            <a:chExt cx="2968466" cy="2804984"/>
          </a:xfrm>
        </p:grpSpPr>
        <p:sp>
          <p:nvSpPr>
            <p:cNvPr id="3" name="Flowchart: Connector 2">
              <a:extLst>
                <a:ext uri="{FF2B5EF4-FFF2-40B4-BE49-F238E27FC236}">
                  <a16:creationId xmlns:a16="http://schemas.microsoft.com/office/drawing/2014/main" id="{382BE98B-9C7C-8F16-4CA6-F6DE28BC01D9}"/>
                </a:ext>
              </a:extLst>
            </p:cNvPr>
            <p:cNvSpPr/>
            <p:nvPr/>
          </p:nvSpPr>
          <p:spPr>
            <a:xfrm>
              <a:off x="4733608" y="1738883"/>
              <a:ext cx="2968466" cy="2804984"/>
            </a:xfrm>
            <a:prstGeom prst="flowChartConnector">
              <a:avLst/>
            </a:prstGeom>
            <a:solidFill>
              <a:srgbClr val="099AAD"/>
            </a:solidFill>
            <a:ln>
              <a:solidFill>
                <a:srgbClr val="099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04ED30-3621-C3BC-CE90-915155D7542C}"/>
                </a:ext>
              </a:extLst>
            </p:cNvPr>
            <p:cNvSpPr txBox="1"/>
            <p:nvPr/>
          </p:nvSpPr>
          <p:spPr>
            <a:xfrm>
              <a:off x="5037642" y="2150703"/>
              <a:ext cx="2412158" cy="1938992"/>
            </a:xfrm>
            <a:prstGeom prst="rect">
              <a:avLst/>
            </a:prstGeom>
            <a:noFill/>
            <a:ln>
              <a:solidFill>
                <a:srgbClr val="099AA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venir Next LT Pro"/>
                  <a:ea typeface="+mn-ea"/>
                  <a:cs typeface="+mn-cs"/>
                </a:rPr>
                <a:t>With gender-equal climate action we narrow the gender gap and lessen violence</a:t>
              </a:r>
            </a:p>
          </p:txBody>
        </p:sp>
      </p:grpSp>
      <p:sp>
        <p:nvSpPr>
          <p:cNvPr id="5" name="TextBox 4">
            <a:extLst>
              <a:ext uri="{FF2B5EF4-FFF2-40B4-BE49-F238E27FC236}">
                <a16:creationId xmlns:a16="http://schemas.microsoft.com/office/drawing/2014/main" id="{73365544-3617-EAC1-6119-602A40096649}"/>
              </a:ext>
            </a:extLst>
          </p:cNvPr>
          <p:cNvSpPr txBox="1"/>
          <p:nvPr/>
        </p:nvSpPr>
        <p:spPr>
          <a:xfrm>
            <a:off x="2000695" y="1882013"/>
            <a:ext cx="2520878" cy="923330"/>
          </a:xfrm>
          <a:prstGeom prst="rect">
            <a:avLst/>
          </a:prstGeom>
          <a:noFill/>
          <a:ln w="19050">
            <a:solidFill>
              <a:srgbClr val="099AAD"/>
            </a:solidFill>
          </a:ln>
        </p:spPr>
        <p:txBody>
          <a:bodyPr vert="horz" wrap="square" lIns="182880" tIns="182880" rIns="182880" bIns="182880" rtlCol="0" anchor="ctr" anchorCtr="0">
            <a:spAutoFit/>
          </a:bodyPr>
          <a:lstStyle/>
          <a:p>
            <a:pPr algn="ctr"/>
            <a:r>
              <a:rPr lang="en-US" sz="3600" b="1" dirty="0">
                <a:latin typeface="Arial" panose="020B0604020202020204" pitchFamily="34" charset="0"/>
                <a:cs typeface="Arial" panose="020B0604020202020204" pitchFamily="34" charset="0"/>
              </a:rPr>
              <a:t>SERVICE</a:t>
            </a:r>
          </a:p>
        </p:txBody>
      </p:sp>
      <p:sp>
        <p:nvSpPr>
          <p:cNvPr id="6" name="TextBox 5">
            <a:extLst>
              <a:ext uri="{FF2B5EF4-FFF2-40B4-BE49-F238E27FC236}">
                <a16:creationId xmlns:a16="http://schemas.microsoft.com/office/drawing/2014/main" id="{D2E80F3D-3684-FDA3-7428-85A52E92ACBC}"/>
              </a:ext>
            </a:extLst>
          </p:cNvPr>
          <p:cNvSpPr txBox="1"/>
          <p:nvPr/>
        </p:nvSpPr>
        <p:spPr>
          <a:xfrm>
            <a:off x="7702072" y="1226660"/>
            <a:ext cx="2412157" cy="1231106"/>
          </a:xfrm>
          <a:prstGeom prst="rect">
            <a:avLst/>
          </a:prstGeom>
          <a:noFill/>
          <a:ln w="19050">
            <a:solidFill>
              <a:srgbClr val="099AAD"/>
            </a:solidFill>
          </a:ln>
        </p:spPr>
        <p:txBody>
          <a:bodyPr vert="horz" wrap="square" lIns="182880" tIns="182880" rIns="182880" bIns="182880" rtlCol="0" anchor="ctr" anchorCtr="0">
            <a:spAutoFit/>
          </a:bodyPr>
          <a:lstStyle/>
          <a:p>
            <a:pPr algn="ctr"/>
            <a:r>
              <a:rPr lang="en-US" sz="2800" dirty="0">
                <a:latin typeface="Arial" panose="020B0604020202020204" pitchFamily="34" charset="0"/>
                <a:cs typeface="Arial" panose="020B0604020202020204" pitchFamily="34" charset="0"/>
              </a:rPr>
              <a:t>16 Days of Advocacy</a:t>
            </a:r>
          </a:p>
        </p:txBody>
      </p:sp>
      <p:sp>
        <p:nvSpPr>
          <p:cNvPr id="7" name="TextBox 6">
            <a:extLst>
              <a:ext uri="{FF2B5EF4-FFF2-40B4-BE49-F238E27FC236}">
                <a16:creationId xmlns:a16="http://schemas.microsoft.com/office/drawing/2014/main" id="{CA1E6C0C-E6DD-1048-2E84-BB242E0618BE}"/>
              </a:ext>
            </a:extLst>
          </p:cNvPr>
          <p:cNvSpPr txBox="1"/>
          <p:nvPr/>
        </p:nvSpPr>
        <p:spPr>
          <a:xfrm>
            <a:off x="855929" y="3076528"/>
            <a:ext cx="2955365" cy="1231106"/>
          </a:xfrm>
          <a:prstGeom prst="rect">
            <a:avLst/>
          </a:prstGeom>
          <a:noFill/>
          <a:ln w="19050">
            <a:solidFill>
              <a:srgbClr val="099AAD"/>
            </a:solidFill>
          </a:ln>
        </p:spPr>
        <p:txBody>
          <a:bodyPr vert="horz" wrap="square" lIns="182880" tIns="182880" rIns="182880" bIns="182880" rtlCol="0" anchor="ctr" anchorCtr="0">
            <a:spAutoFit/>
          </a:bodyPr>
          <a:lstStyle/>
          <a:p>
            <a:pPr algn="ctr"/>
            <a:r>
              <a:rPr lang="en-US" sz="2800" dirty="0">
                <a:latin typeface="Arial" panose="020B0604020202020204" pitchFamily="34" charset="0"/>
                <a:cs typeface="Arial" panose="020B0604020202020204" pitchFamily="34" charset="0"/>
              </a:rPr>
              <a:t>International Women’s Day</a:t>
            </a:r>
          </a:p>
        </p:txBody>
      </p:sp>
      <p:sp>
        <p:nvSpPr>
          <p:cNvPr id="8" name="TextBox 7">
            <a:extLst>
              <a:ext uri="{FF2B5EF4-FFF2-40B4-BE49-F238E27FC236}">
                <a16:creationId xmlns:a16="http://schemas.microsoft.com/office/drawing/2014/main" id="{A2A647EB-05DA-6E50-AFC7-9FC538884E29}"/>
              </a:ext>
            </a:extLst>
          </p:cNvPr>
          <p:cNvSpPr txBox="1"/>
          <p:nvPr/>
        </p:nvSpPr>
        <p:spPr>
          <a:xfrm>
            <a:off x="2978033" y="4557865"/>
            <a:ext cx="2412157" cy="1231106"/>
          </a:xfrm>
          <a:prstGeom prst="rect">
            <a:avLst/>
          </a:prstGeom>
          <a:noFill/>
          <a:ln w="19050">
            <a:solidFill>
              <a:srgbClr val="099AAD"/>
            </a:solidFill>
          </a:ln>
        </p:spPr>
        <p:txBody>
          <a:bodyPr vert="horz" wrap="square" lIns="182880" tIns="182880" rIns="182880" bIns="182880" rtlCol="0" anchor="ctr" anchorCtr="0">
            <a:spAutoFit/>
          </a:bodyPr>
          <a:lstStyle/>
          <a:p>
            <a:pPr algn="ctr"/>
            <a:r>
              <a:rPr lang="en-US" sz="2800" dirty="0">
                <a:latin typeface="Arial" panose="020B0604020202020204" pitchFamily="34" charset="0"/>
                <a:cs typeface="Arial" panose="020B0604020202020204" pitchFamily="34" charset="0"/>
              </a:rPr>
              <a:t>End Child Marriage</a:t>
            </a:r>
          </a:p>
        </p:txBody>
      </p:sp>
      <p:sp>
        <p:nvSpPr>
          <p:cNvPr id="9" name="TextBox 8">
            <a:extLst>
              <a:ext uri="{FF2B5EF4-FFF2-40B4-BE49-F238E27FC236}">
                <a16:creationId xmlns:a16="http://schemas.microsoft.com/office/drawing/2014/main" id="{C0B2D101-E69E-9AE3-5D96-638AB9EC83F0}"/>
              </a:ext>
            </a:extLst>
          </p:cNvPr>
          <p:cNvSpPr txBox="1"/>
          <p:nvPr/>
        </p:nvSpPr>
        <p:spPr>
          <a:xfrm>
            <a:off x="8006108" y="3178495"/>
            <a:ext cx="2955365" cy="861774"/>
          </a:xfrm>
          <a:prstGeom prst="rect">
            <a:avLst/>
          </a:prstGeom>
          <a:noFill/>
          <a:ln w="19050">
            <a:solidFill>
              <a:srgbClr val="099AAD"/>
            </a:solidFill>
          </a:ln>
        </p:spPr>
        <p:txBody>
          <a:bodyPr vert="horz" wrap="square" lIns="182880" tIns="182880" rIns="182880" bIns="182880" rtlCol="0" anchor="ctr" anchorCtr="0">
            <a:spAutoFit/>
          </a:bodyPr>
          <a:lstStyle/>
          <a:p>
            <a:pPr algn="ctr"/>
            <a:r>
              <a:rPr lang="en-US" sz="3200" b="1" dirty="0">
                <a:latin typeface="Arial" panose="020B0604020202020204" pitchFamily="34" charset="0"/>
                <a:cs typeface="Arial" panose="020B0604020202020204" pitchFamily="34" charset="0"/>
              </a:rPr>
              <a:t>ADVOCACY</a:t>
            </a:r>
          </a:p>
        </p:txBody>
      </p:sp>
      <p:sp>
        <p:nvSpPr>
          <p:cNvPr id="10" name="TextBox 9">
            <a:extLst>
              <a:ext uri="{FF2B5EF4-FFF2-40B4-BE49-F238E27FC236}">
                <a16:creationId xmlns:a16="http://schemas.microsoft.com/office/drawing/2014/main" id="{AE127E49-0143-971A-422E-122ABAC2F525}"/>
              </a:ext>
            </a:extLst>
          </p:cNvPr>
          <p:cNvSpPr txBox="1"/>
          <p:nvPr/>
        </p:nvSpPr>
        <p:spPr>
          <a:xfrm>
            <a:off x="7086598" y="4454322"/>
            <a:ext cx="4800602" cy="1969770"/>
          </a:xfrm>
          <a:prstGeom prst="rect">
            <a:avLst/>
          </a:prstGeom>
          <a:noFill/>
          <a:ln w="19050">
            <a:solidFill>
              <a:srgbClr val="099AAD"/>
            </a:solidFill>
          </a:ln>
        </p:spPr>
        <p:txBody>
          <a:bodyPr vert="horz" wrap="square" lIns="182880" tIns="182880" rIns="18288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uLnTx/>
                <a:uFillTx/>
                <a:latin typeface="Arial" panose="020B0604020202020204" pitchFamily="34" charset="0"/>
                <a:cs typeface="Arial" panose="020B0604020202020204" pitchFamily="34" charset="0"/>
              </a:rPr>
              <a:t>EDUCATION via Scholarships: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outerShdw blurRad="50800" dist="50800" dir="5400000" algn="ctr" rotWithShape="0">
                    <a:schemeClr val="bg1"/>
                  </a:outerShdw>
                </a:effectLst>
                <a:uLnTx/>
                <a:uFillTx/>
                <a:latin typeface="Arial" panose="020B0604020202020204" pitchFamily="34" charset="0"/>
                <a:cs typeface="Arial" panose="020B0604020202020204" pitchFamily="34" charset="0"/>
              </a:rPr>
              <a:t>Women in 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outerShdw blurRad="50800" dist="50800" dir="5400000" algn="ctr" rotWithShape="0">
                    <a:schemeClr val="bg1"/>
                  </a:outerShdw>
                </a:effectLst>
                <a:uLnTx/>
                <a:uFillTx/>
                <a:latin typeface="Arial" panose="020B0604020202020204" pitchFamily="34" charset="0"/>
                <a:cs typeface="Arial" panose="020B0604020202020204" pitchFamily="34" charset="0"/>
              </a:rPr>
              <a:t>Women in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outerShdw blurRad="50800" dist="50800" dir="5400000" algn="ctr" rotWithShape="0">
                    <a:schemeClr val="bg1"/>
                  </a:outerShdw>
                </a:effectLst>
                <a:uLnTx/>
                <a:uFillTx/>
                <a:latin typeface="Arial" panose="020B0604020202020204" pitchFamily="34" charset="0"/>
                <a:cs typeface="Arial" panose="020B0604020202020204" pitchFamily="34" charset="0"/>
              </a:rPr>
              <a:t>Women in Public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outerShdw blurRad="50800" dist="50800" dir="5400000" algn="ctr" rotWithShape="0">
                    <a:schemeClr val="bg1"/>
                  </a:outerShdw>
                </a:effectLst>
                <a:uLnTx/>
                <a:uFillTx/>
                <a:latin typeface="Arial" panose="020B0604020202020204" pitchFamily="34" charset="0"/>
                <a:cs typeface="Arial" panose="020B0604020202020204" pitchFamily="34" charset="0"/>
              </a:rPr>
              <a:t>Amelia Earhart Fellowship</a:t>
            </a:r>
          </a:p>
        </p:txBody>
      </p:sp>
      <p:grpSp>
        <p:nvGrpSpPr>
          <p:cNvPr id="11" name="Group 10">
            <a:extLst>
              <a:ext uri="{FF2B5EF4-FFF2-40B4-BE49-F238E27FC236}">
                <a16:creationId xmlns:a16="http://schemas.microsoft.com/office/drawing/2014/main" id="{6A7A6CE2-BB78-1495-485B-1D519DE4AF21}"/>
              </a:ext>
            </a:extLst>
          </p:cNvPr>
          <p:cNvGrpSpPr/>
          <p:nvPr/>
        </p:nvGrpSpPr>
        <p:grpSpPr>
          <a:xfrm>
            <a:off x="368073" y="96586"/>
            <a:ext cx="3419396" cy="1609729"/>
            <a:chOff x="368073" y="96586"/>
            <a:chExt cx="3419396" cy="1609729"/>
          </a:xfrm>
        </p:grpSpPr>
        <p:pic>
          <p:nvPicPr>
            <p:cNvPr id="12" name="Picture 11" descr="Logo, company name&#10;&#10;Description automatically generated">
              <a:extLst>
                <a:ext uri="{FF2B5EF4-FFF2-40B4-BE49-F238E27FC236}">
                  <a16:creationId xmlns:a16="http://schemas.microsoft.com/office/drawing/2014/main" id="{7F130595-B075-58AE-C3F1-6473046128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073" y="96586"/>
              <a:ext cx="3419396" cy="1277710"/>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B12B8365-F792-9E25-61D1-3F4755256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111" y="1118587"/>
              <a:ext cx="2955365" cy="587728"/>
            </a:xfrm>
            <a:prstGeom prst="rect">
              <a:avLst/>
            </a:prstGeom>
            <a:solidFill>
              <a:schemeClr val="bg1"/>
            </a:solidFill>
          </p:spPr>
        </p:pic>
      </p:grpSp>
    </p:spTree>
    <p:extLst>
      <p:ext uri="{BB962C8B-B14F-4D97-AF65-F5344CB8AC3E}">
        <p14:creationId xmlns:p14="http://schemas.microsoft.com/office/powerpoint/2010/main" val="22355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accent2">
                <a:lumMod val="5000"/>
                <a:lumOff val="95000"/>
              </a:schemeClr>
            </a:gs>
            <a:gs pos="84000">
              <a:schemeClr val="accent2">
                <a:lumMod val="45000"/>
                <a:lumOff val="55000"/>
              </a:schemeClr>
            </a:gs>
            <a:gs pos="90000">
              <a:schemeClr val="accent2">
                <a:lumMod val="45000"/>
                <a:lumOff val="55000"/>
              </a:schemeClr>
            </a:gs>
            <a:gs pos="100000">
              <a:schemeClr val="accent2">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A407-33DD-27CD-E5C2-E7BF2B165246}"/>
              </a:ext>
            </a:extLst>
          </p:cNvPr>
          <p:cNvSpPr>
            <a:spLocks noGrp="1"/>
          </p:cNvSpPr>
          <p:nvPr>
            <p:ph type="title"/>
          </p:nvPr>
        </p:nvSpPr>
        <p:spPr>
          <a:xfrm>
            <a:off x="517289" y="272688"/>
            <a:ext cx="7421397" cy="758824"/>
          </a:xfrm>
          <a:solidFill>
            <a:srgbClr val="099AAD"/>
          </a:solidFill>
        </p:spPr>
        <p:txBody>
          <a:bodyPr>
            <a:normAutofit/>
          </a:bodyPr>
          <a:lstStyle/>
          <a:p>
            <a:r>
              <a:rPr lang="en-AU" sz="2800" b="1" dirty="0">
                <a:solidFill>
                  <a:schemeClr val="bg1"/>
                </a:solidFill>
                <a:latin typeface="+mn-lt"/>
              </a:rPr>
              <a:t>Zonta Says NOW to Gender-Equal Climate Action</a:t>
            </a:r>
          </a:p>
        </p:txBody>
      </p:sp>
      <p:sp>
        <p:nvSpPr>
          <p:cNvPr id="3" name="TextBox 2">
            <a:extLst>
              <a:ext uri="{FF2B5EF4-FFF2-40B4-BE49-F238E27FC236}">
                <a16:creationId xmlns:a16="http://schemas.microsoft.com/office/drawing/2014/main" id="{52C6486E-740D-A3A2-A68C-8184D989E3BE}"/>
              </a:ext>
            </a:extLst>
          </p:cNvPr>
          <p:cNvSpPr txBox="1"/>
          <p:nvPr/>
        </p:nvSpPr>
        <p:spPr>
          <a:xfrm>
            <a:off x="517289" y="1147436"/>
            <a:ext cx="6399470" cy="369331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8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ZI Fact sheet </a:t>
            </a:r>
          </a:p>
          <a:p>
            <a:pPr marL="742950" lvl="1"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Introduction</a:t>
            </a:r>
          </a:p>
          <a:p>
            <a:pPr marL="742950" lvl="1"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The Problems</a:t>
            </a:r>
          </a:p>
          <a:p>
            <a:pPr marL="742950" lvl="1"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The Solutions</a:t>
            </a:r>
          </a:p>
          <a:p>
            <a:pPr marL="742950" lvl="1"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What can WE do?</a:t>
            </a:r>
          </a:p>
          <a:p>
            <a:pPr marL="1200150" lvl="2"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Get the facts</a:t>
            </a:r>
          </a:p>
          <a:p>
            <a:pPr marL="1200150" lvl="2"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Lead by example</a:t>
            </a:r>
          </a:p>
          <a:p>
            <a:pPr marL="1200150" lvl="2"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Add our voice</a:t>
            </a:r>
          </a:p>
          <a:p>
            <a:pPr marL="1200150" lvl="2"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Advocate</a:t>
            </a:r>
          </a:p>
          <a:p>
            <a:pPr marL="1200150" lvl="2"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Collaborate</a:t>
            </a:r>
          </a:p>
          <a:p>
            <a:pPr marL="742950" lvl="1" indent="-285750">
              <a:buFont typeface="Wingdings" panose="05000000000000000000" pitchFamily="2" charset="2"/>
              <a:buChar char="§"/>
              <a:defRPr/>
            </a:pPr>
            <a:r>
              <a:rPr kumimoji="0" lang="en-AU"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Two pages of references and links</a:t>
            </a:r>
          </a:p>
          <a:p>
            <a:pPr>
              <a:defRPr/>
            </a:pPr>
            <a:endParaRPr lang="en-AU" dirty="0">
              <a:solidFill>
                <a:srgbClr val="32363F"/>
              </a:solidFill>
              <a:latin typeface="Arial" panose="020B0604020202020204" pitchFamily="34" charset="0"/>
              <a:cs typeface="Arial" panose="020B0604020202020204" pitchFamily="34" charset="0"/>
            </a:endParaRPr>
          </a:p>
          <a:p>
            <a:pPr>
              <a:defRPr/>
            </a:pPr>
            <a:r>
              <a:rPr kumimoji="0" lang="en-AU" sz="1800" b="1" i="0" u="none" strike="noStrike" kern="1200" cap="none" spc="0" normalizeH="0" baseline="0" noProof="0" dirty="0">
                <a:ln>
                  <a:noFill/>
                </a:ln>
                <a:solidFill>
                  <a:srgbClr val="099AAD"/>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www.zonta.org/Web/Causes/ZontaSaysNOW/Resources</a:t>
            </a:r>
            <a:endParaRPr kumimoji="0" lang="en-AU" b="0" i="0" u="none" strike="noStrike" kern="1200" cap="none" spc="0" normalizeH="0" baseline="0" noProof="0" dirty="0">
              <a:ln>
                <a:noFill/>
              </a:ln>
              <a:solidFill>
                <a:srgbClr val="099AA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1041C8E-51B3-2FE3-030D-40B68743EC00}"/>
              </a:ext>
            </a:extLst>
          </p:cNvPr>
          <p:cNvSpPr txBox="1"/>
          <p:nvPr/>
        </p:nvSpPr>
        <p:spPr>
          <a:xfrm>
            <a:off x="522238" y="4996208"/>
            <a:ext cx="6981781" cy="1261884"/>
          </a:xfrm>
          <a:prstGeom prst="rect">
            <a:avLst/>
          </a:prstGeom>
          <a:noFill/>
        </p:spPr>
        <p:txBody>
          <a:bodyPr wrap="square" rtlCol="0">
            <a:spAutoFit/>
          </a:bodyPr>
          <a:lstStyle/>
          <a:p>
            <a:pPr>
              <a:spcAft>
                <a:spcPts val="1200"/>
              </a:spcAft>
            </a:pPr>
            <a:r>
              <a:rPr lang="en-US" sz="2200" b="1" i="1" dirty="0"/>
              <a:t>Share with you club members and prospective members</a:t>
            </a:r>
          </a:p>
          <a:p>
            <a:pPr>
              <a:spcAft>
                <a:spcPts val="1200"/>
              </a:spcAft>
            </a:pPr>
            <a:r>
              <a:rPr lang="en-US" sz="2200" b="1" i="1" dirty="0"/>
              <a:t>Use the Fact Sheet and Action Framework as a focus of a club meeting and planning</a:t>
            </a:r>
          </a:p>
        </p:txBody>
      </p:sp>
      <p:pic>
        <p:nvPicPr>
          <p:cNvPr id="8" name="Picture 7">
            <a:extLst>
              <a:ext uri="{FF2B5EF4-FFF2-40B4-BE49-F238E27FC236}">
                <a16:creationId xmlns:a16="http://schemas.microsoft.com/office/drawing/2014/main" id="{15624004-F9A4-AFB8-C623-2128ABC20E18}"/>
              </a:ext>
            </a:extLst>
          </p:cNvPr>
          <p:cNvPicPr>
            <a:picLocks noChangeAspect="1"/>
          </p:cNvPicPr>
          <p:nvPr/>
        </p:nvPicPr>
        <p:blipFill>
          <a:blip r:embed="rId4"/>
          <a:stretch>
            <a:fillRect/>
          </a:stretch>
        </p:blipFill>
        <p:spPr>
          <a:xfrm rot="20968826">
            <a:off x="7208099" y="919472"/>
            <a:ext cx="4207448" cy="5517597"/>
          </a:xfrm>
          <a:prstGeom prst="rect">
            <a:avLst/>
          </a:prstGeom>
        </p:spPr>
      </p:pic>
    </p:spTree>
    <p:extLst>
      <p:ext uri="{BB962C8B-B14F-4D97-AF65-F5344CB8AC3E}">
        <p14:creationId xmlns:p14="http://schemas.microsoft.com/office/powerpoint/2010/main" val="2011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F433620-D2FE-CB76-336B-4879B17F4649}"/>
              </a:ext>
            </a:extLst>
          </p:cNvPr>
          <p:cNvGrpSpPr/>
          <p:nvPr/>
        </p:nvGrpSpPr>
        <p:grpSpPr>
          <a:xfrm>
            <a:off x="6116031" y="1014821"/>
            <a:ext cx="3140264" cy="4983858"/>
            <a:chOff x="657132" y="1453163"/>
            <a:chExt cx="3449678" cy="3371906"/>
          </a:xfrm>
        </p:grpSpPr>
        <p:sp>
          <p:nvSpPr>
            <p:cNvPr id="2" name="TextBox 1">
              <a:extLst>
                <a:ext uri="{FF2B5EF4-FFF2-40B4-BE49-F238E27FC236}">
                  <a16:creationId xmlns:a16="http://schemas.microsoft.com/office/drawing/2014/main" id="{37E4D176-9544-43B4-78F7-E49ECE0B34CC}"/>
                </a:ext>
              </a:extLst>
            </p:cNvPr>
            <p:cNvSpPr txBox="1"/>
            <p:nvPr/>
          </p:nvSpPr>
          <p:spPr>
            <a:xfrm>
              <a:off x="1370640" y="1691193"/>
              <a:ext cx="2736170" cy="3133876"/>
            </a:xfrm>
            <a:prstGeom prst="rect">
              <a:avLst/>
            </a:prstGeom>
            <a:solidFill>
              <a:srgbClr val="099AAD"/>
            </a:solidFill>
            <a:ln>
              <a:solidFill>
                <a:schemeClr val="tx1">
                  <a:lumMod val="75000"/>
                  <a:lumOff val="2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rPr>
                <a:t>Add Our 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endParaRP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Give presentations, write articles, do Legislative Action Alerts</a:t>
              </a: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Write to and talk with </a:t>
              </a:r>
              <a:r>
                <a:rPr lang="en-US" dirty="0">
                  <a:solidFill>
                    <a:schemeClr val="bg1"/>
                  </a:solidFill>
                  <a:cs typeface="Arial" panose="020B0604020202020204" pitchFamily="34" charset="0"/>
                </a:rPr>
                <a:t>your elected officials</a:t>
              </a:r>
              <a:endParaRPr kumimoji="0" lang="en-US" b="0" i="0" u="none" strike="noStrike" kern="1200" cap="none" spc="0" normalizeH="0" baseline="0" noProof="0" dirty="0">
                <a:ln>
                  <a:noFill/>
                </a:ln>
                <a:solidFill>
                  <a:schemeClr val="bg1"/>
                </a:solidFill>
                <a:effectLst/>
                <a:uLnTx/>
                <a:uFillTx/>
                <a:cs typeface="Arial" panose="020B0604020202020204" pitchFamily="34" charset="0"/>
              </a:endParaRP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US" dirty="0">
                  <a:solidFill>
                    <a:schemeClr val="bg1"/>
                  </a:solidFill>
                  <a:cs typeface="Arial" panose="020B0604020202020204" pitchFamily="34" charset="0"/>
                </a:rPr>
                <a:t>Letters to editors</a:t>
              </a: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Talk with community members, family,  neighbors, &amp; coworkers</a:t>
              </a:r>
            </a:p>
          </p:txBody>
        </p:sp>
        <p:grpSp>
          <p:nvGrpSpPr>
            <p:cNvPr id="5" name="Group 4">
              <a:extLst>
                <a:ext uri="{FF2B5EF4-FFF2-40B4-BE49-F238E27FC236}">
                  <a16:creationId xmlns:a16="http://schemas.microsoft.com/office/drawing/2014/main" id="{EB8155CA-F782-2CAF-6031-2BBB44CC303B}"/>
                </a:ext>
              </a:extLst>
            </p:cNvPr>
            <p:cNvGrpSpPr/>
            <p:nvPr/>
          </p:nvGrpSpPr>
          <p:grpSpPr>
            <a:xfrm>
              <a:off x="657132" y="1453163"/>
              <a:ext cx="884547" cy="884547"/>
              <a:chOff x="1408674" y="972293"/>
              <a:chExt cx="884547" cy="884547"/>
            </a:xfrm>
          </p:grpSpPr>
          <p:sp>
            <p:nvSpPr>
              <p:cNvPr id="6" name="Oval 5">
                <a:extLst>
                  <a:ext uri="{FF2B5EF4-FFF2-40B4-BE49-F238E27FC236}">
                    <a16:creationId xmlns:a16="http://schemas.microsoft.com/office/drawing/2014/main" id="{08A77BC1-79F4-FC7E-2287-A897C72B0E82}"/>
                  </a:ext>
                </a:extLst>
              </p:cNvPr>
              <p:cNvSpPr/>
              <p:nvPr/>
            </p:nvSpPr>
            <p:spPr>
              <a:xfrm>
                <a:off x="1408674" y="972293"/>
                <a:ext cx="884547" cy="884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Graphic 7" descr="Chat bubble with solid fill">
                <a:extLst>
                  <a:ext uri="{FF2B5EF4-FFF2-40B4-BE49-F238E27FC236}">
                    <a16:creationId xmlns:a16="http://schemas.microsoft.com/office/drawing/2014/main" id="{48899E45-1EDF-A79F-87FC-CE39A8810C22}"/>
                  </a:ext>
                </a:extLst>
              </p:cNvPr>
              <p:cNvSpPr/>
              <p:nvPr/>
            </p:nvSpPr>
            <p:spPr>
              <a:xfrm>
                <a:off x="1543364" y="1276099"/>
                <a:ext cx="670612" cy="435221"/>
              </a:xfrm>
              <a:custGeom>
                <a:avLst/>
                <a:gdLst>
                  <a:gd name="connsiteX0" fmla="*/ 47009 w 940171"/>
                  <a:gd name="connsiteY0" fmla="*/ 0 h 857213"/>
                  <a:gd name="connsiteX1" fmla="*/ 1 w 940171"/>
                  <a:gd name="connsiteY1" fmla="*/ 47560 h 857213"/>
                  <a:gd name="connsiteX2" fmla="*/ 1 w 940171"/>
                  <a:gd name="connsiteY2" fmla="*/ 47562 h 857213"/>
                  <a:gd name="connsiteX3" fmla="*/ 1 w 940171"/>
                  <a:gd name="connsiteY3" fmla="*/ 619129 h 857213"/>
                  <a:gd name="connsiteX4" fmla="*/ 1 w 940171"/>
                  <a:gd name="connsiteY4" fmla="*/ 619129 h 857213"/>
                  <a:gd name="connsiteX5" fmla="*/ 47008 w 940171"/>
                  <a:gd name="connsiteY5" fmla="*/ 666691 h 857213"/>
                  <a:gd name="connsiteX6" fmla="*/ 47009 w 940171"/>
                  <a:gd name="connsiteY6" fmla="*/ 666691 h 857213"/>
                  <a:gd name="connsiteX7" fmla="*/ 188035 w 940171"/>
                  <a:gd name="connsiteY7" fmla="*/ 666691 h 857213"/>
                  <a:gd name="connsiteX8" fmla="*/ 188035 w 940171"/>
                  <a:gd name="connsiteY8" fmla="*/ 857213 h 857213"/>
                  <a:gd name="connsiteX9" fmla="*/ 376069 w 940171"/>
                  <a:gd name="connsiteY9" fmla="*/ 666691 h 857213"/>
                  <a:gd name="connsiteX10" fmla="*/ 893162 w 940171"/>
                  <a:gd name="connsiteY10" fmla="*/ 666691 h 857213"/>
                  <a:gd name="connsiteX11" fmla="*/ 940170 w 940171"/>
                  <a:gd name="connsiteY11" fmla="*/ 619131 h 857213"/>
                  <a:gd name="connsiteX12" fmla="*/ 940170 w 940171"/>
                  <a:gd name="connsiteY12" fmla="*/ 619129 h 857213"/>
                  <a:gd name="connsiteX13" fmla="*/ 940170 w 940171"/>
                  <a:gd name="connsiteY13" fmla="*/ 47562 h 857213"/>
                  <a:gd name="connsiteX14" fmla="*/ 940170 w 940171"/>
                  <a:gd name="connsiteY14" fmla="*/ 47562 h 857213"/>
                  <a:gd name="connsiteX15" fmla="*/ 893163 w 940171"/>
                  <a:gd name="connsiteY15" fmla="*/ 0 h 857213"/>
                  <a:gd name="connsiteX16" fmla="*/ 893162 w 940171"/>
                  <a:gd name="connsiteY16" fmla="*/ 0 h 857213"/>
                  <a:gd name="connsiteX17" fmla="*/ 622172 w 940171"/>
                  <a:gd name="connsiteY17" fmla="*/ 331825 h 857213"/>
                  <a:gd name="connsiteX18" fmla="*/ 691302 w 940171"/>
                  <a:gd name="connsiteY18" fmla="*/ 262694 h 857213"/>
                  <a:gd name="connsiteX19" fmla="*/ 760432 w 940171"/>
                  <a:gd name="connsiteY19" fmla="*/ 331825 h 857213"/>
                  <a:gd name="connsiteX20" fmla="*/ 691302 w 940171"/>
                  <a:gd name="connsiteY20" fmla="*/ 400955 h 857213"/>
                  <a:gd name="connsiteX21" fmla="*/ 622172 w 940171"/>
                  <a:gd name="connsiteY21" fmla="*/ 331825 h 857213"/>
                  <a:gd name="connsiteX22" fmla="*/ 400955 w 940171"/>
                  <a:gd name="connsiteY22" fmla="*/ 331825 h 857213"/>
                  <a:gd name="connsiteX23" fmla="*/ 470086 w 940171"/>
                  <a:gd name="connsiteY23" fmla="*/ 262694 h 857213"/>
                  <a:gd name="connsiteX24" fmla="*/ 539216 w 940171"/>
                  <a:gd name="connsiteY24" fmla="*/ 331825 h 857213"/>
                  <a:gd name="connsiteX25" fmla="*/ 470086 w 940171"/>
                  <a:gd name="connsiteY25" fmla="*/ 400955 h 857213"/>
                  <a:gd name="connsiteX26" fmla="*/ 400955 w 940171"/>
                  <a:gd name="connsiteY26" fmla="*/ 331825 h 857213"/>
                  <a:gd name="connsiteX27" fmla="*/ 179739 w 940171"/>
                  <a:gd name="connsiteY27" fmla="*/ 331825 h 857213"/>
                  <a:gd name="connsiteX28" fmla="*/ 248869 w 940171"/>
                  <a:gd name="connsiteY28" fmla="*/ 262694 h 857213"/>
                  <a:gd name="connsiteX29" fmla="*/ 317999 w 940171"/>
                  <a:gd name="connsiteY29" fmla="*/ 331825 h 857213"/>
                  <a:gd name="connsiteX30" fmla="*/ 248869 w 940171"/>
                  <a:gd name="connsiteY30" fmla="*/ 400955 h 857213"/>
                  <a:gd name="connsiteX31" fmla="*/ 179739 w 940171"/>
                  <a:gd name="connsiteY31" fmla="*/ 331825 h 8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0171" h="857213">
                    <a:moveTo>
                      <a:pt x="47009" y="0"/>
                    </a:moveTo>
                    <a:cubicBezTo>
                      <a:pt x="20895" y="152"/>
                      <a:pt x="-151" y="21446"/>
                      <a:pt x="1" y="47560"/>
                    </a:cubicBezTo>
                    <a:cubicBezTo>
                      <a:pt x="1" y="47560"/>
                      <a:pt x="1" y="47562"/>
                      <a:pt x="1" y="47562"/>
                    </a:cubicBezTo>
                    <a:lnTo>
                      <a:pt x="1" y="619129"/>
                    </a:lnTo>
                    <a:lnTo>
                      <a:pt x="1" y="619129"/>
                    </a:lnTo>
                    <a:cubicBezTo>
                      <a:pt x="-153" y="645244"/>
                      <a:pt x="20893" y="666537"/>
                      <a:pt x="47008" y="666691"/>
                    </a:cubicBezTo>
                    <a:cubicBezTo>
                      <a:pt x="47008" y="666691"/>
                      <a:pt x="47009" y="666691"/>
                      <a:pt x="47009" y="666691"/>
                    </a:cubicBezTo>
                    <a:lnTo>
                      <a:pt x="188035" y="666691"/>
                    </a:lnTo>
                    <a:lnTo>
                      <a:pt x="188035" y="857213"/>
                    </a:lnTo>
                    <a:lnTo>
                      <a:pt x="376069" y="666691"/>
                    </a:lnTo>
                    <a:lnTo>
                      <a:pt x="893162" y="666691"/>
                    </a:lnTo>
                    <a:cubicBezTo>
                      <a:pt x="919276" y="666539"/>
                      <a:pt x="940322" y="645245"/>
                      <a:pt x="940170" y="619131"/>
                    </a:cubicBezTo>
                    <a:cubicBezTo>
                      <a:pt x="940170" y="619131"/>
                      <a:pt x="940170" y="619129"/>
                      <a:pt x="940170" y="619129"/>
                    </a:cubicBezTo>
                    <a:lnTo>
                      <a:pt x="940170" y="47562"/>
                    </a:lnTo>
                    <a:lnTo>
                      <a:pt x="940170" y="47562"/>
                    </a:lnTo>
                    <a:cubicBezTo>
                      <a:pt x="940324" y="21447"/>
                      <a:pt x="919278" y="153"/>
                      <a:pt x="893163" y="0"/>
                    </a:cubicBezTo>
                    <a:cubicBezTo>
                      <a:pt x="893163" y="0"/>
                      <a:pt x="893162" y="0"/>
                      <a:pt x="893162" y="0"/>
                    </a:cubicBezTo>
                    <a:close/>
                    <a:moveTo>
                      <a:pt x="622172" y="331825"/>
                    </a:moveTo>
                    <a:cubicBezTo>
                      <a:pt x="622172" y="293645"/>
                      <a:pt x="653123" y="262694"/>
                      <a:pt x="691302" y="262694"/>
                    </a:cubicBezTo>
                    <a:cubicBezTo>
                      <a:pt x="729481" y="262694"/>
                      <a:pt x="760432" y="293645"/>
                      <a:pt x="760432" y="331825"/>
                    </a:cubicBezTo>
                    <a:cubicBezTo>
                      <a:pt x="760432" y="370004"/>
                      <a:pt x="729481" y="400955"/>
                      <a:pt x="691302" y="400955"/>
                    </a:cubicBezTo>
                    <a:cubicBezTo>
                      <a:pt x="653123" y="400955"/>
                      <a:pt x="622172" y="370004"/>
                      <a:pt x="622172" y="331825"/>
                    </a:cubicBezTo>
                    <a:close/>
                    <a:moveTo>
                      <a:pt x="400955" y="331825"/>
                    </a:moveTo>
                    <a:cubicBezTo>
                      <a:pt x="400955" y="293645"/>
                      <a:pt x="431906" y="262694"/>
                      <a:pt x="470086" y="262694"/>
                    </a:cubicBezTo>
                    <a:cubicBezTo>
                      <a:pt x="508265" y="262694"/>
                      <a:pt x="539216" y="293645"/>
                      <a:pt x="539216" y="331825"/>
                    </a:cubicBezTo>
                    <a:cubicBezTo>
                      <a:pt x="539216" y="370004"/>
                      <a:pt x="508265" y="400955"/>
                      <a:pt x="470086" y="400955"/>
                    </a:cubicBezTo>
                    <a:cubicBezTo>
                      <a:pt x="431906" y="400955"/>
                      <a:pt x="400955" y="370004"/>
                      <a:pt x="400955" y="331825"/>
                    </a:cubicBezTo>
                    <a:close/>
                    <a:moveTo>
                      <a:pt x="179739" y="331825"/>
                    </a:moveTo>
                    <a:cubicBezTo>
                      <a:pt x="179739" y="293645"/>
                      <a:pt x="210690" y="262694"/>
                      <a:pt x="248869" y="262694"/>
                    </a:cubicBezTo>
                    <a:cubicBezTo>
                      <a:pt x="287048" y="262694"/>
                      <a:pt x="317999" y="293645"/>
                      <a:pt x="317999" y="331825"/>
                    </a:cubicBezTo>
                    <a:cubicBezTo>
                      <a:pt x="317999" y="370004"/>
                      <a:pt x="287048" y="400955"/>
                      <a:pt x="248869" y="400955"/>
                    </a:cubicBezTo>
                    <a:cubicBezTo>
                      <a:pt x="210690" y="400955"/>
                      <a:pt x="179739" y="370004"/>
                      <a:pt x="179739" y="331825"/>
                    </a:cubicBezTo>
                    <a:close/>
                  </a:path>
                </a:pathLst>
              </a:custGeom>
              <a:solidFill>
                <a:srgbClr val="CC3362"/>
              </a:solidFill>
              <a:ln w="13791" cap="flat">
                <a:noFill/>
                <a:prstDash val="solid"/>
                <a:miter/>
              </a:ln>
            </p:spPr>
            <p:txBody>
              <a:bodyPr rtlCol="0" anchor="ctr"/>
              <a:lstStyle/>
              <a:p>
                <a:endParaRPr lang="en-AU"/>
              </a:p>
            </p:txBody>
          </p:sp>
        </p:grpSp>
      </p:grpSp>
      <p:grpSp>
        <p:nvGrpSpPr>
          <p:cNvPr id="23" name="Group 22">
            <a:extLst>
              <a:ext uri="{FF2B5EF4-FFF2-40B4-BE49-F238E27FC236}">
                <a16:creationId xmlns:a16="http://schemas.microsoft.com/office/drawing/2014/main" id="{4A6F8B1B-8AB6-D86B-5E43-5755DA07E54C}"/>
              </a:ext>
            </a:extLst>
          </p:cNvPr>
          <p:cNvGrpSpPr/>
          <p:nvPr/>
        </p:nvGrpSpPr>
        <p:grpSpPr>
          <a:xfrm>
            <a:off x="9209449" y="159355"/>
            <a:ext cx="2618941" cy="2434422"/>
            <a:chOff x="4948922" y="1557709"/>
            <a:chExt cx="2618941" cy="2434422"/>
          </a:xfrm>
        </p:grpSpPr>
        <p:sp>
          <p:nvSpPr>
            <p:cNvPr id="4" name="TextBox 3">
              <a:extLst>
                <a:ext uri="{FF2B5EF4-FFF2-40B4-BE49-F238E27FC236}">
                  <a16:creationId xmlns:a16="http://schemas.microsoft.com/office/drawing/2014/main" id="{6F6BD483-BB06-946C-96E9-528874157C8F}"/>
                </a:ext>
              </a:extLst>
            </p:cNvPr>
            <p:cNvSpPr txBox="1"/>
            <p:nvPr/>
          </p:nvSpPr>
          <p:spPr>
            <a:xfrm>
              <a:off x="5479689" y="1688936"/>
              <a:ext cx="2088174" cy="2303195"/>
            </a:xfrm>
            <a:prstGeom prst="rect">
              <a:avLst/>
            </a:prstGeom>
            <a:solidFill>
              <a:srgbClr val="099AAD"/>
            </a:solidFill>
            <a:ln>
              <a:solidFill>
                <a:schemeClr val="tx1">
                  <a:lumMod val="75000"/>
                  <a:lumOff val="2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rPr>
                <a:t>Advocate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Arial" panose="020B0604020202020204" pitchFamily="34" charset="0"/>
              </a:endParaRP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Develop advocacy plans </a:t>
              </a:r>
              <a:endParaRPr lang="en-US" dirty="0">
                <a:solidFill>
                  <a:schemeClr val="bg1"/>
                </a:solidFill>
                <a:cs typeface="Arial" panose="020B0604020202020204" pitchFamily="34" charset="0"/>
              </a:endParaRP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Host events to highlight issues and solutions</a:t>
              </a:r>
            </a:p>
          </p:txBody>
        </p:sp>
        <p:grpSp>
          <p:nvGrpSpPr>
            <p:cNvPr id="8" name="Group 7">
              <a:extLst>
                <a:ext uri="{FF2B5EF4-FFF2-40B4-BE49-F238E27FC236}">
                  <a16:creationId xmlns:a16="http://schemas.microsoft.com/office/drawing/2014/main" id="{78AC08C3-9A2F-E5A3-11E1-797C328858C5}"/>
                </a:ext>
              </a:extLst>
            </p:cNvPr>
            <p:cNvGrpSpPr/>
            <p:nvPr/>
          </p:nvGrpSpPr>
          <p:grpSpPr>
            <a:xfrm>
              <a:off x="4948922" y="1557709"/>
              <a:ext cx="884547" cy="884547"/>
              <a:chOff x="6643813" y="1470057"/>
              <a:chExt cx="884547" cy="884547"/>
            </a:xfrm>
          </p:grpSpPr>
          <p:sp>
            <p:nvSpPr>
              <p:cNvPr id="9" name="Oval 8">
                <a:extLst>
                  <a:ext uri="{FF2B5EF4-FFF2-40B4-BE49-F238E27FC236}">
                    <a16:creationId xmlns:a16="http://schemas.microsoft.com/office/drawing/2014/main" id="{3ED9A7A4-9D82-7CAF-6EE8-6959A8FA988A}"/>
                  </a:ext>
                </a:extLst>
              </p:cNvPr>
              <p:cNvSpPr/>
              <p:nvPr/>
            </p:nvSpPr>
            <p:spPr>
              <a:xfrm>
                <a:off x="6643813" y="1470057"/>
                <a:ext cx="884547" cy="884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Court with solid fill">
                <a:extLst>
                  <a:ext uri="{FF2B5EF4-FFF2-40B4-BE49-F238E27FC236}">
                    <a16:creationId xmlns:a16="http://schemas.microsoft.com/office/drawing/2014/main" id="{0E865AAB-CCA3-BE19-626D-BAA1A2005AB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9183" y="1523692"/>
                <a:ext cx="715495" cy="715495"/>
              </a:xfrm>
              <a:prstGeom prst="rect">
                <a:avLst/>
              </a:prstGeom>
            </p:spPr>
          </p:pic>
        </p:grpSp>
      </p:grpSp>
      <p:grpSp>
        <p:nvGrpSpPr>
          <p:cNvPr id="24" name="Group 23">
            <a:extLst>
              <a:ext uri="{FF2B5EF4-FFF2-40B4-BE49-F238E27FC236}">
                <a16:creationId xmlns:a16="http://schemas.microsoft.com/office/drawing/2014/main" id="{0C7A0A73-5F6F-E65C-54C8-C49AF869F358}"/>
              </a:ext>
            </a:extLst>
          </p:cNvPr>
          <p:cNvGrpSpPr/>
          <p:nvPr/>
        </p:nvGrpSpPr>
        <p:grpSpPr>
          <a:xfrm>
            <a:off x="9167970" y="2676889"/>
            <a:ext cx="2660420" cy="3963166"/>
            <a:chOff x="8495257" y="1453163"/>
            <a:chExt cx="3039607" cy="3707121"/>
          </a:xfrm>
        </p:grpSpPr>
        <p:sp>
          <p:nvSpPr>
            <p:cNvPr id="3" name="TextBox 2">
              <a:extLst>
                <a:ext uri="{FF2B5EF4-FFF2-40B4-BE49-F238E27FC236}">
                  <a16:creationId xmlns:a16="http://schemas.microsoft.com/office/drawing/2014/main" id="{86EB4269-9F2F-CDDF-0537-75CB4E55432A}"/>
                </a:ext>
              </a:extLst>
            </p:cNvPr>
            <p:cNvSpPr txBox="1"/>
            <p:nvPr/>
          </p:nvSpPr>
          <p:spPr>
            <a:xfrm>
              <a:off x="9179650" y="1571227"/>
              <a:ext cx="2355214" cy="3589057"/>
            </a:xfrm>
            <a:prstGeom prst="rect">
              <a:avLst/>
            </a:prstGeom>
            <a:solidFill>
              <a:srgbClr val="099AAD"/>
            </a:solidFill>
            <a:ln>
              <a:solidFill>
                <a:schemeClr val="tx1">
                  <a:lumMod val="75000"/>
                  <a:lumOff val="2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rPr>
                <a:t>Collaborate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Arial Nova" panose="020B0504020202020204" pitchFamily="34" charset="0"/>
                <a:cs typeface="Arial" panose="020B0604020202020204" pitchFamily="34" charset="0"/>
              </a:endParaRPr>
            </a:p>
            <a:p>
              <a:pPr marL="336550" marR="0" lvl="0" indent="-223838"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Like-minded organizations in community, state, &amp; nation</a:t>
              </a:r>
            </a:p>
            <a:p>
              <a:pPr marL="336550" marR="0" lvl="0" indent="-223838"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Help find solutions with local &amp; state governments</a:t>
              </a:r>
            </a:p>
            <a:p>
              <a:pPr marL="336550" marR="0" lvl="0" indent="-223838"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US" dirty="0">
                  <a:solidFill>
                    <a:schemeClr val="bg1"/>
                  </a:solidFill>
                  <a:cs typeface="Arial" panose="020B0604020202020204" pitchFamily="34" charset="0"/>
                </a:rPr>
                <a:t>Co-host events and training</a:t>
              </a:r>
            </a:p>
          </p:txBody>
        </p:sp>
        <p:grpSp>
          <p:nvGrpSpPr>
            <p:cNvPr id="11" name="Group 10">
              <a:extLst>
                <a:ext uri="{FF2B5EF4-FFF2-40B4-BE49-F238E27FC236}">
                  <a16:creationId xmlns:a16="http://schemas.microsoft.com/office/drawing/2014/main" id="{51BA613E-DA0B-DB07-CFB8-FF1909080023}"/>
                </a:ext>
              </a:extLst>
            </p:cNvPr>
            <p:cNvGrpSpPr/>
            <p:nvPr/>
          </p:nvGrpSpPr>
          <p:grpSpPr>
            <a:xfrm>
              <a:off x="8495257" y="1453163"/>
              <a:ext cx="951842" cy="884547"/>
              <a:chOff x="9530731" y="1094977"/>
              <a:chExt cx="951842" cy="884547"/>
            </a:xfrm>
          </p:grpSpPr>
          <p:sp>
            <p:nvSpPr>
              <p:cNvPr id="12" name="Oval 11">
                <a:extLst>
                  <a:ext uri="{FF2B5EF4-FFF2-40B4-BE49-F238E27FC236}">
                    <a16:creationId xmlns:a16="http://schemas.microsoft.com/office/drawing/2014/main" id="{B6425B6F-5650-BF4F-D9A8-4F6BE3264C43}"/>
                  </a:ext>
                </a:extLst>
              </p:cNvPr>
              <p:cNvSpPr/>
              <p:nvPr/>
            </p:nvSpPr>
            <p:spPr>
              <a:xfrm>
                <a:off x="9530731" y="1094977"/>
                <a:ext cx="884547" cy="884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Single gear with solid fill">
                <a:extLst>
                  <a:ext uri="{FF2B5EF4-FFF2-40B4-BE49-F238E27FC236}">
                    <a16:creationId xmlns:a16="http://schemas.microsoft.com/office/drawing/2014/main" id="{0DE18364-BFA0-2CE4-C97C-9CE954CB73A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8027" y="1252548"/>
                <a:ext cx="884546" cy="698636"/>
              </a:xfrm>
              <a:prstGeom prst="rect">
                <a:avLst/>
              </a:prstGeom>
            </p:spPr>
          </p:pic>
        </p:grpSp>
      </p:grpSp>
      <p:grpSp>
        <p:nvGrpSpPr>
          <p:cNvPr id="26" name="Group 25">
            <a:extLst>
              <a:ext uri="{FF2B5EF4-FFF2-40B4-BE49-F238E27FC236}">
                <a16:creationId xmlns:a16="http://schemas.microsoft.com/office/drawing/2014/main" id="{65533B27-7344-FF74-390D-B72E99FC6117}"/>
              </a:ext>
            </a:extLst>
          </p:cNvPr>
          <p:cNvGrpSpPr/>
          <p:nvPr/>
        </p:nvGrpSpPr>
        <p:grpSpPr>
          <a:xfrm>
            <a:off x="129287" y="251905"/>
            <a:ext cx="3386327" cy="5056241"/>
            <a:chOff x="906016" y="1561658"/>
            <a:chExt cx="3369299" cy="5056241"/>
          </a:xfrm>
        </p:grpSpPr>
        <p:sp>
          <p:nvSpPr>
            <p:cNvPr id="25" name="TextBox 24">
              <a:extLst>
                <a:ext uri="{FF2B5EF4-FFF2-40B4-BE49-F238E27FC236}">
                  <a16:creationId xmlns:a16="http://schemas.microsoft.com/office/drawing/2014/main" id="{B147287C-27E3-9557-43AD-1463C3B7171B}"/>
                </a:ext>
              </a:extLst>
            </p:cNvPr>
            <p:cNvSpPr txBox="1"/>
            <p:nvPr/>
          </p:nvSpPr>
          <p:spPr>
            <a:xfrm>
              <a:off x="1458277" y="1647308"/>
              <a:ext cx="2817038" cy="4970591"/>
            </a:xfrm>
            <a:prstGeom prst="rect">
              <a:avLst/>
            </a:prstGeom>
            <a:solidFill>
              <a:srgbClr val="099AAD"/>
            </a:solidFill>
            <a:ln>
              <a:solidFill>
                <a:schemeClr val="tx1">
                  <a:lumMod val="75000"/>
                  <a:lumOff val="2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rPr>
                <a:t>  Gather the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Arial Nova" panose="020B0504020202020204" pitchFamily="34" charset="0"/>
                <a:cs typeface="Arial" panose="020B0604020202020204" pitchFamily="34" charset="0"/>
              </a:endParaRPr>
            </a:p>
            <a:p>
              <a:pPr marL="28575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US" dirty="0">
                  <a:solidFill>
                    <a:schemeClr val="bg1"/>
                  </a:solidFill>
                  <a:cs typeface="Arial" panose="020B0604020202020204" pitchFamily="34" charset="0"/>
                </a:rPr>
                <a:t>ZI &amp; CSW: </a:t>
              </a:r>
              <a:r>
                <a:rPr kumimoji="0" lang="en-US" b="0" i="0" u="none" strike="noStrike" kern="1200" cap="none" spc="0" normalizeH="0" baseline="0" noProof="0" dirty="0">
                  <a:ln>
                    <a:noFill/>
                  </a:ln>
                  <a:solidFill>
                    <a:schemeClr val="bg1"/>
                  </a:solidFill>
                  <a:effectLst/>
                  <a:uLnTx/>
                  <a:uFillTx/>
                  <a:cs typeface="Arial" panose="020B0604020202020204" pitchFamily="34" charset="0"/>
                </a:rPr>
                <a:t>Seven Recommendations for Climate action and Gender Equality</a:t>
              </a:r>
              <a:endParaRPr lang="en-US" dirty="0">
                <a:solidFill>
                  <a:schemeClr val="bg1"/>
                </a:solidFill>
                <a:cs typeface="Arial" panose="020B0604020202020204" pitchFamily="34" charset="0"/>
              </a:endParaRPr>
            </a:p>
            <a:p>
              <a:pPr marL="28575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Learn about issues so you can understand from all perspectives</a:t>
              </a:r>
            </a:p>
            <a:p>
              <a:pPr marL="28575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Research climate action by NGOs, corporations, state legislators, and the issues in our community and district</a:t>
              </a:r>
            </a:p>
            <a:p>
              <a:pPr marL="28575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endParaRPr lang="en-US" dirty="0">
                <a:solidFill>
                  <a:schemeClr val="bg1"/>
                </a:solidFill>
                <a:cs typeface="Arial" panose="020B0604020202020204" pitchFamily="34" charset="0"/>
              </a:endParaRPr>
            </a:p>
          </p:txBody>
        </p:sp>
        <p:grpSp>
          <p:nvGrpSpPr>
            <p:cNvPr id="16" name="Group 15">
              <a:extLst>
                <a:ext uri="{FF2B5EF4-FFF2-40B4-BE49-F238E27FC236}">
                  <a16:creationId xmlns:a16="http://schemas.microsoft.com/office/drawing/2014/main" id="{D6862057-D3B3-26A5-B2A5-DD62AB8C7821}"/>
                </a:ext>
              </a:extLst>
            </p:cNvPr>
            <p:cNvGrpSpPr/>
            <p:nvPr/>
          </p:nvGrpSpPr>
          <p:grpSpPr>
            <a:xfrm>
              <a:off x="906016" y="1561658"/>
              <a:ext cx="884547" cy="884547"/>
              <a:chOff x="689204" y="1277655"/>
              <a:chExt cx="884547" cy="884547"/>
            </a:xfrm>
          </p:grpSpPr>
          <p:sp>
            <p:nvSpPr>
              <p:cNvPr id="17" name="Oval 16">
                <a:extLst>
                  <a:ext uri="{FF2B5EF4-FFF2-40B4-BE49-F238E27FC236}">
                    <a16:creationId xmlns:a16="http://schemas.microsoft.com/office/drawing/2014/main" id="{5DC5109F-35E6-CDCA-B1A7-83D14C407F4D}"/>
                  </a:ext>
                </a:extLst>
              </p:cNvPr>
              <p:cNvSpPr/>
              <p:nvPr/>
            </p:nvSpPr>
            <p:spPr>
              <a:xfrm>
                <a:off x="689204" y="1277655"/>
                <a:ext cx="884547" cy="884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descr="Graduation cap with solid fill">
                <a:extLst>
                  <a:ext uri="{FF2B5EF4-FFF2-40B4-BE49-F238E27FC236}">
                    <a16:creationId xmlns:a16="http://schemas.microsoft.com/office/drawing/2014/main" id="{16C39621-F2B2-3794-977B-61E3B3327DA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885" y="1324719"/>
                <a:ext cx="750461" cy="750461"/>
              </a:xfrm>
              <a:prstGeom prst="rect">
                <a:avLst/>
              </a:prstGeom>
            </p:spPr>
          </p:pic>
        </p:grpSp>
      </p:grpSp>
      <p:grpSp>
        <p:nvGrpSpPr>
          <p:cNvPr id="14" name="Group 13">
            <a:extLst>
              <a:ext uri="{FF2B5EF4-FFF2-40B4-BE49-F238E27FC236}">
                <a16:creationId xmlns:a16="http://schemas.microsoft.com/office/drawing/2014/main" id="{5031EDC4-BD02-1E5F-C741-7BC90E19392D}"/>
              </a:ext>
            </a:extLst>
          </p:cNvPr>
          <p:cNvGrpSpPr/>
          <p:nvPr/>
        </p:nvGrpSpPr>
        <p:grpSpPr>
          <a:xfrm>
            <a:off x="3579961" y="1089810"/>
            <a:ext cx="2536070" cy="4385416"/>
            <a:chOff x="3628087" y="1025642"/>
            <a:chExt cx="2536070" cy="4385416"/>
          </a:xfrm>
        </p:grpSpPr>
        <p:sp>
          <p:nvSpPr>
            <p:cNvPr id="27" name="TextBox 26">
              <a:extLst>
                <a:ext uri="{FF2B5EF4-FFF2-40B4-BE49-F238E27FC236}">
                  <a16:creationId xmlns:a16="http://schemas.microsoft.com/office/drawing/2014/main" id="{5C72F04F-8073-54F2-0CA2-EE685C18628E}"/>
                </a:ext>
              </a:extLst>
            </p:cNvPr>
            <p:cNvSpPr txBox="1"/>
            <p:nvPr/>
          </p:nvSpPr>
          <p:spPr>
            <a:xfrm>
              <a:off x="3882386" y="1040631"/>
              <a:ext cx="2281771" cy="4370427"/>
            </a:xfrm>
            <a:prstGeom prst="rect">
              <a:avLst/>
            </a:prstGeom>
            <a:solidFill>
              <a:srgbClr val="099AAD"/>
            </a:solidFill>
            <a:ln>
              <a:solidFill>
                <a:schemeClr val="tx1">
                  <a:lumMod val="75000"/>
                  <a:lumOff val="2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cs typeface="Arial" panose="020B0604020202020204" pitchFamily="34" charset="0"/>
                </a:rPr>
                <a:t>Lead by Example</a:t>
              </a:r>
              <a:endParaRPr lang="en-US" sz="2400" dirty="0">
                <a:solidFill>
                  <a:schemeClr val="bg1"/>
                </a:solidFill>
                <a:latin typeface="Arial Nova" panose="020B0504020202020204" pitchFamily="34" charset="0"/>
                <a:cs typeface="Arial" panose="020B0604020202020204" pitchFamily="34" charset="0"/>
              </a:endParaRP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Reduce your carbon footprint</a:t>
              </a: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US" dirty="0">
                  <a:solidFill>
                    <a:schemeClr val="bg1"/>
                  </a:solidFill>
                  <a:cs typeface="Arial" panose="020B0604020202020204" pitchFamily="34" charset="0"/>
                </a:rPr>
                <a:t>Mentor young women on STEM subjects</a:t>
              </a: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cs typeface="Arial" panose="020B0604020202020204" pitchFamily="34" charset="0"/>
                </a:rPr>
                <a:t>Take on leadership positions in your club, community, &amp; workplace</a:t>
              </a:r>
            </a:p>
            <a:p>
              <a:pPr marL="342900" marR="0" lvl="0" indent="-182880" algn="l" defTabSz="457200" rtl="0" eaLnBrk="1" fontAlgn="auto" latinLnBrk="0" hangingPunct="1">
                <a:lnSpc>
                  <a:spcPct val="100000"/>
                </a:lnSpc>
                <a:spcBef>
                  <a:spcPts val="0"/>
                </a:spcBef>
                <a:spcAft>
                  <a:spcPts val="14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chemeClr val="bg1"/>
                </a:solidFill>
                <a:effectLst/>
                <a:uLnTx/>
                <a:uFillTx/>
                <a:cs typeface="Arial" panose="020B0604020202020204" pitchFamily="34" charset="0"/>
              </a:endParaRPr>
            </a:p>
          </p:txBody>
        </p:sp>
        <p:grpSp>
          <p:nvGrpSpPr>
            <p:cNvPr id="19" name="Group 18">
              <a:extLst>
                <a:ext uri="{FF2B5EF4-FFF2-40B4-BE49-F238E27FC236}">
                  <a16:creationId xmlns:a16="http://schemas.microsoft.com/office/drawing/2014/main" id="{029A85B1-A023-6410-7587-A835339240FA}"/>
                </a:ext>
              </a:extLst>
            </p:cNvPr>
            <p:cNvGrpSpPr/>
            <p:nvPr/>
          </p:nvGrpSpPr>
          <p:grpSpPr>
            <a:xfrm>
              <a:off x="3628087" y="1025642"/>
              <a:ext cx="729253" cy="755022"/>
              <a:chOff x="5382536" y="1679431"/>
              <a:chExt cx="884547" cy="884547"/>
            </a:xfrm>
          </p:grpSpPr>
          <p:sp>
            <p:nvSpPr>
              <p:cNvPr id="20" name="Oval 19">
                <a:extLst>
                  <a:ext uri="{FF2B5EF4-FFF2-40B4-BE49-F238E27FC236}">
                    <a16:creationId xmlns:a16="http://schemas.microsoft.com/office/drawing/2014/main" id="{7C1F59FB-3DC1-5CD0-1AC2-41B856FA4E72}"/>
                  </a:ext>
                </a:extLst>
              </p:cNvPr>
              <p:cNvSpPr/>
              <p:nvPr/>
            </p:nvSpPr>
            <p:spPr>
              <a:xfrm>
                <a:off x="5382536" y="1679431"/>
                <a:ext cx="884547" cy="884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Graphic 20" descr="User with solid fill">
                <a:extLst>
                  <a:ext uri="{FF2B5EF4-FFF2-40B4-BE49-F238E27FC236}">
                    <a16:creationId xmlns:a16="http://schemas.microsoft.com/office/drawing/2014/main" id="{57C729E1-E32C-F8DB-FB68-FDC10B65547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37576" y="1713705"/>
                <a:ext cx="774465" cy="774465"/>
              </a:xfrm>
              <a:prstGeom prst="rect">
                <a:avLst/>
              </a:prstGeom>
            </p:spPr>
          </p:pic>
        </p:grpSp>
      </p:grpSp>
    </p:spTree>
    <p:extLst>
      <p:ext uri="{BB962C8B-B14F-4D97-AF65-F5344CB8AC3E}">
        <p14:creationId xmlns:p14="http://schemas.microsoft.com/office/powerpoint/2010/main" val="23833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BCE94D3-920C-789C-60E2-924B428F4197}"/>
              </a:ext>
            </a:extLst>
          </p:cNvPr>
          <p:cNvGraphicFramePr>
            <a:graphicFrameLocks noGrp="1"/>
          </p:cNvGraphicFramePr>
          <p:nvPr>
            <p:extLst>
              <p:ext uri="{D42A27DB-BD31-4B8C-83A1-F6EECF244321}">
                <p14:modId xmlns:p14="http://schemas.microsoft.com/office/powerpoint/2010/main" val="2631981850"/>
              </p:ext>
            </p:extLst>
          </p:nvPr>
        </p:nvGraphicFramePr>
        <p:xfrm>
          <a:off x="777240" y="1049474"/>
          <a:ext cx="10974342" cy="5464865"/>
        </p:xfrm>
        <a:graphic>
          <a:graphicData uri="http://schemas.openxmlformats.org/drawingml/2006/table">
            <a:tbl>
              <a:tblPr firstRow="1" firstCol="1" bandRow="1"/>
              <a:tblGrid>
                <a:gridCol w="1970733">
                  <a:extLst>
                    <a:ext uri="{9D8B030D-6E8A-4147-A177-3AD203B41FA5}">
                      <a16:colId xmlns:a16="http://schemas.microsoft.com/office/drawing/2014/main" val="1640836428"/>
                    </a:ext>
                  </a:extLst>
                </a:gridCol>
                <a:gridCol w="1442887">
                  <a:extLst>
                    <a:ext uri="{9D8B030D-6E8A-4147-A177-3AD203B41FA5}">
                      <a16:colId xmlns:a16="http://schemas.microsoft.com/office/drawing/2014/main" val="3812927072"/>
                    </a:ext>
                  </a:extLst>
                </a:gridCol>
                <a:gridCol w="1835186">
                  <a:extLst>
                    <a:ext uri="{9D8B030D-6E8A-4147-A177-3AD203B41FA5}">
                      <a16:colId xmlns:a16="http://schemas.microsoft.com/office/drawing/2014/main" val="547510857"/>
                    </a:ext>
                  </a:extLst>
                </a:gridCol>
                <a:gridCol w="1858780">
                  <a:extLst>
                    <a:ext uri="{9D8B030D-6E8A-4147-A177-3AD203B41FA5}">
                      <a16:colId xmlns:a16="http://schemas.microsoft.com/office/drawing/2014/main" val="3999704775"/>
                    </a:ext>
                  </a:extLst>
                </a:gridCol>
                <a:gridCol w="1828800">
                  <a:extLst>
                    <a:ext uri="{9D8B030D-6E8A-4147-A177-3AD203B41FA5}">
                      <a16:colId xmlns:a16="http://schemas.microsoft.com/office/drawing/2014/main" val="907010435"/>
                    </a:ext>
                  </a:extLst>
                </a:gridCol>
                <a:gridCol w="2037956">
                  <a:extLst>
                    <a:ext uri="{9D8B030D-6E8A-4147-A177-3AD203B41FA5}">
                      <a16:colId xmlns:a16="http://schemas.microsoft.com/office/drawing/2014/main" val="2196771632"/>
                    </a:ext>
                  </a:extLst>
                </a:gridCol>
              </a:tblGrid>
              <a:tr h="694058">
                <a:tc>
                  <a:txBody>
                    <a:bodyPr/>
                    <a:lstStyle/>
                    <a:p>
                      <a:pPr marL="0" marR="0">
                        <a:lnSpc>
                          <a:spcPct val="107000"/>
                        </a:lnSpc>
                        <a:spcBef>
                          <a:spcPts val="0"/>
                        </a:spcBef>
                        <a:spcAft>
                          <a:spcPts val="800"/>
                        </a:spcAft>
                      </a:pPr>
                      <a:r>
                        <a:rPr lang="en-AU" sz="1400" i="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03211"/>
                  </a:ext>
                </a:extLst>
              </a:tr>
              <a:tr h="556367">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1240" marR="61240" marT="93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96D"/>
                    </a:solidFill>
                  </a:tcPr>
                </a:tc>
                <a:tc>
                  <a:txBody>
                    <a:bodyPr/>
                    <a:lstStyle/>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Gather the facts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Lead by example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 your voice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Advocate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extLst>
                  <a:ext uri="{0D108BD9-81ED-4DB2-BD59-A6C34878D82A}">
                    <a16:rowId xmlns:a16="http://schemas.microsoft.com/office/drawing/2014/main" val="2203419483"/>
                  </a:ext>
                </a:extLst>
              </a:tr>
              <a:tr h="1155493">
                <a:tc>
                  <a:txBody>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Educating Girls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170947"/>
                  </a:ext>
                </a:extLst>
              </a:tr>
              <a:tr h="1637616">
                <a:tc>
                  <a:txBody>
                    <a:bodyPr/>
                    <a:lstStyle/>
                    <a:p>
                      <a:pPr marL="0" marR="0">
                        <a:lnSpc>
                          <a:spcPct val="107000"/>
                        </a:lnSpc>
                        <a:spcBef>
                          <a:spcPts val="0"/>
                        </a:spcBef>
                        <a:spcAft>
                          <a:spcPts val="800"/>
                        </a:spcAft>
                      </a:pPr>
                      <a:r>
                        <a:rPr lang="en-AU"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Advocating for Women’s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106363">
                        <a:lnSpc>
                          <a:spcPct val="107000"/>
                        </a:lnSpc>
                        <a:spcBef>
                          <a:spcPts val="0"/>
                        </a:spcBef>
                        <a:spcAft>
                          <a:spcPts val="0"/>
                        </a:spcAft>
                      </a:pPr>
                      <a:r>
                        <a:rPr lang="en-AU"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Gender Equality</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106363">
                        <a:lnSpc>
                          <a:spcPct val="107000"/>
                        </a:lnSpc>
                        <a:spcBef>
                          <a:spcPts val="0"/>
                        </a:spcBef>
                        <a:spcAft>
                          <a:spcPts val="0"/>
                        </a:spcAft>
                      </a:pPr>
                      <a:r>
                        <a:rPr lang="en-AU"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Climate Action</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106363">
                        <a:lnSpc>
                          <a:spcPct val="107000"/>
                        </a:lnSpc>
                        <a:spcBef>
                          <a:spcPts val="0"/>
                        </a:spcBef>
                        <a:spcAft>
                          <a:spcPts val="0"/>
                        </a:spcAft>
                      </a:pPr>
                      <a:r>
                        <a:rPr lang="en-AU"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 Violence Against Women</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38303"/>
                  </a:ext>
                </a:extLst>
              </a:tr>
              <a:tr h="1301931">
                <a:tc>
                  <a:txBody>
                    <a:bodyPr/>
                    <a:lstStyle/>
                    <a:p>
                      <a:pPr marL="0" marR="0">
                        <a:lnSpc>
                          <a:spcPct val="107000"/>
                        </a:lnSpc>
                        <a:spcBef>
                          <a:spcPts val="0"/>
                        </a:spcBef>
                        <a:spcAft>
                          <a:spcPts val="800"/>
                        </a:spcAft>
                      </a:pPr>
                      <a:r>
                        <a:rPr lang="en-AU"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Inspire more Women Leaders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8D9"/>
                    </a:solidFill>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AU" sz="14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240" marR="61240" marT="93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368060"/>
                  </a:ext>
                </a:extLst>
              </a:tr>
            </a:tbl>
          </a:graphicData>
        </a:graphic>
      </p:graphicFrame>
      <p:grpSp>
        <p:nvGrpSpPr>
          <p:cNvPr id="13" name="Group 12">
            <a:extLst>
              <a:ext uri="{FF2B5EF4-FFF2-40B4-BE49-F238E27FC236}">
                <a16:creationId xmlns:a16="http://schemas.microsoft.com/office/drawing/2014/main" id="{5DA4835E-39D8-69F9-86FC-2C52F48E7CBA}"/>
              </a:ext>
            </a:extLst>
          </p:cNvPr>
          <p:cNvGrpSpPr/>
          <p:nvPr/>
        </p:nvGrpSpPr>
        <p:grpSpPr>
          <a:xfrm>
            <a:off x="639235" y="733735"/>
            <a:ext cx="10220156" cy="1691278"/>
            <a:chOff x="590249" y="615461"/>
            <a:chExt cx="10220156" cy="1691278"/>
          </a:xfrm>
        </p:grpSpPr>
        <p:sp>
          <p:nvSpPr>
            <p:cNvPr id="7" name="Speech Bubble: Rectangle with Corners Rounded 6">
              <a:extLst>
                <a:ext uri="{FF2B5EF4-FFF2-40B4-BE49-F238E27FC236}">
                  <a16:creationId xmlns:a16="http://schemas.microsoft.com/office/drawing/2014/main" id="{57B985E9-9D70-A841-9914-2F4554471822}"/>
                </a:ext>
              </a:extLst>
            </p:cNvPr>
            <p:cNvSpPr/>
            <p:nvPr/>
          </p:nvSpPr>
          <p:spPr>
            <a:xfrm flipH="1">
              <a:off x="590249" y="615461"/>
              <a:ext cx="2160239" cy="1691278"/>
            </a:xfrm>
            <a:prstGeom prst="wedgeRoundRectCallout">
              <a:avLst>
                <a:gd name="adj1" fmla="val -59313"/>
                <a:gd name="adj2" fmla="val -41624"/>
                <a:gd name="adj3" fmla="val 16667"/>
              </a:avLst>
            </a:prstGeom>
            <a:solidFill>
              <a:srgbClr val="CD34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 the </a:t>
              </a:r>
              <a:r>
                <a:rPr lang="en-AU" b="1" dirty="0">
                  <a:solidFill>
                    <a:prstClr val="white"/>
                  </a:solidFill>
                  <a:latin typeface="Arial" panose="020B0604020202020204" pitchFamily="34" charset="0"/>
                  <a:cs typeface="Arial" panose="020B0604020202020204" pitchFamily="34" charset="0"/>
                </a:rPr>
                <a:t>F</a:t>
              </a:r>
              <a:r>
                <a:rPr kumimoji="0" lang="en-AU"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ramework</a:t>
              </a: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accelerate our mission in all areas of Zonta</a:t>
              </a:r>
            </a:p>
          </p:txBody>
        </p:sp>
        <p:pic>
          <p:nvPicPr>
            <p:cNvPr id="8" name="Picture 7">
              <a:extLst>
                <a:ext uri="{FF2B5EF4-FFF2-40B4-BE49-F238E27FC236}">
                  <a16:creationId xmlns:a16="http://schemas.microsoft.com/office/drawing/2014/main" id="{383D8579-097D-E297-6E25-0777A39E4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6410" y="897074"/>
              <a:ext cx="749873" cy="749873"/>
            </a:xfrm>
            <a:prstGeom prst="rect">
              <a:avLst/>
            </a:prstGeom>
          </p:spPr>
        </p:pic>
        <p:pic>
          <p:nvPicPr>
            <p:cNvPr id="9" name="Picture 8">
              <a:extLst>
                <a:ext uri="{FF2B5EF4-FFF2-40B4-BE49-F238E27FC236}">
                  <a16:creationId xmlns:a16="http://schemas.microsoft.com/office/drawing/2014/main" id="{CF0C1666-286E-F868-79D3-3F64F71E13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3151" y="962526"/>
              <a:ext cx="606143" cy="626349"/>
            </a:xfrm>
            <a:prstGeom prst="rect">
              <a:avLst/>
            </a:prstGeom>
          </p:spPr>
        </p:pic>
        <p:pic>
          <p:nvPicPr>
            <p:cNvPr id="10" name="Picture 9">
              <a:extLst>
                <a:ext uri="{FF2B5EF4-FFF2-40B4-BE49-F238E27FC236}">
                  <a16:creationId xmlns:a16="http://schemas.microsoft.com/office/drawing/2014/main" id="{B60DACB8-066A-A961-9C3E-817A580657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7393" y="1035463"/>
              <a:ext cx="399116" cy="460518"/>
            </a:xfrm>
            <a:prstGeom prst="rect">
              <a:avLst/>
            </a:prstGeom>
          </p:spPr>
        </p:pic>
        <p:pic>
          <p:nvPicPr>
            <p:cNvPr id="11" name="Picture 10">
              <a:extLst>
                <a:ext uri="{FF2B5EF4-FFF2-40B4-BE49-F238E27FC236}">
                  <a16:creationId xmlns:a16="http://schemas.microsoft.com/office/drawing/2014/main" id="{8767C92B-EBF3-5270-54EE-2397F9A3E7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5642" y="922774"/>
              <a:ext cx="606143" cy="606143"/>
            </a:xfrm>
            <a:prstGeom prst="rect">
              <a:avLst/>
            </a:prstGeom>
          </p:spPr>
        </p:pic>
        <p:pic>
          <p:nvPicPr>
            <p:cNvPr id="12" name="Picture 11">
              <a:extLst>
                <a:ext uri="{FF2B5EF4-FFF2-40B4-BE49-F238E27FC236}">
                  <a16:creationId xmlns:a16="http://schemas.microsoft.com/office/drawing/2014/main" id="{6D590971-E64E-9EC0-5798-1653846AE9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79420" y="956428"/>
              <a:ext cx="630985" cy="606143"/>
            </a:xfrm>
            <a:prstGeom prst="rect">
              <a:avLst/>
            </a:prstGeom>
          </p:spPr>
        </p:pic>
      </p:grpSp>
      <p:sp>
        <p:nvSpPr>
          <p:cNvPr id="14" name="TextBox 13">
            <a:extLst>
              <a:ext uri="{FF2B5EF4-FFF2-40B4-BE49-F238E27FC236}">
                <a16:creationId xmlns:a16="http://schemas.microsoft.com/office/drawing/2014/main" id="{9CDD5296-13F4-DFFD-FE64-4172005F4E58}"/>
              </a:ext>
            </a:extLst>
          </p:cNvPr>
          <p:cNvSpPr txBox="1"/>
          <p:nvPr/>
        </p:nvSpPr>
        <p:spPr>
          <a:xfrm>
            <a:off x="1042210" y="210515"/>
            <a:ext cx="10257103" cy="523220"/>
          </a:xfrm>
          <a:prstGeom prst="rect">
            <a:avLst/>
          </a:prstGeom>
          <a:noFill/>
        </p:spPr>
        <p:txBody>
          <a:bodyPr wrap="none" rtlCol="0">
            <a:spAutoFit/>
          </a:bodyPr>
          <a:lstStyle/>
          <a:p>
            <a:r>
              <a:rPr lang="en-US" sz="2800" b="1" dirty="0"/>
              <a:t>Framework for Action</a:t>
            </a:r>
            <a:r>
              <a:rPr lang="en-AU" sz="2800" b="1" dirty="0"/>
              <a:t> :  Five Pillars for Gender-Equal Climate Action</a:t>
            </a:r>
            <a:endParaRPr lang="en-US" sz="2800" dirty="0"/>
          </a:p>
        </p:txBody>
      </p:sp>
    </p:spTree>
    <p:extLst>
      <p:ext uri="{BB962C8B-B14F-4D97-AF65-F5344CB8AC3E}">
        <p14:creationId xmlns:p14="http://schemas.microsoft.com/office/powerpoint/2010/main" val="201287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A853C920-E2E5-7021-EF28-20A34F3C5837}"/>
              </a:ext>
            </a:extLst>
          </p:cNvPr>
          <p:cNvPicPr>
            <a:picLocks noChangeAspect="1"/>
          </p:cNvPicPr>
          <p:nvPr/>
        </p:nvPicPr>
        <p:blipFill>
          <a:blip r:embed="rId3"/>
          <a:stretch>
            <a:fillRect/>
          </a:stretch>
        </p:blipFill>
        <p:spPr>
          <a:xfrm>
            <a:off x="-88032" y="0"/>
            <a:ext cx="12280031" cy="6855608"/>
          </a:xfrm>
          <a:prstGeom prst="rect">
            <a:avLst/>
          </a:prstGeom>
        </p:spPr>
      </p:pic>
      <p:pic>
        <p:nvPicPr>
          <p:cNvPr id="3" name="Picture 2">
            <a:extLst>
              <a:ext uri="{FF2B5EF4-FFF2-40B4-BE49-F238E27FC236}">
                <a16:creationId xmlns:a16="http://schemas.microsoft.com/office/drawing/2014/main" id="{3781CFB6-E314-7FB1-1D17-9CE2B3FCE382}"/>
              </a:ext>
            </a:extLst>
          </p:cNvPr>
          <p:cNvPicPr>
            <a:picLocks noChangeAspect="1"/>
          </p:cNvPicPr>
          <p:nvPr/>
        </p:nvPicPr>
        <p:blipFill>
          <a:blip r:embed="rId4"/>
          <a:stretch>
            <a:fillRect/>
          </a:stretch>
        </p:blipFill>
        <p:spPr>
          <a:xfrm>
            <a:off x="5861154" y="305212"/>
            <a:ext cx="5672063" cy="5794371"/>
          </a:xfrm>
          <a:prstGeom prst="rect">
            <a:avLst/>
          </a:prstGeom>
        </p:spPr>
      </p:pic>
      <p:sp>
        <p:nvSpPr>
          <p:cNvPr id="5" name="TextBox 4">
            <a:extLst>
              <a:ext uri="{FF2B5EF4-FFF2-40B4-BE49-F238E27FC236}">
                <a16:creationId xmlns:a16="http://schemas.microsoft.com/office/drawing/2014/main" id="{90C08F71-ACC6-C3D6-77A2-83303D3B0B78}"/>
              </a:ext>
            </a:extLst>
          </p:cNvPr>
          <p:cNvSpPr txBox="1"/>
          <p:nvPr/>
        </p:nvSpPr>
        <p:spPr>
          <a:xfrm>
            <a:off x="1705708" y="6302806"/>
            <a:ext cx="10022379" cy="461665"/>
          </a:xfrm>
          <a:prstGeom prst="rect">
            <a:avLst/>
          </a:prstGeom>
          <a:noFill/>
        </p:spPr>
        <p:txBody>
          <a:bodyPr wrap="square">
            <a:spAutoFit/>
          </a:bodyPr>
          <a:lstStyle/>
          <a:p>
            <a:pPr defTabSz="758952">
              <a:spcAft>
                <a:spcPts val="600"/>
              </a:spcAft>
            </a:pPr>
            <a:r>
              <a:rPr lang="en-US" sz="2400" b="1" kern="1200" dirty="0">
                <a:solidFill>
                  <a:schemeClr val="bg1"/>
                </a:solidFill>
                <a:latin typeface="+mn-lt"/>
                <a:ea typeface="+mn-ea"/>
                <a:cs typeface="+mn-cs"/>
              </a:rPr>
              <a:t>https://www.zonta.org/Web/Causes/ZontaSaysNOW_home</a:t>
            </a:r>
            <a:endParaRPr lang="en-US" sz="2400" b="1" dirty="0">
              <a:solidFill>
                <a:schemeClr val="bg1"/>
              </a:solidFill>
            </a:endParaRPr>
          </a:p>
        </p:txBody>
      </p:sp>
      <p:sp>
        <p:nvSpPr>
          <p:cNvPr id="12" name="TextBox 11">
            <a:extLst>
              <a:ext uri="{FF2B5EF4-FFF2-40B4-BE49-F238E27FC236}">
                <a16:creationId xmlns:a16="http://schemas.microsoft.com/office/drawing/2014/main" id="{1731F8A8-F024-7ED4-9146-5113780936CE}"/>
              </a:ext>
            </a:extLst>
          </p:cNvPr>
          <p:cNvSpPr txBox="1"/>
          <p:nvPr/>
        </p:nvSpPr>
        <p:spPr>
          <a:xfrm>
            <a:off x="903347" y="545121"/>
            <a:ext cx="4299025" cy="1384995"/>
          </a:xfrm>
          <a:prstGeom prst="rect">
            <a:avLst/>
          </a:prstGeom>
          <a:noFill/>
        </p:spPr>
        <p:txBody>
          <a:bodyPr wrap="square" rtlCol="0">
            <a:spAutoFit/>
          </a:bodyPr>
          <a:lstStyle/>
          <a:p>
            <a:r>
              <a:rPr lang="en-US" sz="2800" b="1" dirty="0">
                <a:solidFill>
                  <a:schemeClr val="bg1"/>
                </a:solidFill>
              </a:rPr>
              <a:t>Zonta.org web page </a:t>
            </a:r>
          </a:p>
          <a:p>
            <a:r>
              <a:rPr lang="en-US" sz="2800" dirty="0">
                <a:solidFill>
                  <a:schemeClr val="bg1"/>
                </a:solidFill>
              </a:rPr>
              <a:t>Key information and resources</a:t>
            </a:r>
          </a:p>
        </p:txBody>
      </p:sp>
    </p:spTree>
    <p:extLst>
      <p:ext uri="{BB962C8B-B14F-4D97-AF65-F5344CB8AC3E}">
        <p14:creationId xmlns:p14="http://schemas.microsoft.com/office/powerpoint/2010/main" val="3022529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3D61569-A029-571D-588F-D97DB9994E2F}"/>
              </a:ext>
            </a:extLst>
          </p:cNvPr>
          <p:cNvSpPr/>
          <p:nvPr/>
        </p:nvSpPr>
        <p:spPr>
          <a:xfrm>
            <a:off x="1309828" y="4699828"/>
            <a:ext cx="9097107" cy="646034"/>
          </a:xfrm>
          <a:custGeom>
            <a:avLst/>
            <a:gdLst>
              <a:gd name="connsiteX0" fmla="*/ 0 w 7728267"/>
              <a:gd name="connsiteY0" fmla="*/ 179014 h 1074060"/>
              <a:gd name="connsiteX1" fmla="*/ 179014 w 7728267"/>
              <a:gd name="connsiteY1" fmla="*/ 0 h 1074060"/>
              <a:gd name="connsiteX2" fmla="*/ 7549253 w 7728267"/>
              <a:gd name="connsiteY2" fmla="*/ 0 h 1074060"/>
              <a:gd name="connsiteX3" fmla="*/ 7728267 w 7728267"/>
              <a:gd name="connsiteY3" fmla="*/ 179014 h 1074060"/>
              <a:gd name="connsiteX4" fmla="*/ 7728267 w 7728267"/>
              <a:gd name="connsiteY4" fmla="*/ 895046 h 1074060"/>
              <a:gd name="connsiteX5" fmla="*/ 7549253 w 7728267"/>
              <a:gd name="connsiteY5" fmla="*/ 1074060 h 1074060"/>
              <a:gd name="connsiteX6" fmla="*/ 179014 w 7728267"/>
              <a:gd name="connsiteY6" fmla="*/ 1074060 h 1074060"/>
              <a:gd name="connsiteX7" fmla="*/ 0 w 7728267"/>
              <a:gd name="connsiteY7" fmla="*/ 895046 h 1074060"/>
              <a:gd name="connsiteX8" fmla="*/ 0 w 7728267"/>
              <a:gd name="connsiteY8" fmla="*/ 179014 h 10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8267" h="1074060">
                <a:moveTo>
                  <a:pt x="0" y="179014"/>
                </a:moveTo>
                <a:cubicBezTo>
                  <a:pt x="0" y="80147"/>
                  <a:pt x="80147" y="0"/>
                  <a:pt x="179014" y="0"/>
                </a:cubicBezTo>
                <a:lnTo>
                  <a:pt x="7549253" y="0"/>
                </a:lnTo>
                <a:cubicBezTo>
                  <a:pt x="7648120" y="0"/>
                  <a:pt x="7728267" y="80147"/>
                  <a:pt x="7728267" y="179014"/>
                </a:cubicBezTo>
                <a:lnTo>
                  <a:pt x="7728267" y="895046"/>
                </a:lnTo>
                <a:cubicBezTo>
                  <a:pt x="7728267" y="993913"/>
                  <a:pt x="7648120" y="1074060"/>
                  <a:pt x="7549253" y="1074060"/>
                </a:cubicBezTo>
                <a:lnTo>
                  <a:pt x="179014" y="1074060"/>
                </a:lnTo>
                <a:cubicBezTo>
                  <a:pt x="80147" y="1074060"/>
                  <a:pt x="0" y="993913"/>
                  <a:pt x="0" y="895046"/>
                </a:cubicBezTo>
                <a:lnTo>
                  <a:pt x="0" y="179014"/>
                </a:lnTo>
                <a:close/>
              </a:path>
            </a:pathLst>
          </a:custGeom>
          <a:solidFill>
            <a:srgbClr val="5EC8D9"/>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55301" tIns="155301" rIns="155301" bIns="155301" numCol="1" spcCol="1270" anchor="ctr" anchorCtr="0">
            <a:spAutoFit/>
          </a:bodyPr>
          <a:lstStyle/>
          <a:p>
            <a:pPr marL="0" lvl="0" indent="0" algn="l" defTabSz="1200150">
              <a:lnSpc>
                <a:spcPct val="90000"/>
              </a:lnSpc>
              <a:spcBef>
                <a:spcPct val="0"/>
              </a:spcBef>
              <a:spcAft>
                <a:spcPct val="35000"/>
              </a:spcAft>
              <a:buNone/>
            </a:pPr>
            <a:r>
              <a:rPr lang="en-US" sz="2400" b="1" kern="1200" dirty="0"/>
              <a:t>District 8 </a:t>
            </a:r>
            <a:r>
              <a:rPr lang="en-US" sz="2400" kern="1200" dirty="0"/>
              <a:t>– Website, climate pledge, presentations, climate committee</a:t>
            </a:r>
          </a:p>
        </p:txBody>
      </p:sp>
      <p:sp>
        <p:nvSpPr>
          <p:cNvPr id="6" name="Freeform: Shape 5">
            <a:extLst>
              <a:ext uri="{FF2B5EF4-FFF2-40B4-BE49-F238E27FC236}">
                <a16:creationId xmlns:a16="http://schemas.microsoft.com/office/drawing/2014/main" id="{51FD9470-A904-B438-4544-DB70E3CAA53B}"/>
              </a:ext>
            </a:extLst>
          </p:cNvPr>
          <p:cNvSpPr/>
          <p:nvPr/>
        </p:nvSpPr>
        <p:spPr>
          <a:xfrm>
            <a:off x="715108" y="1056043"/>
            <a:ext cx="11131061" cy="1107699"/>
          </a:xfrm>
          <a:custGeom>
            <a:avLst/>
            <a:gdLst>
              <a:gd name="connsiteX0" fmla="*/ 0 w 7728267"/>
              <a:gd name="connsiteY0" fmla="*/ 179014 h 1074060"/>
              <a:gd name="connsiteX1" fmla="*/ 179014 w 7728267"/>
              <a:gd name="connsiteY1" fmla="*/ 0 h 1074060"/>
              <a:gd name="connsiteX2" fmla="*/ 7549253 w 7728267"/>
              <a:gd name="connsiteY2" fmla="*/ 0 h 1074060"/>
              <a:gd name="connsiteX3" fmla="*/ 7728267 w 7728267"/>
              <a:gd name="connsiteY3" fmla="*/ 179014 h 1074060"/>
              <a:gd name="connsiteX4" fmla="*/ 7728267 w 7728267"/>
              <a:gd name="connsiteY4" fmla="*/ 895046 h 1074060"/>
              <a:gd name="connsiteX5" fmla="*/ 7549253 w 7728267"/>
              <a:gd name="connsiteY5" fmla="*/ 1074060 h 1074060"/>
              <a:gd name="connsiteX6" fmla="*/ 179014 w 7728267"/>
              <a:gd name="connsiteY6" fmla="*/ 1074060 h 1074060"/>
              <a:gd name="connsiteX7" fmla="*/ 0 w 7728267"/>
              <a:gd name="connsiteY7" fmla="*/ 895046 h 1074060"/>
              <a:gd name="connsiteX8" fmla="*/ 0 w 7728267"/>
              <a:gd name="connsiteY8" fmla="*/ 179014 h 10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8267" h="1074060">
                <a:moveTo>
                  <a:pt x="0" y="179014"/>
                </a:moveTo>
                <a:cubicBezTo>
                  <a:pt x="0" y="80147"/>
                  <a:pt x="80147" y="0"/>
                  <a:pt x="179014" y="0"/>
                </a:cubicBezTo>
                <a:lnTo>
                  <a:pt x="7549253" y="0"/>
                </a:lnTo>
                <a:cubicBezTo>
                  <a:pt x="7648120" y="0"/>
                  <a:pt x="7728267" y="80147"/>
                  <a:pt x="7728267" y="179014"/>
                </a:cubicBezTo>
                <a:lnTo>
                  <a:pt x="7728267" y="895046"/>
                </a:lnTo>
                <a:cubicBezTo>
                  <a:pt x="7728267" y="993913"/>
                  <a:pt x="7648120" y="1074060"/>
                  <a:pt x="7549253" y="1074060"/>
                </a:cubicBezTo>
                <a:lnTo>
                  <a:pt x="179014" y="1074060"/>
                </a:lnTo>
                <a:cubicBezTo>
                  <a:pt x="80147" y="1074060"/>
                  <a:pt x="0" y="993913"/>
                  <a:pt x="0" y="895046"/>
                </a:cubicBezTo>
                <a:lnTo>
                  <a:pt x="0" y="179014"/>
                </a:lnTo>
                <a:close/>
              </a:path>
            </a:pathLst>
          </a:custGeom>
          <a:solidFill>
            <a:srgbClr val="099AAD"/>
          </a:solidFill>
        </p:spPr>
        <p:style>
          <a:lnRef idx="2">
            <a:schemeClr val="lt1">
              <a:hueOff val="0"/>
              <a:satOff val="0"/>
              <a:lumOff val="0"/>
              <a:alphaOff val="0"/>
            </a:schemeClr>
          </a:lnRef>
          <a:fillRef idx="1">
            <a:schemeClr val="accent5">
              <a:hueOff val="262483"/>
              <a:satOff val="14096"/>
              <a:lumOff val="-5098"/>
              <a:alphaOff val="0"/>
            </a:schemeClr>
          </a:fillRef>
          <a:effectRef idx="0">
            <a:schemeClr val="accent5">
              <a:hueOff val="262483"/>
              <a:satOff val="14096"/>
              <a:lumOff val="-5098"/>
              <a:alphaOff val="0"/>
            </a:schemeClr>
          </a:effectRef>
          <a:fontRef idx="minor">
            <a:schemeClr val="lt1"/>
          </a:fontRef>
        </p:style>
        <p:txBody>
          <a:bodyPr spcFirstLastPara="0" vert="horz" wrap="square" lIns="155301" tIns="155301" rIns="155301" bIns="155301" numCol="1" spcCol="1270" anchor="ctr" anchorCtr="0">
            <a:spAutoFit/>
          </a:bodyPr>
          <a:lstStyle/>
          <a:p>
            <a:pPr marL="0" lvl="0" indent="0" algn="l" defTabSz="1200150">
              <a:lnSpc>
                <a:spcPct val="90000"/>
              </a:lnSpc>
              <a:spcBef>
                <a:spcPct val="0"/>
              </a:spcBef>
              <a:spcAft>
                <a:spcPct val="35000"/>
              </a:spcAft>
              <a:buNone/>
            </a:pPr>
            <a:r>
              <a:rPr lang="en-US" sz="2400" b="1" kern="1200" dirty="0"/>
              <a:t>Zonta USA Caucus  </a:t>
            </a:r>
            <a:r>
              <a:rPr lang="en-US" sz="2400" kern="1200" dirty="0">
                <a:solidFill>
                  <a:schemeClr val="bg1"/>
                </a:solidFill>
                <a:hlinkClick r:id="rId3">
                  <a:extLst>
                    <a:ext uri="{A12FA001-AC4F-418D-AE19-62706E023703}">
                      <ahyp:hlinkClr xmlns:ahyp="http://schemas.microsoft.com/office/drawing/2018/hyperlinkcolor" val="tx"/>
                    </a:ext>
                  </a:extLst>
                </a:hlinkClick>
              </a:rPr>
              <a:t>https://zontausa.org/zonta-says-now-to-climate-action/</a:t>
            </a:r>
            <a:endParaRPr lang="en-US" sz="2400" kern="1200" dirty="0">
              <a:solidFill>
                <a:schemeClr val="bg1"/>
              </a:solidFill>
            </a:endParaRPr>
          </a:p>
          <a:p>
            <a:pPr marL="0" lvl="0" indent="0" algn="l" defTabSz="1200150">
              <a:lnSpc>
                <a:spcPct val="90000"/>
              </a:lnSpc>
              <a:spcBef>
                <a:spcPct val="0"/>
              </a:spcBef>
              <a:spcAft>
                <a:spcPct val="35000"/>
              </a:spcAft>
              <a:buNone/>
            </a:pPr>
            <a:r>
              <a:rPr lang="en-US" sz="2400" kern="1200" dirty="0"/>
              <a:t>Website, Think Tank presentations, 16 Days of Advocacy, Fast Action Friday</a:t>
            </a:r>
          </a:p>
        </p:txBody>
      </p:sp>
      <p:sp>
        <p:nvSpPr>
          <p:cNvPr id="8" name="Freeform: Shape 7">
            <a:extLst>
              <a:ext uri="{FF2B5EF4-FFF2-40B4-BE49-F238E27FC236}">
                <a16:creationId xmlns:a16="http://schemas.microsoft.com/office/drawing/2014/main" id="{19D38C37-C6AA-17F6-32CA-21D12BAAAF2A}"/>
              </a:ext>
            </a:extLst>
          </p:cNvPr>
          <p:cNvSpPr/>
          <p:nvPr/>
        </p:nvSpPr>
        <p:spPr>
          <a:xfrm>
            <a:off x="3835724" y="5539280"/>
            <a:ext cx="8010445" cy="978433"/>
          </a:xfrm>
          <a:custGeom>
            <a:avLst/>
            <a:gdLst>
              <a:gd name="connsiteX0" fmla="*/ 0 w 7728267"/>
              <a:gd name="connsiteY0" fmla="*/ 179014 h 1074060"/>
              <a:gd name="connsiteX1" fmla="*/ 179014 w 7728267"/>
              <a:gd name="connsiteY1" fmla="*/ 0 h 1074060"/>
              <a:gd name="connsiteX2" fmla="*/ 7549253 w 7728267"/>
              <a:gd name="connsiteY2" fmla="*/ 0 h 1074060"/>
              <a:gd name="connsiteX3" fmla="*/ 7728267 w 7728267"/>
              <a:gd name="connsiteY3" fmla="*/ 179014 h 1074060"/>
              <a:gd name="connsiteX4" fmla="*/ 7728267 w 7728267"/>
              <a:gd name="connsiteY4" fmla="*/ 895046 h 1074060"/>
              <a:gd name="connsiteX5" fmla="*/ 7549253 w 7728267"/>
              <a:gd name="connsiteY5" fmla="*/ 1074060 h 1074060"/>
              <a:gd name="connsiteX6" fmla="*/ 179014 w 7728267"/>
              <a:gd name="connsiteY6" fmla="*/ 1074060 h 1074060"/>
              <a:gd name="connsiteX7" fmla="*/ 0 w 7728267"/>
              <a:gd name="connsiteY7" fmla="*/ 895046 h 1074060"/>
              <a:gd name="connsiteX8" fmla="*/ 0 w 7728267"/>
              <a:gd name="connsiteY8" fmla="*/ 179014 h 10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8267" h="1074060">
                <a:moveTo>
                  <a:pt x="0" y="179014"/>
                </a:moveTo>
                <a:cubicBezTo>
                  <a:pt x="0" y="80147"/>
                  <a:pt x="80147" y="0"/>
                  <a:pt x="179014" y="0"/>
                </a:cubicBezTo>
                <a:lnTo>
                  <a:pt x="7549253" y="0"/>
                </a:lnTo>
                <a:cubicBezTo>
                  <a:pt x="7648120" y="0"/>
                  <a:pt x="7728267" y="80147"/>
                  <a:pt x="7728267" y="179014"/>
                </a:cubicBezTo>
                <a:lnTo>
                  <a:pt x="7728267" y="895046"/>
                </a:lnTo>
                <a:cubicBezTo>
                  <a:pt x="7728267" y="993913"/>
                  <a:pt x="7648120" y="1074060"/>
                  <a:pt x="7549253" y="1074060"/>
                </a:cubicBezTo>
                <a:lnTo>
                  <a:pt x="179014" y="1074060"/>
                </a:lnTo>
                <a:cubicBezTo>
                  <a:pt x="80147" y="1074060"/>
                  <a:pt x="0" y="993913"/>
                  <a:pt x="0" y="895046"/>
                </a:cubicBezTo>
                <a:lnTo>
                  <a:pt x="0" y="179014"/>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787450"/>
              <a:satOff val="42288"/>
              <a:lumOff val="-15294"/>
              <a:alphaOff val="0"/>
            </a:schemeClr>
          </a:fillRef>
          <a:effectRef idx="0">
            <a:schemeClr val="accent5">
              <a:hueOff val="787450"/>
              <a:satOff val="42288"/>
              <a:lumOff val="-15294"/>
              <a:alphaOff val="0"/>
            </a:schemeClr>
          </a:effectRef>
          <a:fontRef idx="minor">
            <a:schemeClr val="lt1"/>
          </a:fontRef>
        </p:style>
        <p:txBody>
          <a:bodyPr spcFirstLastPara="0" vert="horz" wrap="square" lIns="155301" tIns="155301" rIns="155301" bIns="155301" numCol="1" spcCol="1270" anchor="ctr" anchorCtr="0">
            <a:spAutoFit/>
          </a:bodyPr>
          <a:lstStyle/>
          <a:p>
            <a:pPr marL="0" lvl="0" indent="0" algn="l" defTabSz="1200150">
              <a:lnSpc>
                <a:spcPct val="90000"/>
              </a:lnSpc>
              <a:spcBef>
                <a:spcPct val="0"/>
              </a:spcBef>
              <a:spcAft>
                <a:spcPct val="35000"/>
              </a:spcAft>
              <a:buNone/>
            </a:pPr>
            <a:r>
              <a:rPr lang="en-US" sz="2400" b="1" kern="1200" dirty="0"/>
              <a:t>District 12 </a:t>
            </a:r>
            <a:r>
              <a:rPr lang="en-US" sz="2400" kern="1200" dirty="0"/>
              <a:t>– Website, e-Resource library, Live Book Discussions, educational materials, climate committee </a:t>
            </a:r>
          </a:p>
        </p:txBody>
      </p:sp>
      <p:sp>
        <p:nvSpPr>
          <p:cNvPr id="2" name="TextBox 1">
            <a:extLst>
              <a:ext uri="{FF2B5EF4-FFF2-40B4-BE49-F238E27FC236}">
                <a16:creationId xmlns:a16="http://schemas.microsoft.com/office/drawing/2014/main" id="{17985F59-108F-88E9-EA52-6FD8FEE4FFE3}"/>
              </a:ext>
            </a:extLst>
          </p:cNvPr>
          <p:cNvSpPr txBox="1"/>
          <p:nvPr/>
        </p:nvSpPr>
        <p:spPr>
          <a:xfrm>
            <a:off x="1785064" y="253385"/>
            <a:ext cx="8621871" cy="738664"/>
          </a:xfrm>
          <a:prstGeom prst="rect">
            <a:avLst/>
          </a:prstGeom>
          <a:noFill/>
          <a:ln w="15875">
            <a:noFill/>
          </a:ln>
        </p:spPr>
        <p:txBody>
          <a:bodyPr wrap="square" rtlCol="0" anchor="b"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Black" panose="020B0A04020102020204" pitchFamily="34" charset="0"/>
              </a:rPr>
              <a:t>Resources      Mentors     Guidance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33CDA6DF-FD84-A106-A421-DEEDAFABEA57}"/>
              </a:ext>
            </a:extLst>
          </p:cNvPr>
          <p:cNvSpPr/>
          <p:nvPr/>
        </p:nvSpPr>
        <p:spPr>
          <a:xfrm>
            <a:off x="715108" y="2540482"/>
            <a:ext cx="11131061" cy="1772496"/>
          </a:xfrm>
          <a:custGeom>
            <a:avLst/>
            <a:gdLst>
              <a:gd name="connsiteX0" fmla="*/ 0 w 7728267"/>
              <a:gd name="connsiteY0" fmla="*/ 179014 h 1074060"/>
              <a:gd name="connsiteX1" fmla="*/ 179014 w 7728267"/>
              <a:gd name="connsiteY1" fmla="*/ 0 h 1074060"/>
              <a:gd name="connsiteX2" fmla="*/ 7549253 w 7728267"/>
              <a:gd name="connsiteY2" fmla="*/ 0 h 1074060"/>
              <a:gd name="connsiteX3" fmla="*/ 7728267 w 7728267"/>
              <a:gd name="connsiteY3" fmla="*/ 179014 h 1074060"/>
              <a:gd name="connsiteX4" fmla="*/ 7728267 w 7728267"/>
              <a:gd name="connsiteY4" fmla="*/ 895046 h 1074060"/>
              <a:gd name="connsiteX5" fmla="*/ 7549253 w 7728267"/>
              <a:gd name="connsiteY5" fmla="*/ 1074060 h 1074060"/>
              <a:gd name="connsiteX6" fmla="*/ 179014 w 7728267"/>
              <a:gd name="connsiteY6" fmla="*/ 1074060 h 1074060"/>
              <a:gd name="connsiteX7" fmla="*/ 0 w 7728267"/>
              <a:gd name="connsiteY7" fmla="*/ 895046 h 1074060"/>
              <a:gd name="connsiteX8" fmla="*/ 0 w 7728267"/>
              <a:gd name="connsiteY8" fmla="*/ 179014 h 10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8267" h="1074060">
                <a:moveTo>
                  <a:pt x="0" y="179014"/>
                </a:moveTo>
                <a:cubicBezTo>
                  <a:pt x="0" y="80147"/>
                  <a:pt x="80147" y="0"/>
                  <a:pt x="179014" y="0"/>
                </a:cubicBezTo>
                <a:lnTo>
                  <a:pt x="7549253" y="0"/>
                </a:lnTo>
                <a:cubicBezTo>
                  <a:pt x="7648120" y="0"/>
                  <a:pt x="7728267" y="80147"/>
                  <a:pt x="7728267" y="179014"/>
                </a:cubicBezTo>
                <a:lnTo>
                  <a:pt x="7728267" y="895046"/>
                </a:lnTo>
                <a:cubicBezTo>
                  <a:pt x="7728267" y="993913"/>
                  <a:pt x="7648120" y="1074060"/>
                  <a:pt x="7549253" y="1074060"/>
                </a:cubicBezTo>
                <a:lnTo>
                  <a:pt x="179014" y="1074060"/>
                </a:lnTo>
                <a:cubicBezTo>
                  <a:pt x="80147" y="1074060"/>
                  <a:pt x="0" y="993913"/>
                  <a:pt x="0" y="895046"/>
                </a:cubicBezTo>
                <a:lnTo>
                  <a:pt x="0" y="179014"/>
                </a:lnTo>
                <a:close/>
              </a:path>
            </a:pathLst>
          </a:custGeom>
          <a:solidFill>
            <a:schemeClr val="accent3"/>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55301" tIns="155301" rIns="155301" bIns="155301" numCol="1" spcCol="1270" anchor="ctr" anchorCtr="0">
            <a:spAutoFit/>
          </a:bodyPr>
          <a:lstStyle/>
          <a:p>
            <a:pPr marL="0" lvl="0" indent="0" algn="l" defTabSz="1200150">
              <a:lnSpc>
                <a:spcPct val="90000"/>
              </a:lnSpc>
              <a:spcBef>
                <a:spcPct val="0"/>
              </a:spcBef>
              <a:spcAft>
                <a:spcPct val="35000"/>
              </a:spcAft>
              <a:buNone/>
            </a:pPr>
            <a:r>
              <a:rPr lang="en-US" sz="2400" b="1" kern="1200" dirty="0"/>
              <a:t>D23 </a:t>
            </a:r>
            <a:r>
              <a:rPr lang="en-US" sz="2400" b="1" kern="1200" dirty="0" err="1"/>
              <a:t>ZontaSaysNow</a:t>
            </a:r>
            <a:r>
              <a:rPr lang="en-US" sz="2400" b="1" kern="1200" dirty="0"/>
              <a:t>  </a:t>
            </a:r>
            <a:r>
              <a:rPr lang="en-US" sz="2400" kern="1200" dirty="0">
                <a:solidFill>
                  <a:schemeClr val="bg1"/>
                </a:solidFill>
                <a:hlinkClick r:id="rId4">
                  <a:extLst>
                    <a:ext uri="{A12FA001-AC4F-418D-AE19-62706E023703}">
                      <ahyp:hlinkClr xmlns:ahyp="http://schemas.microsoft.com/office/drawing/2018/hyperlinkcolor" val="tx"/>
                    </a:ext>
                  </a:extLst>
                </a:hlinkClick>
              </a:rPr>
              <a:t>http://</a:t>
            </a:r>
            <a:r>
              <a:rPr lang="en-US" sz="2400" dirty="0">
                <a:solidFill>
                  <a:schemeClr val="bg1"/>
                </a:solidFill>
                <a:hlinkClick r:id="rId4">
                  <a:extLst>
                    <a:ext uri="{A12FA001-AC4F-418D-AE19-62706E023703}">
                      <ahyp:hlinkClr xmlns:ahyp="http://schemas.microsoft.com/office/drawing/2018/hyperlinkcolor" val="tx"/>
                    </a:ext>
                  </a:extLst>
                </a:hlinkClick>
              </a:rPr>
              <a:t>ZontaSaysNOW.org.au</a:t>
            </a:r>
            <a:endParaRPr lang="en-US" sz="2400" dirty="0">
              <a:solidFill>
                <a:schemeClr val="bg1"/>
              </a:solidFill>
            </a:endParaRPr>
          </a:p>
          <a:p>
            <a:pPr marL="0" lvl="0" indent="0" algn="l" defTabSz="1200150">
              <a:lnSpc>
                <a:spcPct val="90000"/>
              </a:lnSpc>
              <a:spcBef>
                <a:spcPct val="0"/>
              </a:spcBef>
              <a:spcAft>
                <a:spcPct val="35000"/>
              </a:spcAft>
              <a:buNone/>
            </a:pPr>
            <a:r>
              <a:rPr lang="en-US" sz="2400" dirty="0"/>
              <a:t>Comprehensive website featuring actions aligned with the Zonta Says NOW framework and links to books, videos, and podcasts; D23 leaflets, bi-monthly newsletters, videos of Think Tank meetings, and videos of guest speakers</a:t>
            </a:r>
            <a:endParaRPr lang="en-US" sz="2400" kern="1200" dirty="0"/>
          </a:p>
        </p:txBody>
      </p:sp>
    </p:spTree>
    <p:extLst>
      <p:ext uri="{BB962C8B-B14F-4D97-AF65-F5344CB8AC3E}">
        <p14:creationId xmlns:p14="http://schemas.microsoft.com/office/powerpoint/2010/main" val="819840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11204-FC80-60A8-6812-F208A457465E}"/>
              </a:ext>
            </a:extLst>
          </p:cNvPr>
          <p:cNvPicPr>
            <a:picLocks noChangeAspect="1"/>
          </p:cNvPicPr>
          <p:nvPr/>
        </p:nvPicPr>
        <p:blipFill>
          <a:blip r:embed="rId3"/>
          <a:stretch>
            <a:fillRect/>
          </a:stretch>
        </p:blipFill>
        <p:spPr>
          <a:xfrm>
            <a:off x="569997" y="1258115"/>
            <a:ext cx="3516229" cy="4615986"/>
          </a:xfrm>
          <a:prstGeom prst="rect">
            <a:avLst/>
          </a:prstGeom>
        </p:spPr>
      </p:pic>
      <p:sp>
        <p:nvSpPr>
          <p:cNvPr id="3" name="TextBox 2">
            <a:extLst>
              <a:ext uri="{FF2B5EF4-FFF2-40B4-BE49-F238E27FC236}">
                <a16:creationId xmlns:a16="http://schemas.microsoft.com/office/drawing/2014/main" id="{1C1AE230-4FE3-979B-A38A-ECF88CC5F7F3}"/>
              </a:ext>
            </a:extLst>
          </p:cNvPr>
          <p:cNvSpPr txBox="1"/>
          <p:nvPr/>
        </p:nvSpPr>
        <p:spPr>
          <a:xfrm>
            <a:off x="569997" y="305220"/>
            <a:ext cx="4790064" cy="584775"/>
          </a:xfrm>
          <a:prstGeom prst="rect">
            <a:avLst/>
          </a:prstGeom>
          <a:noFill/>
        </p:spPr>
        <p:txBody>
          <a:bodyPr wrap="square" rtlCol="0">
            <a:spAutoFit/>
          </a:bodyPr>
          <a:lstStyle/>
          <a:p>
            <a:r>
              <a:rPr lang="en-US" sz="3200" dirty="0">
                <a:solidFill>
                  <a:srgbClr val="00B050"/>
                </a:solidFill>
                <a:latin typeface="Arial Black" panose="020B0A04020102020204" pitchFamily="34" charset="0"/>
              </a:rPr>
              <a:t>Earth Day -- April 22 </a:t>
            </a:r>
          </a:p>
        </p:txBody>
      </p:sp>
      <p:sp>
        <p:nvSpPr>
          <p:cNvPr id="4" name="TextBox 3">
            <a:extLst>
              <a:ext uri="{FF2B5EF4-FFF2-40B4-BE49-F238E27FC236}">
                <a16:creationId xmlns:a16="http://schemas.microsoft.com/office/drawing/2014/main" id="{B8D2FEA5-EE45-7100-7339-56DB295DE947}"/>
              </a:ext>
            </a:extLst>
          </p:cNvPr>
          <p:cNvSpPr txBox="1"/>
          <p:nvPr/>
        </p:nvSpPr>
        <p:spPr>
          <a:xfrm>
            <a:off x="4248149" y="1038258"/>
            <a:ext cx="7715254" cy="517064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What can you do? </a:t>
            </a: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A little bit of everything to reduce emissions</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Educate yourself about climate change, plastics, energy 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Reduce plastics in your life, especially single-use plastics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Replace your lightbulbs with LEDs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Improve the insulation of your home and office for both heating and cooling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Plant trees</a:t>
            </a:r>
            <a:r>
              <a:rPr lang="en-US" sz="2200" dirty="0">
                <a:solidFill>
                  <a:prstClr val="black"/>
                </a:solidFill>
                <a:latin typeface="Calibri" panose="020F0502020204030204"/>
              </a:rPr>
              <a:t> and native vegetation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Look into installing solar panels or heat pump for your own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Petition your community to switch to LED street lights or add solar panels on municipal buildings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Talk with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your elected officials to </a:t>
            </a:r>
            <a:r>
              <a:rPr lang="en-US" sz="2200" dirty="0">
                <a:solidFill>
                  <a:prstClr val="black"/>
                </a:solidFill>
                <a:latin typeface="Calibri" panose="020F0502020204030204"/>
              </a:rPr>
              <a:t>find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 clearer path to net-zero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Talk with others in your community to engage more to take action and make a difference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More ideas at </a:t>
            </a:r>
            <a:r>
              <a:rPr kumimoji="0" lang="en-US" sz="2200" b="0" i="0" u="none" strike="noStrike" kern="1200" cap="none" spc="0" normalizeH="0" baseline="0" noProof="0" dirty="0">
                <a:ln>
                  <a:noFill/>
                </a:ln>
                <a:solidFill>
                  <a:srgbClr val="00B05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www.earthday.org</a:t>
            </a:r>
            <a:endParaRPr kumimoji="0" lang="en-US" sz="2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14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22F13-E469-718D-3966-8B7770B340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394"/>
          <a:stretch/>
        </p:blipFill>
        <p:spPr>
          <a:xfrm>
            <a:off x="-59430" y="-320040"/>
            <a:ext cx="12310859" cy="7178040"/>
          </a:xfrm>
          <a:prstGeom prst="rect">
            <a:avLst/>
          </a:prstGeom>
        </p:spPr>
      </p:pic>
      <p:sp>
        <p:nvSpPr>
          <p:cNvPr id="4" name="TextBox 3">
            <a:extLst>
              <a:ext uri="{FF2B5EF4-FFF2-40B4-BE49-F238E27FC236}">
                <a16:creationId xmlns:a16="http://schemas.microsoft.com/office/drawing/2014/main" id="{AF386A1E-410D-6FE5-1E68-E8F3B87C9077}"/>
              </a:ext>
            </a:extLst>
          </p:cNvPr>
          <p:cNvSpPr txBox="1"/>
          <p:nvPr/>
        </p:nvSpPr>
        <p:spPr>
          <a:xfrm>
            <a:off x="1550376" y="5303912"/>
            <a:ext cx="9091246" cy="369332"/>
          </a:xfrm>
          <a:prstGeom prst="rect">
            <a:avLst/>
          </a:prstGeom>
          <a:noFill/>
        </p:spPr>
        <p:txBody>
          <a:bodyPr wrap="square">
            <a:spAutoFit/>
          </a:bodyPr>
          <a:lstStyle/>
          <a:p>
            <a:r>
              <a:rPr lang="en-US" dirty="0">
                <a:solidFill>
                  <a:srgbClr val="E49506"/>
                </a:solidFill>
              </a:rPr>
              <a:t>Other greenhouse gases:  methane, ozone, water vapor, nitrous oxide, and chlorofluorocarbons</a:t>
            </a:r>
          </a:p>
        </p:txBody>
      </p:sp>
    </p:spTree>
    <p:extLst>
      <p:ext uri="{BB962C8B-B14F-4D97-AF65-F5344CB8AC3E}">
        <p14:creationId xmlns:p14="http://schemas.microsoft.com/office/powerpoint/2010/main" val="2214380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A5FDB-0863-075B-D418-8C930F01117D}"/>
              </a:ext>
            </a:extLst>
          </p:cNvPr>
          <p:cNvPicPr>
            <a:picLocks noChangeAspect="1"/>
          </p:cNvPicPr>
          <p:nvPr/>
        </p:nvPicPr>
        <p:blipFill>
          <a:blip r:embed="rId3"/>
          <a:stretch>
            <a:fillRect/>
          </a:stretch>
        </p:blipFill>
        <p:spPr>
          <a:xfrm>
            <a:off x="446034" y="-164590"/>
            <a:ext cx="3495183" cy="2262549"/>
          </a:xfrm>
          <a:prstGeom prst="rect">
            <a:avLst/>
          </a:prstGeom>
        </p:spPr>
      </p:pic>
      <p:grpSp>
        <p:nvGrpSpPr>
          <p:cNvPr id="11" name="Group 10">
            <a:extLst>
              <a:ext uri="{FF2B5EF4-FFF2-40B4-BE49-F238E27FC236}">
                <a16:creationId xmlns:a16="http://schemas.microsoft.com/office/drawing/2014/main" id="{EBEDA009-5FF4-F0A3-5B68-B22AB7873EC2}"/>
              </a:ext>
            </a:extLst>
          </p:cNvPr>
          <p:cNvGrpSpPr/>
          <p:nvPr/>
        </p:nvGrpSpPr>
        <p:grpSpPr>
          <a:xfrm>
            <a:off x="1249616" y="1811215"/>
            <a:ext cx="9899030" cy="5010289"/>
            <a:chOff x="1249616" y="2011976"/>
            <a:chExt cx="9741471" cy="4528173"/>
          </a:xfrm>
        </p:grpSpPr>
        <p:pic>
          <p:nvPicPr>
            <p:cNvPr id="3" name="Picture 2">
              <a:extLst>
                <a:ext uri="{FF2B5EF4-FFF2-40B4-BE49-F238E27FC236}">
                  <a16:creationId xmlns:a16="http://schemas.microsoft.com/office/drawing/2014/main" id="{C3D2CD6E-8535-972A-3967-1BF06E55AD87}"/>
                </a:ext>
              </a:extLst>
            </p:cNvPr>
            <p:cNvPicPr>
              <a:picLocks noChangeAspect="1"/>
            </p:cNvPicPr>
            <p:nvPr/>
          </p:nvPicPr>
          <p:blipFill>
            <a:blip r:embed="rId4"/>
            <a:stretch>
              <a:fillRect/>
            </a:stretch>
          </p:blipFill>
          <p:spPr>
            <a:xfrm>
              <a:off x="1249616" y="2011976"/>
              <a:ext cx="2272269" cy="4495497"/>
            </a:xfrm>
            <a:prstGeom prst="rect">
              <a:avLst/>
            </a:prstGeom>
          </p:spPr>
        </p:pic>
        <p:pic>
          <p:nvPicPr>
            <p:cNvPr id="4" name="Picture 3">
              <a:extLst>
                <a:ext uri="{FF2B5EF4-FFF2-40B4-BE49-F238E27FC236}">
                  <a16:creationId xmlns:a16="http://schemas.microsoft.com/office/drawing/2014/main" id="{F45D0572-0CC4-341D-6142-93F0DE65E7FB}"/>
                </a:ext>
              </a:extLst>
            </p:cNvPr>
            <p:cNvPicPr>
              <a:picLocks noChangeAspect="1"/>
            </p:cNvPicPr>
            <p:nvPr/>
          </p:nvPicPr>
          <p:blipFill>
            <a:blip r:embed="rId5"/>
            <a:stretch>
              <a:fillRect/>
            </a:stretch>
          </p:blipFill>
          <p:spPr>
            <a:xfrm>
              <a:off x="4009498" y="2020245"/>
              <a:ext cx="1854206" cy="4326480"/>
            </a:xfrm>
            <a:prstGeom prst="rect">
              <a:avLst/>
            </a:prstGeom>
          </p:spPr>
        </p:pic>
        <p:pic>
          <p:nvPicPr>
            <p:cNvPr id="5" name="Picture 4">
              <a:extLst>
                <a:ext uri="{FF2B5EF4-FFF2-40B4-BE49-F238E27FC236}">
                  <a16:creationId xmlns:a16="http://schemas.microsoft.com/office/drawing/2014/main" id="{3EB281D2-1C81-F699-0011-65191B278D26}"/>
                </a:ext>
              </a:extLst>
            </p:cNvPr>
            <p:cNvPicPr>
              <a:picLocks noChangeAspect="1"/>
            </p:cNvPicPr>
            <p:nvPr/>
          </p:nvPicPr>
          <p:blipFill>
            <a:blip r:embed="rId6"/>
            <a:stretch>
              <a:fillRect/>
            </a:stretch>
          </p:blipFill>
          <p:spPr>
            <a:xfrm>
              <a:off x="6641762" y="2213670"/>
              <a:ext cx="1826884" cy="4326479"/>
            </a:xfrm>
            <a:prstGeom prst="rect">
              <a:avLst/>
            </a:prstGeom>
          </p:spPr>
        </p:pic>
        <p:pic>
          <p:nvPicPr>
            <p:cNvPr id="6" name="Picture 5">
              <a:extLst>
                <a:ext uri="{FF2B5EF4-FFF2-40B4-BE49-F238E27FC236}">
                  <a16:creationId xmlns:a16="http://schemas.microsoft.com/office/drawing/2014/main" id="{C737C835-BABF-84D2-CA6E-062E640DEB12}"/>
                </a:ext>
              </a:extLst>
            </p:cNvPr>
            <p:cNvPicPr>
              <a:picLocks noChangeAspect="1"/>
            </p:cNvPicPr>
            <p:nvPr/>
          </p:nvPicPr>
          <p:blipFill>
            <a:blip r:embed="rId7"/>
            <a:stretch>
              <a:fillRect/>
            </a:stretch>
          </p:blipFill>
          <p:spPr>
            <a:xfrm>
              <a:off x="9248040" y="2271128"/>
              <a:ext cx="1743047" cy="4230335"/>
            </a:xfrm>
            <a:prstGeom prst="rect">
              <a:avLst/>
            </a:prstGeom>
          </p:spPr>
        </p:pic>
      </p:grpSp>
      <p:sp>
        <p:nvSpPr>
          <p:cNvPr id="8" name="TextBox 7">
            <a:extLst>
              <a:ext uri="{FF2B5EF4-FFF2-40B4-BE49-F238E27FC236}">
                <a16:creationId xmlns:a16="http://schemas.microsoft.com/office/drawing/2014/main" id="{E17E124C-6125-224C-0F1D-D73C5E93981C}"/>
              </a:ext>
            </a:extLst>
          </p:cNvPr>
          <p:cNvSpPr txBox="1"/>
          <p:nvPr/>
        </p:nvSpPr>
        <p:spPr>
          <a:xfrm>
            <a:off x="4272163" y="1269588"/>
            <a:ext cx="7647594" cy="461665"/>
          </a:xfrm>
          <a:prstGeom prst="rect">
            <a:avLst/>
          </a:prstGeom>
          <a:noFill/>
        </p:spPr>
        <p:txBody>
          <a:bodyPr wrap="square">
            <a:spAutoFit/>
          </a:bodyPr>
          <a:lstStyle/>
          <a:p>
            <a:r>
              <a:rPr lang="en-US" sz="2400" b="1" dirty="0"/>
              <a:t>www.un.org/sustainabledevelopment/takeaction/</a:t>
            </a:r>
          </a:p>
        </p:txBody>
      </p:sp>
      <p:pic>
        <p:nvPicPr>
          <p:cNvPr id="10" name="Picture 9">
            <a:extLst>
              <a:ext uri="{FF2B5EF4-FFF2-40B4-BE49-F238E27FC236}">
                <a16:creationId xmlns:a16="http://schemas.microsoft.com/office/drawing/2014/main" id="{D32E9A3D-FF52-B07A-CD6B-64074470176C}"/>
              </a:ext>
            </a:extLst>
          </p:cNvPr>
          <p:cNvPicPr>
            <a:picLocks noChangeAspect="1"/>
          </p:cNvPicPr>
          <p:nvPr/>
        </p:nvPicPr>
        <p:blipFill>
          <a:blip r:embed="rId8"/>
          <a:stretch>
            <a:fillRect/>
          </a:stretch>
        </p:blipFill>
        <p:spPr>
          <a:xfrm>
            <a:off x="4337217" y="365066"/>
            <a:ext cx="6073666" cy="815411"/>
          </a:xfrm>
          <a:prstGeom prst="rect">
            <a:avLst/>
          </a:prstGeom>
        </p:spPr>
      </p:pic>
    </p:spTree>
    <p:extLst>
      <p:ext uri="{BB962C8B-B14F-4D97-AF65-F5344CB8AC3E}">
        <p14:creationId xmlns:p14="http://schemas.microsoft.com/office/powerpoint/2010/main" val="2451492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9DD675-A382-C73D-3879-66DB169A74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0A812BE-4275-712E-F031-63B83F0BFC85}"/>
              </a:ext>
            </a:extLst>
          </p:cNvPr>
          <p:cNvSpPr txBox="1">
            <a:spLocks/>
          </p:cNvSpPr>
          <p:nvPr/>
        </p:nvSpPr>
        <p:spPr>
          <a:xfrm>
            <a:off x="488399" y="329956"/>
            <a:ext cx="4346126" cy="1375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i="1" dirty="0">
                <a:latin typeface="+mn-lt"/>
              </a:rPr>
              <a:t>Climate Change is a Gender Equality Issue</a:t>
            </a:r>
          </a:p>
        </p:txBody>
      </p:sp>
      <p:sp>
        <p:nvSpPr>
          <p:cNvPr id="9" name="Content Placeholder 2">
            <a:extLst>
              <a:ext uri="{FF2B5EF4-FFF2-40B4-BE49-F238E27FC236}">
                <a16:creationId xmlns:a16="http://schemas.microsoft.com/office/drawing/2014/main" id="{414B096B-C21F-AE11-FEE9-6E62BD4DACF3}"/>
              </a:ext>
            </a:extLst>
          </p:cNvPr>
          <p:cNvSpPr txBox="1">
            <a:spLocks/>
          </p:cNvSpPr>
          <p:nvPr/>
        </p:nvSpPr>
        <p:spPr>
          <a:xfrm>
            <a:off x="488399" y="1705707"/>
            <a:ext cx="4083601" cy="4536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200" dirty="0"/>
              <a:t>Climate Change is an issue of human rights</a:t>
            </a:r>
          </a:p>
          <a:p>
            <a:pPr>
              <a:buFont typeface="Wingdings" panose="05000000000000000000" pitchFamily="2" charset="2"/>
              <a:buChar char="§"/>
            </a:pPr>
            <a:r>
              <a:rPr lang="en-US" sz="2200" dirty="0"/>
              <a:t>Climate Change has a detrimental effect on health and safety</a:t>
            </a:r>
          </a:p>
          <a:p>
            <a:pPr>
              <a:buFont typeface="Wingdings" panose="05000000000000000000" pitchFamily="2" charset="2"/>
              <a:buChar char="§"/>
            </a:pPr>
            <a:r>
              <a:rPr lang="en-US" sz="2200" dirty="0"/>
              <a:t>Women’s involvement is needed</a:t>
            </a:r>
          </a:p>
          <a:p>
            <a:pPr>
              <a:buFont typeface="Wingdings" panose="05000000000000000000" pitchFamily="2" charset="2"/>
              <a:buChar char="§"/>
            </a:pPr>
            <a:r>
              <a:rPr lang="en-US" sz="2200" dirty="0"/>
              <a:t>Girls’ Education is Key</a:t>
            </a:r>
          </a:p>
          <a:p>
            <a:pPr>
              <a:buFont typeface="Wingdings" panose="05000000000000000000" pitchFamily="2" charset="2"/>
              <a:buChar char="§"/>
            </a:pPr>
            <a:r>
              <a:rPr lang="en-US" sz="2200" dirty="0"/>
              <a:t>Equal Economic Opportunities are needed</a:t>
            </a:r>
          </a:p>
          <a:p>
            <a:pPr>
              <a:buFont typeface="Wingdings" panose="05000000000000000000" pitchFamily="2" charset="2"/>
              <a:buChar char="§"/>
            </a:pPr>
            <a:r>
              <a:rPr lang="en-US" sz="2200" dirty="0"/>
              <a:t>Listen to the voices of the next generations</a:t>
            </a:r>
          </a:p>
        </p:txBody>
      </p:sp>
    </p:spTree>
    <p:extLst>
      <p:ext uri="{BB962C8B-B14F-4D97-AF65-F5344CB8AC3E}">
        <p14:creationId xmlns:p14="http://schemas.microsoft.com/office/powerpoint/2010/main" val="376572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699">
              <a:srgbClr val="5EC8D9"/>
            </a:gs>
            <a:gs pos="89250">
              <a:srgbClr val="076996"/>
            </a:gs>
            <a:gs pos="69000">
              <a:srgbClr val="08799E"/>
            </a:gs>
            <a:gs pos="58000">
              <a:srgbClr val="0880A1"/>
            </a:gs>
            <a:gs pos="51000">
              <a:srgbClr val="099AAD"/>
            </a:gs>
            <a:gs pos="100000">
              <a:schemeClr val="bg2">
                <a:shade val="96000"/>
                <a:satMod val="120000"/>
                <a:lumMod val="90000"/>
              </a:schemeClr>
            </a:gs>
          </a:gsLst>
          <a:lin ang="189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57586B-6C3C-54D4-8CDB-FD8A0CE79A69}"/>
              </a:ext>
            </a:extLst>
          </p:cNvPr>
          <p:cNvSpPr txBox="1"/>
          <p:nvPr/>
        </p:nvSpPr>
        <p:spPr>
          <a:xfrm>
            <a:off x="938316" y="4025211"/>
            <a:ext cx="3318219" cy="1055674"/>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Questions?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Comments?</a:t>
            </a:r>
          </a:p>
        </p:txBody>
      </p:sp>
      <p:pic>
        <p:nvPicPr>
          <p:cNvPr id="3" name="Picture 2">
            <a:extLst>
              <a:ext uri="{FF2B5EF4-FFF2-40B4-BE49-F238E27FC236}">
                <a16:creationId xmlns:a16="http://schemas.microsoft.com/office/drawing/2014/main" id="{70332B46-47D2-C0C5-8F37-639B3CFF4C35}"/>
              </a:ext>
            </a:extLst>
          </p:cNvPr>
          <p:cNvPicPr>
            <a:picLocks noChangeAspect="1"/>
          </p:cNvPicPr>
          <p:nvPr/>
        </p:nvPicPr>
        <p:blipFill>
          <a:blip r:embed="rId3"/>
          <a:stretch>
            <a:fillRect/>
          </a:stretch>
        </p:blipFill>
        <p:spPr>
          <a:xfrm>
            <a:off x="7935467" y="2591767"/>
            <a:ext cx="3308075" cy="3308075"/>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
        <p:nvSpPr>
          <p:cNvPr id="4" name="TextBox 3">
            <a:extLst>
              <a:ext uri="{FF2B5EF4-FFF2-40B4-BE49-F238E27FC236}">
                <a16:creationId xmlns:a16="http://schemas.microsoft.com/office/drawing/2014/main" id="{16E3122E-E909-91B1-F1CD-C559F4067F01}"/>
              </a:ext>
            </a:extLst>
          </p:cNvPr>
          <p:cNvSpPr txBox="1"/>
          <p:nvPr/>
        </p:nvSpPr>
        <p:spPr>
          <a:xfrm>
            <a:off x="727301" y="958158"/>
            <a:ext cx="845186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Never doubt that a small group of thoughtful, committed, citizens can change the world. Indeed, it is the only thing that ever has.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a:t>
            </a:r>
            <a:r>
              <a:rPr lang="en-US" sz="2400" dirty="0">
                <a:solidFill>
                  <a:prstClr val="white"/>
                </a:solidFill>
                <a:latin typeface="Cavolini" panose="03000502040302020204" pitchFamily="66" charset="0"/>
                <a:cs typeface="Cavolini" panose="03000502040302020204" pitchFamily="66" charset="0"/>
              </a:rPr>
              <a:t>Margaret Mead</a:t>
            </a:r>
            <a:endParaRPr kumimoji="0" lang="en-US" sz="24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2461945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3BE77-ABC3-CEED-097D-4CCFAD3F63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26" y="0"/>
            <a:ext cx="6858000" cy="6858000"/>
          </a:xfrm>
          <a:prstGeom prst="rect">
            <a:avLst/>
          </a:prstGeom>
        </p:spPr>
      </p:pic>
      <p:sp>
        <p:nvSpPr>
          <p:cNvPr id="4" name="TextBox 3">
            <a:extLst>
              <a:ext uri="{FF2B5EF4-FFF2-40B4-BE49-F238E27FC236}">
                <a16:creationId xmlns:a16="http://schemas.microsoft.com/office/drawing/2014/main" id="{E7D76F29-C412-EEA6-180D-F438D4594886}"/>
              </a:ext>
            </a:extLst>
          </p:cNvPr>
          <p:cNvSpPr txBox="1"/>
          <p:nvPr/>
        </p:nvSpPr>
        <p:spPr>
          <a:xfrm>
            <a:off x="8125946" y="1905506"/>
            <a:ext cx="3399183" cy="3416320"/>
          </a:xfrm>
          <a:prstGeom prst="rect">
            <a:avLst/>
          </a:prstGeom>
          <a:noFill/>
        </p:spPr>
        <p:txBody>
          <a:bodyPr wrap="square">
            <a:spAutoFit/>
          </a:bodyPr>
          <a:lstStyle/>
          <a:p>
            <a:r>
              <a:rPr lang="en-US" sz="2400" b="1" i="1" dirty="0"/>
              <a:t>Not just CO</a:t>
            </a:r>
            <a:r>
              <a:rPr lang="en-US" sz="2400" b="1" i="1" baseline="-25000" dirty="0"/>
              <a:t>2</a:t>
            </a:r>
            <a:r>
              <a:rPr lang="en-US" sz="2400" b="1" i="1" dirty="0"/>
              <a:t>:</a:t>
            </a:r>
          </a:p>
          <a:p>
            <a:r>
              <a:rPr lang="en-US" sz="2400" dirty="0"/>
              <a:t>One pound of methane traps </a:t>
            </a:r>
            <a:r>
              <a:rPr lang="en-US" sz="2400" i="1" dirty="0"/>
              <a:t>25 times more heat </a:t>
            </a:r>
            <a:r>
              <a:rPr lang="en-US" sz="2400" dirty="0"/>
              <a:t>in the atmosphere than one pound of carbon dioxide. </a:t>
            </a:r>
            <a:r>
              <a:rPr lang="en-US" sz="2400" i="1" dirty="0"/>
              <a:t>But </a:t>
            </a:r>
            <a:r>
              <a:rPr lang="en-US" sz="2400" dirty="0"/>
              <a:t>methane lasts there for only about a decade – CO</a:t>
            </a:r>
            <a:r>
              <a:rPr lang="en-US" sz="2400" baseline="-25000" dirty="0"/>
              <a:t>2</a:t>
            </a:r>
            <a:r>
              <a:rPr lang="en-US" sz="2400" dirty="0"/>
              <a:t> lasts for centuries</a:t>
            </a:r>
          </a:p>
        </p:txBody>
      </p:sp>
    </p:spTree>
    <p:extLst>
      <p:ext uri="{BB962C8B-B14F-4D97-AF65-F5344CB8AC3E}">
        <p14:creationId xmlns:p14="http://schemas.microsoft.com/office/powerpoint/2010/main" val="355373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440842" y="403181"/>
            <a:ext cx="7472177" cy="443070"/>
          </a:xfrm>
          <a:prstGeom prst="rect">
            <a:avLst/>
          </a:prstGeom>
          <a:solidFill>
            <a:srgbClr val="099AAD"/>
          </a:solidFill>
        </p:spPr>
        <p:txBody>
          <a:bodyPr vert="horz" wrap="square" lIns="0" tIns="12065" rIns="0" bIns="0" rtlCol="0">
            <a:spAutoFit/>
          </a:bodyPr>
          <a:lstStyle/>
          <a:p>
            <a:pPr marL="12700">
              <a:lnSpc>
                <a:spcPct val="100000"/>
              </a:lnSpc>
              <a:spcBef>
                <a:spcPts val="95"/>
              </a:spcBef>
            </a:pPr>
            <a:r>
              <a:rPr sz="2800" dirty="0">
                <a:latin typeface="Arial"/>
                <a:cs typeface="Arial"/>
              </a:rPr>
              <a:t>The</a:t>
            </a:r>
            <a:r>
              <a:rPr sz="2800" spc="-60" dirty="0">
                <a:latin typeface="Arial"/>
                <a:cs typeface="Arial"/>
              </a:rPr>
              <a:t> </a:t>
            </a:r>
            <a:r>
              <a:rPr sz="2800" dirty="0">
                <a:latin typeface="Arial"/>
                <a:cs typeface="Arial"/>
              </a:rPr>
              <a:t>difference</a:t>
            </a:r>
            <a:r>
              <a:rPr sz="2800" spc="-70" dirty="0">
                <a:latin typeface="Arial"/>
                <a:cs typeface="Arial"/>
              </a:rPr>
              <a:t> </a:t>
            </a:r>
            <a:r>
              <a:rPr sz="2800" dirty="0">
                <a:latin typeface="Arial"/>
                <a:cs typeface="Arial"/>
              </a:rPr>
              <a:t>half</a:t>
            </a:r>
            <a:r>
              <a:rPr sz="2800" spc="-70" dirty="0">
                <a:latin typeface="Arial"/>
                <a:cs typeface="Arial"/>
              </a:rPr>
              <a:t> </a:t>
            </a:r>
            <a:r>
              <a:rPr sz="2800" dirty="0">
                <a:latin typeface="Arial"/>
                <a:cs typeface="Arial"/>
              </a:rPr>
              <a:t>a</a:t>
            </a:r>
            <a:r>
              <a:rPr sz="2800" spc="-75" dirty="0">
                <a:latin typeface="Arial"/>
                <a:cs typeface="Arial"/>
              </a:rPr>
              <a:t> </a:t>
            </a:r>
            <a:r>
              <a:rPr sz="2800" dirty="0">
                <a:latin typeface="Arial"/>
                <a:cs typeface="Arial"/>
              </a:rPr>
              <a:t>degree</a:t>
            </a:r>
            <a:r>
              <a:rPr sz="2800" spc="-70" dirty="0">
                <a:latin typeface="Arial"/>
                <a:cs typeface="Arial"/>
              </a:rPr>
              <a:t> </a:t>
            </a:r>
            <a:r>
              <a:rPr lang="en-US" sz="2800" spc="-10" dirty="0">
                <a:latin typeface="Arial"/>
                <a:cs typeface="Arial"/>
              </a:rPr>
              <a:t>C (0.9° F) makes:</a:t>
            </a:r>
            <a:endParaRPr sz="2800" dirty="0">
              <a:latin typeface="Arial"/>
              <a:cs typeface="Arial"/>
            </a:endParaRPr>
          </a:p>
        </p:txBody>
      </p:sp>
      <p:grpSp>
        <p:nvGrpSpPr>
          <p:cNvPr id="25" name="object 25"/>
          <p:cNvGrpSpPr/>
          <p:nvPr/>
        </p:nvGrpSpPr>
        <p:grpSpPr>
          <a:xfrm>
            <a:off x="528573" y="4190397"/>
            <a:ext cx="5182235" cy="2193925"/>
            <a:chOff x="528573" y="4067302"/>
            <a:chExt cx="5182235" cy="2193925"/>
          </a:xfrm>
        </p:grpSpPr>
        <p:sp>
          <p:nvSpPr>
            <p:cNvPr id="26" name="object 26"/>
            <p:cNvSpPr/>
            <p:nvPr/>
          </p:nvSpPr>
          <p:spPr>
            <a:xfrm>
              <a:off x="534923" y="4073652"/>
              <a:ext cx="5169535" cy="2181225"/>
            </a:xfrm>
            <a:custGeom>
              <a:avLst/>
              <a:gdLst/>
              <a:ahLst/>
              <a:cxnLst/>
              <a:rect l="l" t="t" r="r" b="b"/>
              <a:pathLst>
                <a:path w="5169535" h="2181225">
                  <a:moveTo>
                    <a:pt x="4805934" y="0"/>
                  </a:moveTo>
                  <a:lnTo>
                    <a:pt x="363486" y="0"/>
                  </a:lnTo>
                  <a:lnTo>
                    <a:pt x="314163" y="3317"/>
                  </a:lnTo>
                  <a:lnTo>
                    <a:pt x="266857" y="12980"/>
                  </a:lnTo>
                  <a:lnTo>
                    <a:pt x="222000" y="28557"/>
                  </a:lnTo>
                  <a:lnTo>
                    <a:pt x="180027" y="49614"/>
                  </a:lnTo>
                  <a:lnTo>
                    <a:pt x="141370" y="75720"/>
                  </a:lnTo>
                  <a:lnTo>
                    <a:pt x="106462" y="106441"/>
                  </a:lnTo>
                  <a:lnTo>
                    <a:pt x="75736" y="141346"/>
                  </a:lnTo>
                  <a:lnTo>
                    <a:pt x="49626" y="180001"/>
                  </a:lnTo>
                  <a:lnTo>
                    <a:pt x="28564" y="221974"/>
                  </a:lnTo>
                  <a:lnTo>
                    <a:pt x="12984" y="266832"/>
                  </a:lnTo>
                  <a:lnTo>
                    <a:pt x="3318" y="314143"/>
                  </a:lnTo>
                  <a:lnTo>
                    <a:pt x="0" y="363474"/>
                  </a:lnTo>
                  <a:lnTo>
                    <a:pt x="0" y="1817357"/>
                  </a:lnTo>
                  <a:lnTo>
                    <a:pt x="3318" y="1866680"/>
                  </a:lnTo>
                  <a:lnTo>
                    <a:pt x="12984" y="1913986"/>
                  </a:lnTo>
                  <a:lnTo>
                    <a:pt x="28564" y="1958843"/>
                  </a:lnTo>
                  <a:lnTo>
                    <a:pt x="49626" y="2000816"/>
                  </a:lnTo>
                  <a:lnTo>
                    <a:pt x="75736" y="2039473"/>
                  </a:lnTo>
                  <a:lnTo>
                    <a:pt x="106462" y="2074381"/>
                  </a:lnTo>
                  <a:lnTo>
                    <a:pt x="141370" y="2105107"/>
                  </a:lnTo>
                  <a:lnTo>
                    <a:pt x="180027" y="2131217"/>
                  </a:lnTo>
                  <a:lnTo>
                    <a:pt x="222000" y="2152279"/>
                  </a:lnTo>
                  <a:lnTo>
                    <a:pt x="266857" y="2167859"/>
                  </a:lnTo>
                  <a:lnTo>
                    <a:pt x="314163" y="2177525"/>
                  </a:lnTo>
                  <a:lnTo>
                    <a:pt x="363486" y="2180844"/>
                  </a:lnTo>
                  <a:lnTo>
                    <a:pt x="4805934" y="2180844"/>
                  </a:lnTo>
                  <a:lnTo>
                    <a:pt x="4855264" y="2177525"/>
                  </a:lnTo>
                  <a:lnTo>
                    <a:pt x="4902575" y="2167859"/>
                  </a:lnTo>
                  <a:lnTo>
                    <a:pt x="4947433" y="2152279"/>
                  </a:lnTo>
                  <a:lnTo>
                    <a:pt x="4989406" y="2131217"/>
                  </a:lnTo>
                  <a:lnTo>
                    <a:pt x="5028061" y="2105107"/>
                  </a:lnTo>
                  <a:lnTo>
                    <a:pt x="5062966" y="2074381"/>
                  </a:lnTo>
                  <a:lnTo>
                    <a:pt x="5093687" y="2039473"/>
                  </a:lnTo>
                  <a:lnTo>
                    <a:pt x="5119793" y="2000816"/>
                  </a:lnTo>
                  <a:lnTo>
                    <a:pt x="5140850" y="1958843"/>
                  </a:lnTo>
                  <a:lnTo>
                    <a:pt x="5156427" y="1913986"/>
                  </a:lnTo>
                  <a:lnTo>
                    <a:pt x="5166090" y="1866680"/>
                  </a:lnTo>
                  <a:lnTo>
                    <a:pt x="5169408" y="1817357"/>
                  </a:lnTo>
                  <a:lnTo>
                    <a:pt x="5169408" y="363474"/>
                  </a:lnTo>
                  <a:lnTo>
                    <a:pt x="5166090" y="314143"/>
                  </a:lnTo>
                  <a:lnTo>
                    <a:pt x="5156427" y="266832"/>
                  </a:lnTo>
                  <a:lnTo>
                    <a:pt x="5140850" y="221974"/>
                  </a:lnTo>
                  <a:lnTo>
                    <a:pt x="5119793" y="180001"/>
                  </a:lnTo>
                  <a:lnTo>
                    <a:pt x="5093687" y="141346"/>
                  </a:lnTo>
                  <a:lnTo>
                    <a:pt x="5062966" y="106441"/>
                  </a:lnTo>
                  <a:lnTo>
                    <a:pt x="5028061" y="75720"/>
                  </a:lnTo>
                  <a:lnTo>
                    <a:pt x="4989406" y="49614"/>
                  </a:lnTo>
                  <a:lnTo>
                    <a:pt x="4947433" y="28557"/>
                  </a:lnTo>
                  <a:lnTo>
                    <a:pt x="4902575" y="12980"/>
                  </a:lnTo>
                  <a:lnTo>
                    <a:pt x="4855264" y="3317"/>
                  </a:lnTo>
                  <a:lnTo>
                    <a:pt x="4805934" y="0"/>
                  </a:lnTo>
                  <a:close/>
                </a:path>
              </a:pathLst>
            </a:custGeom>
            <a:solidFill>
              <a:srgbClr val="F9D9A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534923" y="4073652"/>
              <a:ext cx="5169535" cy="2181225"/>
            </a:xfrm>
            <a:custGeom>
              <a:avLst/>
              <a:gdLst/>
              <a:ahLst/>
              <a:cxnLst/>
              <a:rect l="l" t="t" r="r" b="b"/>
              <a:pathLst>
                <a:path w="5169535" h="2181225">
                  <a:moveTo>
                    <a:pt x="0" y="363474"/>
                  </a:moveTo>
                  <a:lnTo>
                    <a:pt x="3318" y="314143"/>
                  </a:lnTo>
                  <a:lnTo>
                    <a:pt x="12984" y="266832"/>
                  </a:lnTo>
                  <a:lnTo>
                    <a:pt x="28564" y="221974"/>
                  </a:lnTo>
                  <a:lnTo>
                    <a:pt x="49626" y="180001"/>
                  </a:lnTo>
                  <a:lnTo>
                    <a:pt x="75736" y="141346"/>
                  </a:lnTo>
                  <a:lnTo>
                    <a:pt x="106462" y="106441"/>
                  </a:lnTo>
                  <a:lnTo>
                    <a:pt x="141370" y="75720"/>
                  </a:lnTo>
                  <a:lnTo>
                    <a:pt x="180027" y="49614"/>
                  </a:lnTo>
                  <a:lnTo>
                    <a:pt x="222000" y="28557"/>
                  </a:lnTo>
                  <a:lnTo>
                    <a:pt x="266857" y="12980"/>
                  </a:lnTo>
                  <a:lnTo>
                    <a:pt x="314163" y="3317"/>
                  </a:lnTo>
                  <a:lnTo>
                    <a:pt x="363486" y="0"/>
                  </a:lnTo>
                  <a:lnTo>
                    <a:pt x="4805934" y="0"/>
                  </a:lnTo>
                  <a:lnTo>
                    <a:pt x="4855264" y="3317"/>
                  </a:lnTo>
                  <a:lnTo>
                    <a:pt x="4902575" y="12980"/>
                  </a:lnTo>
                  <a:lnTo>
                    <a:pt x="4947433" y="28557"/>
                  </a:lnTo>
                  <a:lnTo>
                    <a:pt x="4989406" y="49614"/>
                  </a:lnTo>
                  <a:lnTo>
                    <a:pt x="5028061" y="75720"/>
                  </a:lnTo>
                  <a:lnTo>
                    <a:pt x="5062966" y="106441"/>
                  </a:lnTo>
                  <a:lnTo>
                    <a:pt x="5093687" y="141346"/>
                  </a:lnTo>
                  <a:lnTo>
                    <a:pt x="5119793" y="180001"/>
                  </a:lnTo>
                  <a:lnTo>
                    <a:pt x="5140850" y="221974"/>
                  </a:lnTo>
                  <a:lnTo>
                    <a:pt x="5156427" y="266832"/>
                  </a:lnTo>
                  <a:lnTo>
                    <a:pt x="5166090" y="314143"/>
                  </a:lnTo>
                  <a:lnTo>
                    <a:pt x="5169408" y="363474"/>
                  </a:lnTo>
                  <a:lnTo>
                    <a:pt x="5169408" y="1817357"/>
                  </a:lnTo>
                  <a:lnTo>
                    <a:pt x="5166090" y="1866680"/>
                  </a:lnTo>
                  <a:lnTo>
                    <a:pt x="5156427" y="1913986"/>
                  </a:lnTo>
                  <a:lnTo>
                    <a:pt x="5140850" y="1958843"/>
                  </a:lnTo>
                  <a:lnTo>
                    <a:pt x="5119793" y="2000816"/>
                  </a:lnTo>
                  <a:lnTo>
                    <a:pt x="5093687" y="2039473"/>
                  </a:lnTo>
                  <a:lnTo>
                    <a:pt x="5062966" y="2074381"/>
                  </a:lnTo>
                  <a:lnTo>
                    <a:pt x="5028061" y="2105107"/>
                  </a:lnTo>
                  <a:lnTo>
                    <a:pt x="4989406" y="2131217"/>
                  </a:lnTo>
                  <a:lnTo>
                    <a:pt x="4947433" y="2152279"/>
                  </a:lnTo>
                  <a:lnTo>
                    <a:pt x="4902575" y="2167859"/>
                  </a:lnTo>
                  <a:lnTo>
                    <a:pt x="4855264" y="2177525"/>
                  </a:lnTo>
                  <a:lnTo>
                    <a:pt x="4805934" y="2180844"/>
                  </a:lnTo>
                  <a:lnTo>
                    <a:pt x="363486" y="2180844"/>
                  </a:lnTo>
                  <a:lnTo>
                    <a:pt x="314163" y="2177525"/>
                  </a:lnTo>
                  <a:lnTo>
                    <a:pt x="266857" y="2167859"/>
                  </a:lnTo>
                  <a:lnTo>
                    <a:pt x="222000" y="2152279"/>
                  </a:lnTo>
                  <a:lnTo>
                    <a:pt x="180027" y="2131217"/>
                  </a:lnTo>
                  <a:lnTo>
                    <a:pt x="141370" y="2105107"/>
                  </a:lnTo>
                  <a:lnTo>
                    <a:pt x="106462" y="2074381"/>
                  </a:lnTo>
                  <a:lnTo>
                    <a:pt x="75736" y="2039473"/>
                  </a:lnTo>
                  <a:lnTo>
                    <a:pt x="49626" y="2000816"/>
                  </a:lnTo>
                  <a:lnTo>
                    <a:pt x="28564" y="1958843"/>
                  </a:lnTo>
                  <a:lnTo>
                    <a:pt x="12984" y="1913986"/>
                  </a:lnTo>
                  <a:lnTo>
                    <a:pt x="3318" y="1866680"/>
                  </a:lnTo>
                  <a:lnTo>
                    <a:pt x="0" y="1817357"/>
                  </a:lnTo>
                  <a:lnTo>
                    <a:pt x="0" y="363474"/>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877316" y="4240130"/>
            <a:ext cx="2578735" cy="3314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Decline</a:t>
            </a:r>
            <a:r>
              <a:rPr kumimoji="0" sz="2000" b="1" i="0" u="none" strike="noStrike" kern="0" cap="none" spc="-45"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in</a:t>
            </a:r>
            <a:r>
              <a:rPr kumimoji="0" sz="2000" b="1" i="0" u="none" strike="noStrike" kern="0" cap="none" spc="-30"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coral</a:t>
            </a:r>
            <a:r>
              <a:rPr kumimoji="0" sz="2000" b="1" i="0" u="none" strike="noStrike" kern="0" cap="none" spc="-35" normalizeH="0" baseline="0" noProof="0" dirty="0">
                <a:ln>
                  <a:noFill/>
                </a:ln>
                <a:solidFill>
                  <a:sysClr val="windowText" lastClr="000000"/>
                </a:solidFill>
                <a:effectLst/>
                <a:uLnTx/>
                <a:uFillTx/>
                <a:latin typeface="Arial"/>
                <a:cs typeface="Arial"/>
              </a:rPr>
              <a:t> </a:t>
            </a:r>
            <a:r>
              <a:rPr kumimoji="0" sz="2000" b="1" i="0" u="none" strike="noStrike" kern="0" cap="none" spc="-10" normalizeH="0" baseline="0" noProof="0" dirty="0">
                <a:ln>
                  <a:noFill/>
                </a:ln>
                <a:solidFill>
                  <a:sysClr val="windowText" lastClr="000000"/>
                </a:solidFill>
                <a:effectLst/>
                <a:uLnTx/>
                <a:uFillTx/>
                <a:latin typeface="Arial"/>
                <a:cs typeface="Arial"/>
              </a:rPr>
              <a:t>reefs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p:nvPr/>
        </p:nvSpPr>
        <p:spPr>
          <a:xfrm>
            <a:off x="987552" y="4672235"/>
            <a:ext cx="1350645" cy="1085215"/>
          </a:xfrm>
          <a:custGeom>
            <a:avLst/>
            <a:gdLst/>
            <a:ahLst/>
            <a:cxnLst/>
            <a:rect l="l" t="t" r="r" b="b"/>
            <a:pathLst>
              <a:path w="1350645" h="1085214">
                <a:moveTo>
                  <a:pt x="0" y="1085088"/>
                </a:moveTo>
                <a:lnTo>
                  <a:pt x="1350263" y="1085088"/>
                </a:lnTo>
                <a:lnTo>
                  <a:pt x="1350263" y="0"/>
                </a:lnTo>
                <a:lnTo>
                  <a:pt x="0" y="0"/>
                </a:lnTo>
                <a:lnTo>
                  <a:pt x="0" y="1085088"/>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txBox="1"/>
          <p:nvPr/>
        </p:nvSpPr>
        <p:spPr>
          <a:xfrm>
            <a:off x="1212900" y="6030525"/>
            <a:ext cx="81026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a:cs typeface="Arial"/>
              </a:rPr>
              <a:t>70-</a:t>
            </a:r>
            <a:r>
              <a:rPr kumimoji="0" sz="1800" b="1" i="0" u="none" strike="noStrike" kern="0" cap="none" spc="-25" normalizeH="0" baseline="0" noProof="0" dirty="0">
                <a:ln>
                  <a:noFill/>
                </a:ln>
                <a:solidFill>
                  <a:sysClr val="windowText" lastClr="000000"/>
                </a:solidFill>
                <a:effectLst/>
                <a:uLnTx/>
                <a:uFillTx/>
                <a:latin typeface="Arial"/>
                <a:cs typeface="Arial"/>
              </a:rPr>
              <a:t>90%</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987552" y="4672235"/>
            <a:ext cx="1350645" cy="1085215"/>
          </a:xfrm>
          <a:prstGeom prst="rect">
            <a:avLst/>
          </a:prstGeom>
          <a:solidFill>
            <a:srgbClr val="FFDA66"/>
          </a:solidFill>
        </p:spPr>
        <p:txBody>
          <a:bodyPr vert="horz" wrap="square" lIns="0" tIns="40640" rIns="0" bIns="0" rtlCol="0">
            <a:spAutoFit/>
          </a:bodyPr>
          <a:lstStyle/>
          <a:p>
            <a:pPr marL="274955" marR="0" lvl="0" indent="0" defTabSz="914400" eaLnBrk="1" fontAlgn="auto" latinLnBrk="0" hangingPunct="1">
              <a:lnSpc>
                <a:spcPct val="100000"/>
              </a:lnSpc>
              <a:spcBef>
                <a:spcPts val="32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a:cs typeface="Arial"/>
              </a:rPr>
              <a:t>1.5°C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2516123" y="4666139"/>
            <a:ext cx="1333500" cy="1312545"/>
          </a:xfrm>
          <a:prstGeom prst="rect">
            <a:avLst/>
          </a:prstGeom>
          <a:solidFill>
            <a:srgbClr val="9DC3E6"/>
          </a:solidFill>
          <a:ln w="12700">
            <a:solidFill>
              <a:srgbClr val="404040"/>
            </a:solidFill>
          </a:ln>
        </p:spPr>
        <p:txBody>
          <a:bodyPr vert="horz" wrap="square" lIns="0" tIns="34925" rIns="0" bIns="0" rtlCol="0">
            <a:spAutoFit/>
          </a:bodyPr>
          <a:lstStyle/>
          <a:p>
            <a:pPr marL="509270" marR="0" lvl="0" indent="0" defTabSz="914400" eaLnBrk="1" fontAlgn="auto" latinLnBrk="0" hangingPunct="1">
              <a:lnSpc>
                <a:spcPct val="100000"/>
              </a:lnSpc>
              <a:spcBef>
                <a:spcPts val="275"/>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2°C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p:nvPr/>
        </p:nvSpPr>
        <p:spPr>
          <a:xfrm>
            <a:off x="4046220" y="4858162"/>
            <a:ext cx="960119" cy="978535"/>
          </a:xfrm>
          <a:custGeom>
            <a:avLst/>
            <a:gdLst/>
            <a:ahLst/>
            <a:cxnLst/>
            <a:rect l="l" t="t" r="r" b="b"/>
            <a:pathLst>
              <a:path w="960120" h="978535">
                <a:moveTo>
                  <a:pt x="480059" y="0"/>
                </a:moveTo>
                <a:lnTo>
                  <a:pt x="433819" y="2239"/>
                </a:lnTo>
                <a:lnTo>
                  <a:pt x="388824" y="8822"/>
                </a:lnTo>
                <a:lnTo>
                  <a:pt x="345275" y="19543"/>
                </a:lnTo>
                <a:lnTo>
                  <a:pt x="303374" y="34197"/>
                </a:lnTo>
                <a:lnTo>
                  <a:pt x="263320" y="52578"/>
                </a:lnTo>
                <a:lnTo>
                  <a:pt x="225315" y="74481"/>
                </a:lnTo>
                <a:lnTo>
                  <a:pt x="189561" y="99702"/>
                </a:lnTo>
                <a:lnTo>
                  <a:pt x="156258" y="128034"/>
                </a:lnTo>
                <a:lnTo>
                  <a:pt x="125607" y="159273"/>
                </a:lnTo>
                <a:lnTo>
                  <a:pt x="97809" y="193214"/>
                </a:lnTo>
                <a:lnTo>
                  <a:pt x="73066" y="229651"/>
                </a:lnTo>
                <a:lnTo>
                  <a:pt x="51578" y="268379"/>
                </a:lnTo>
                <a:lnTo>
                  <a:pt x="33545" y="309193"/>
                </a:lnTo>
                <a:lnTo>
                  <a:pt x="19171" y="351887"/>
                </a:lnTo>
                <a:lnTo>
                  <a:pt x="8654" y="396257"/>
                </a:lnTo>
                <a:lnTo>
                  <a:pt x="2197" y="442098"/>
                </a:lnTo>
                <a:lnTo>
                  <a:pt x="0" y="489203"/>
                </a:lnTo>
                <a:lnTo>
                  <a:pt x="2197" y="536309"/>
                </a:lnTo>
                <a:lnTo>
                  <a:pt x="8654" y="582150"/>
                </a:lnTo>
                <a:lnTo>
                  <a:pt x="19171" y="626520"/>
                </a:lnTo>
                <a:lnTo>
                  <a:pt x="33545" y="669214"/>
                </a:lnTo>
                <a:lnTo>
                  <a:pt x="51578" y="710028"/>
                </a:lnTo>
                <a:lnTo>
                  <a:pt x="73066" y="748756"/>
                </a:lnTo>
                <a:lnTo>
                  <a:pt x="97809" y="785193"/>
                </a:lnTo>
                <a:lnTo>
                  <a:pt x="125607" y="819134"/>
                </a:lnTo>
                <a:lnTo>
                  <a:pt x="156258" y="850373"/>
                </a:lnTo>
                <a:lnTo>
                  <a:pt x="189561" y="878705"/>
                </a:lnTo>
                <a:lnTo>
                  <a:pt x="225315" y="903926"/>
                </a:lnTo>
                <a:lnTo>
                  <a:pt x="263320" y="925829"/>
                </a:lnTo>
                <a:lnTo>
                  <a:pt x="303374" y="944210"/>
                </a:lnTo>
                <a:lnTo>
                  <a:pt x="345275" y="958864"/>
                </a:lnTo>
                <a:lnTo>
                  <a:pt x="388824" y="969585"/>
                </a:lnTo>
                <a:lnTo>
                  <a:pt x="433819" y="976168"/>
                </a:lnTo>
                <a:lnTo>
                  <a:pt x="480059" y="978407"/>
                </a:lnTo>
                <a:lnTo>
                  <a:pt x="526300" y="976168"/>
                </a:lnTo>
                <a:lnTo>
                  <a:pt x="571295" y="969585"/>
                </a:lnTo>
                <a:lnTo>
                  <a:pt x="614844" y="958864"/>
                </a:lnTo>
                <a:lnTo>
                  <a:pt x="656745" y="944210"/>
                </a:lnTo>
                <a:lnTo>
                  <a:pt x="696799" y="925829"/>
                </a:lnTo>
                <a:lnTo>
                  <a:pt x="734804" y="903926"/>
                </a:lnTo>
                <a:lnTo>
                  <a:pt x="770558" y="878705"/>
                </a:lnTo>
                <a:lnTo>
                  <a:pt x="803861" y="850373"/>
                </a:lnTo>
                <a:lnTo>
                  <a:pt x="834512" y="819134"/>
                </a:lnTo>
                <a:lnTo>
                  <a:pt x="862310" y="785193"/>
                </a:lnTo>
                <a:lnTo>
                  <a:pt x="887053" y="748756"/>
                </a:lnTo>
                <a:lnTo>
                  <a:pt x="908541" y="710028"/>
                </a:lnTo>
                <a:lnTo>
                  <a:pt x="926574" y="669214"/>
                </a:lnTo>
                <a:lnTo>
                  <a:pt x="940948" y="626520"/>
                </a:lnTo>
                <a:lnTo>
                  <a:pt x="951465" y="582150"/>
                </a:lnTo>
                <a:lnTo>
                  <a:pt x="957922" y="536309"/>
                </a:lnTo>
                <a:lnTo>
                  <a:pt x="960119" y="489203"/>
                </a:lnTo>
                <a:lnTo>
                  <a:pt x="957922" y="442098"/>
                </a:lnTo>
                <a:lnTo>
                  <a:pt x="951465" y="396257"/>
                </a:lnTo>
                <a:lnTo>
                  <a:pt x="940948" y="351887"/>
                </a:lnTo>
                <a:lnTo>
                  <a:pt x="926574" y="309193"/>
                </a:lnTo>
                <a:lnTo>
                  <a:pt x="908541" y="268379"/>
                </a:lnTo>
                <a:lnTo>
                  <a:pt x="887053" y="229651"/>
                </a:lnTo>
                <a:lnTo>
                  <a:pt x="862310" y="193214"/>
                </a:lnTo>
                <a:lnTo>
                  <a:pt x="834512" y="159273"/>
                </a:lnTo>
                <a:lnTo>
                  <a:pt x="803861" y="128034"/>
                </a:lnTo>
                <a:lnTo>
                  <a:pt x="770558" y="99702"/>
                </a:lnTo>
                <a:lnTo>
                  <a:pt x="734804" y="74481"/>
                </a:lnTo>
                <a:lnTo>
                  <a:pt x="696799" y="52578"/>
                </a:lnTo>
                <a:lnTo>
                  <a:pt x="656745" y="34197"/>
                </a:lnTo>
                <a:lnTo>
                  <a:pt x="614844" y="19543"/>
                </a:lnTo>
                <a:lnTo>
                  <a:pt x="571295" y="8822"/>
                </a:lnTo>
                <a:lnTo>
                  <a:pt x="526300" y="2239"/>
                </a:lnTo>
                <a:lnTo>
                  <a:pt x="480059"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txBox="1"/>
          <p:nvPr/>
        </p:nvSpPr>
        <p:spPr>
          <a:xfrm>
            <a:off x="4259071" y="4884452"/>
            <a:ext cx="508634" cy="848360"/>
          </a:xfrm>
          <a:prstGeom prst="rect">
            <a:avLst/>
          </a:prstGeom>
        </p:spPr>
        <p:txBody>
          <a:bodyPr vert="horz" wrap="square" lIns="0" tIns="12700" rIns="0" bIns="0" rtlCol="0">
            <a:spAutoFit/>
          </a:bodyPr>
          <a:lstStyle/>
          <a:p>
            <a:pPr marL="68580" marR="9525" lvl="0" indent="444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1F1F1"/>
                </a:solidFill>
                <a:effectLst/>
                <a:uLnTx/>
                <a:uFillTx/>
                <a:latin typeface="Arial Narrow"/>
                <a:cs typeface="Arial Narrow"/>
              </a:rPr>
              <a:t>up</a:t>
            </a:r>
            <a:r>
              <a:rPr kumimoji="0" sz="1800" b="0" i="0" u="none" strike="noStrike" kern="0" cap="none" spc="10" normalizeH="0" baseline="0" noProof="0" dirty="0">
                <a:ln>
                  <a:noFill/>
                </a:ln>
                <a:solidFill>
                  <a:srgbClr val="F1F1F1"/>
                </a:solidFill>
                <a:effectLst/>
                <a:uLnTx/>
                <a:uFillTx/>
                <a:latin typeface="Arial Narrow"/>
                <a:cs typeface="Arial Narrow"/>
              </a:rPr>
              <a:t> </a:t>
            </a:r>
            <a:r>
              <a:rPr kumimoji="0" sz="1800" b="0" i="0" u="none" strike="noStrike" kern="0" cap="none" spc="-25" normalizeH="0" baseline="0" noProof="0" dirty="0">
                <a:ln>
                  <a:noFill/>
                </a:ln>
                <a:solidFill>
                  <a:srgbClr val="F1F1F1"/>
                </a:solidFill>
                <a:effectLst/>
                <a:uLnTx/>
                <a:uFillTx/>
                <a:latin typeface="Arial Narrow"/>
                <a:cs typeface="Arial Narrow"/>
              </a:rPr>
              <a:t>to 29%</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25" normalizeH="0" baseline="0" noProof="0" dirty="0">
                <a:ln>
                  <a:noFill/>
                </a:ln>
                <a:solidFill>
                  <a:srgbClr val="F1F1F1"/>
                </a:solidFill>
                <a:effectLst/>
                <a:uLnTx/>
                <a:uFillTx/>
                <a:latin typeface="Arial Narrow"/>
                <a:cs typeface="Arial Narrow"/>
              </a:rPr>
              <a:t>worse</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35" name="object 35"/>
          <p:cNvGrpSpPr/>
          <p:nvPr/>
        </p:nvGrpSpPr>
        <p:grpSpPr>
          <a:xfrm>
            <a:off x="981202" y="4326749"/>
            <a:ext cx="4387215" cy="1657985"/>
            <a:chOff x="981202" y="4203654"/>
            <a:chExt cx="4387215" cy="1657985"/>
          </a:xfrm>
        </p:grpSpPr>
        <p:sp>
          <p:nvSpPr>
            <p:cNvPr id="36" name="object 36"/>
            <p:cNvSpPr/>
            <p:nvPr/>
          </p:nvSpPr>
          <p:spPr>
            <a:xfrm>
              <a:off x="987552" y="4543043"/>
              <a:ext cx="1350645" cy="1312545"/>
            </a:xfrm>
            <a:custGeom>
              <a:avLst/>
              <a:gdLst/>
              <a:ahLst/>
              <a:cxnLst/>
              <a:rect l="l" t="t" r="r" b="b"/>
              <a:pathLst>
                <a:path w="1350645" h="1312545">
                  <a:moveTo>
                    <a:pt x="0" y="1312163"/>
                  </a:moveTo>
                  <a:lnTo>
                    <a:pt x="1350263" y="1312163"/>
                  </a:lnTo>
                  <a:lnTo>
                    <a:pt x="1350263" y="0"/>
                  </a:lnTo>
                  <a:lnTo>
                    <a:pt x="0" y="0"/>
                  </a:lnTo>
                  <a:lnTo>
                    <a:pt x="0" y="1312163"/>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4693036" y="4203654"/>
              <a:ext cx="675640" cy="581660"/>
            </a:xfrm>
            <a:custGeom>
              <a:avLst/>
              <a:gdLst/>
              <a:ahLst/>
              <a:cxnLst/>
              <a:rect l="l" t="t" r="r" b="b"/>
              <a:pathLst>
                <a:path w="675639" h="581660">
                  <a:moveTo>
                    <a:pt x="457530" y="67426"/>
                  </a:moveTo>
                  <a:lnTo>
                    <a:pt x="450332" y="67904"/>
                  </a:lnTo>
                  <a:lnTo>
                    <a:pt x="443833" y="71059"/>
                  </a:lnTo>
                  <a:lnTo>
                    <a:pt x="438863" y="76669"/>
                  </a:lnTo>
                  <a:lnTo>
                    <a:pt x="436462" y="83599"/>
                  </a:lnTo>
                  <a:lnTo>
                    <a:pt x="436856" y="90684"/>
                  </a:lnTo>
                  <a:lnTo>
                    <a:pt x="480013" y="119870"/>
                  </a:lnTo>
                  <a:lnTo>
                    <a:pt x="517689" y="130125"/>
                  </a:lnTo>
                  <a:lnTo>
                    <a:pt x="515807" y="135881"/>
                  </a:lnTo>
                  <a:lnTo>
                    <a:pt x="500309" y="179713"/>
                  </a:lnTo>
                  <a:lnTo>
                    <a:pt x="496720" y="211305"/>
                  </a:lnTo>
                  <a:lnTo>
                    <a:pt x="499407" y="226239"/>
                  </a:lnTo>
                  <a:lnTo>
                    <a:pt x="503516" y="240809"/>
                  </a:lnTo>
                  <a:lnTo>
                    <a:pt x="509015" y="254912"/>
                  </a:lnTo>
                  <a:lnTo>
                    <a:pt x="515870" y="268448"/>
                  </a:lnTo>
                  <a:lnTo>
                    <a:pt x="501530" y="282756"/>
                  </a:lnTo>
                  <a:lnTo>
                    <a:pt x="477716" y="315334"/>
                  </a:lnTo>
                  <a:lnTo>
                    <a:pt x="462011" y="350763"/>
                  </a:lnTo>
                  <a:lnTo>
                    <a:pt x="457534" y="371949"/>
                  </a:lnTo>
                  <a:lnTo>
                    <a:pt x="584863" y="244621"/>
                  </a:lnTo>
                  <a:lnTo>
                    <a:pt x="546038" y="244621"/>
                  </a:lnTo>
                  <a:lnTo>
                    <a:pt x="541889" y="235875"/>
                  </a:lnTo>
                  <a:lnTo>
                    <a:pt x="538555" y="226926"/>
                  </a:lnTo>
                  <a:lnTo>
                    <a:pt x="535992" y="217669"/>
                  </a:lnTo>
                  <a:lnTo>
                    <a:pt x="534236" y="208207"/>
                  </a:lnTo>
                  <a:lnTo>
                    <a:pt x="534798" y="198091"/>
                  </a:lnTo>
                  <a:lnTo>
                    <a:pt x="537484" y="186610"/>
                  </a:lnTo>
                  <a:lnTo>
                    <a:pt x="541556" y="174291"/>
                  </a:lnTo>
                  <a:lnTo>
                    <a:pt x="546273" y="161661"/>
                  </a:lnTo>
                  <a:lnTo>
                    <a:pt x="549401" y="153602"/>
                  </a:lnTo>
                  <a:lnTo>
                    <a:pt x="552281" y="145453"/>
                  </a:lnTo>
                  <a:lnTo>
                    <a:pt x="554909" y="137219"/>
                  </a:lnTo>
                  <a:lnTo>
                    <a:pt x="557283" y="128909"/>
                  </a:lnTo>
                  <a:lnTo>
                    <a:pt x="559814" y="109248"/>
                  </a:lnTo>
                  <a:lnTo>
                    <a:pt x="558356" y="92448"/>
                  </a:lnTo>
                  <a:lnTo>
                    <a:pt x="520332" y="92448"/>
                  </a:lnTo>
                  <a:lnTo>
                    <a:pt x="505627" y="88846"/>
                  </a:lnTo>
                  <a:lnTo>
                    <a:pt x="491372" y="83853"/>
                  </a:lnTo>
                  <a:lnTo>
                    <a:pt x="477664" y="77506"/>
                  </a:lnTo>
                  <a:lnTo>
                    <a:pt x="464600" y="69845"/>
                  </a:lnTo>
                  <a:lnTo>
                    <a:pt x="457530" y="67426"/>
                  </a:lnTo>
                  <a:close/>
                </a:path>
                <a:path w="675639" h="581660">
                  <a:moveTo>
                    <a:pt x="657580" y="118641"/>
                  </a:moveTo>
                  <a:lnTo>
                    <a:pt x="629964" y="150688"/>
                  </a:lnTo>
                  <a:lnTo>
                    <a:pt x="613021" y="193993"/>
                  </a:lnTo>
                  <a:lnTo>
                    <a:pt x="605503" y="216003"/>
                  </a:lnTo>
                  <a:lnTo>
                    <a:pt x="589891" y="221538"/>
                  </a:lnTo>
                  <a:lnTo>
                    <a:pt x="574738" y="228171"/>
                  </a:lnTo>
                  <a:lnTo>
                    <a:pt x="560016" y="235927"/>
                  </a:lnTo>
                  <a:lnTo>
                    <a:pt x="546038" y="244621"/>
                  </a:lnTo>
                  <a:lnTo>
                    <a:pt x="584863" y="244621"/>
                  </a:lnTo>
                  <a:lnTo>
                    <a:pt x="664930" y="164556"/>
                  </a:lnTo>
                  <a:lnTo>
                    <a:pt x="665824" y="162409"/>
                  </a:lnTo>
                  <a:lnTo>
                    <a:pt x="673256" y="145818"/>
                  </a:lnTo>
                  <a:lnTo>
                    <a:pt x="675198" y="138603"/>
                  </a:lnTo>
                  <a:lnTo>
                    <a:pt x="674254" y="131449"/>
                  </a:lnTo>
                  <a:lnTo>
                    <a:pt x="670696" y="125171"/>
                  </a:lnTo>
                  <a:lnTo>
                    <a:pt x="664795" y="120580"/>
                  </a:lnTo>
                  <a:lnTo>
                    <a:pt x="657580" y="118641"/>
                  </a:lnTo>
                  <a:close/>
                </a:path>
                <a:path w="675639" h="581660">
                  <a:moveTo>
                    <a:pt x="520721" y="0"/>
                  </a:moveTo>
                  <a:lnTo>
                    <a:pt x="513274" y="672"/>
                  </a:lnTo>
                  <a:lnTo>
                    <a:pt x="506665" y="4137"/>
                  </a:lnTo>
                  <a:lnTo>
                    <a:pt x="502061" y="9682"/>
                  </a:lnTo>
                  <a:lnTo>
                    <a:pt x="499877" y="16565"/>
                  </a:lnTo>
                  <a:lnTo>
                    <a:pt x="500523" y="24044"/>
                  </a:lnTo>
                  <a:lnTo>
                    <a:pt x="502854" y="31885"/>
                  </a:lnTo>
                  <a:lnTo>
                    <a:pt x="505099" y="39308"/>
                  </a:lnTo>
                  <a:lnTo>
                    <a:pt x="512968" y="64951"/>
                  </a:lnTo>
                  <a:lnTo>
                    <a:pt x="516033" y="75363"/>
                  </a:lnTo>
                  <a:lnTo>
                    <a:pt x="518489" y="84451"/>
                  </a:lnTo>
                  <a:lnTo>
                    <a:pt x="520332" y="92448"/>
                  </a:lnTo>
                  <a:lnTo>
                    <a:pt x="558356" y="92448"/>
                  </a:lnTo>
                  <a:lnTo>
                    <a:pt x="558090" y="89375"/>
                  </a:lnTo>
                  <a:lnTo>
                    <a:pt x="552936" y="67426"/>
                  </a:lnTo>
                  <a:lnTo>
                    <a:pt x="545269" y="41847"/>
                  </a:lnTo>
                  <a:lnTo>
                    <a:pt x="541135" y="28406"/>
                  </a:lnTo>
                  <a:lnTo>
                    <a:pt x="538926" y="21101"/>
                  </a:lnTo>
                  <a:lnTo>
                    <a:pt x="536635" y="13378"/>
                  </a:lnTo>
                  <a:lnTo>
                    <a:pt x="533154" y="6771"/>
                  </a:lnTo>
                  <a:lnTo>
                    <a:pt x="527598" y="2172"/>
                  </a:lnTo>
                  <a:lnTo>
                    <a:pt x="520721" y="0"/>
                  </a:lnTo>
                  <a:close/>
                </a:path>
                <a:path w="675639" h="581660">
                  <a:moveTo>
                    <a:pt x="242831" y="530239"/>
                  </a:moveTo>
                  <a:lnTo>
                    <a:pt x="189296" y="530239"/>
                  </a:lnTo>
                  <a:lnTo>
                    <a:pt x="195534" y="537288"/>
                  </a:lnTo>
                  <a:lnTo>
                    <a:pt x="202048" y="544079"/>
                  </a:lnTo>
                  <a:lnTo>
                    <a:pt x="248090" y="581389"/>
                  </a:lnTo>
                  <a:lnTo>
                    <a:pt x="284458" y="545022"/>
                  </a:lnTo>
                  <a:lnTo>
                    <a:pt x="263542" y="545022"/>
                  </a:lnTo>
                  <a:lnTo>
                    <a:pt x="257599" y="541110"/>
                  </a:lnTo>
                  <a:lnTo>
                    <a:pt x="251769" y="537031"/>
                  </a:lnTo>
                  <a:lnTo>
                    <a:pt x="246058" y="532787"/>
                  </a:lnTo>
                  <a:lnTo>
                    <a:pt x="242831" y="530239"/>
                  </a:lnTo>
                  <a:close/>
                </a:path>
                <a:path w="675639" h="581660">
                  <a:moveTo>
                    <a:pt x="116421" y="511667"/>
                  </a:moveTo>
                  <a:lnTo>
                    <a:pt x="108948" y="511702"/>
                  </a:lnTo>
                  <a:lnTo>
                    <a:pt x="102298" y="514503"/>
                  </a:lnTo>
                  <a:lnTo>
                    <a:pt x="97182" y="519594"/>
                  </a:lnTo>
                  <a:lnTo>
                    <a:pt x="94315" y="526498"/>
                  </a:lnTo>
                  <a:lnTo>
                    <a:pt x="94350" y="533971"/>
                  </a:lnTo>
                  <a:lnTo>
                    <a:pt x="120742" y="550301"/>
                  </a:lnTo>
                  <a:lnTo>
                    <a:pt x="126608" y="550293"/>
                  </a:lnTo>
                  <a:lnTo>
                    <a:pt x="143230" y="548661"/>
                  </a:lnTo>
                  <a:lnTo>
                    <a:pt x="159378" y="544724"/>
                  </a:lnTo>
                  <a:lnTo>
                    <a:pt x="174813" y="538558"/>
                  </a:lnTo>
                  <a:lnTo>
                    <a:pt x="189296" y="530239"/>
                  </a:lnTo>
                  <a:lnTo>
                    <a:pt x="242831" y="530239"/>
                  </a:lnTo>
                  <a:lnTo>
                    <a:pt x="240299" y="528239"/>
                  </a:lnTo>
                  <a:lnTo>
                    <a:pt x="224408" y="512234"/>
                  </a:lnTo>
                  <a:lnTo>
                    <a:pt x="129697" y="512234"/>
                  </a:lnTo>
                  <a:lnTo>
                    <a:pt x="116421" y="511667"/>
                  </a:lnTo>
                  <a:close/>
                </a:path>
                <a:path w="675639" h="581660">
                  <a:moveTo>
                    <a:pt x="282174" y="413666"/>
                  </a:moveTo>
                  <a:lnTo>
                    <a:pt x="274725" y="414260"/>
                  </a:lnTo>
                  <a:lnTo>
                    <a:pt x="268086" y="417699"/>
                  </a:lnTo>
                  <a:lnTo>
                    <a:pt x="263443" y="423222"/>
                  </a:lnTo>
                  <a:lnTo>
                    <a:pt x="261210" y="430084"/>
                  </a:lnTo>
                  <a:lnTo>
                    <a:pt x="261823" y="437639"/>
                  </a:lnTo>
                  <a:lnTo>
                    <a:pt x="267485" y="464151"/>
                  </a:lnTo>
                  <a:lnTo>
                    <a:pt x="269674" y="491165"/>
                  </a:lnTo>
                  <a:lnTo>
                    <a:pt x="268362" y="518237"/>
                  </a:lnTo>
                  <a:lnTo>
                    <a:pt x="263542" y="545022"/>
                  </a:lnTo>
                  <a:lnTo>
                    <a:pt x="284458" y="545022"/>
                  </a:lnTo>
                  <a:lnTo>
                    <a:pt x="305599" y="523881"/>
                  </a:lnTo>
                  <a:lnTo>
                    <a:pt x="306343" y="516781"/>
                  </a:lnTo>
                  <a:lnTo>
                    <a:pt x="315405" y="514076"/>
                  </a:lnTo>
                  <a:lnTo>
                    <a:pt x="351820" y="477661"/>
                  </a:lnTo>
                  <a:lnTo>
                    <a:pt x="306782" y="477661"/>
                  </a:lnTo>
                  <a:lnTo>
                    <a:pt x="305582" y="464881"/>
                  </a:lnTo>
                  <a:lnTo>
                    <a:pt x="297992" y="427185"/>
                  </a:lnTo>
                  <a:lnTo>
                    <a:pt x="289034" y="415899"/>
                  </a:lnTo>
                  <a:lnTo>
                    <a:pt x="282174" y="413666"/>
                  </a:lnTo>
                  <a:close/>
                </a:path>
                <a:path w="675639" h="581660">
                  <a:moveTo>
                    <a:pt x="174475" y="436275"/>
                  </a:moveTo>
                  <a:lnTo>
                    <a:pt x="132113" y="436275"/>
                  </a:lnTo>
                  <a:lnTo>
                    <a:pt x="134081" y="440149"/>
                  </a:lnTo>
                  <a:lnTo>
                    <a:pt x="141685" y="455410"/>
                  </a:lnTo>
                  <a:lnTo>
                    <a:pt x="149696" y="470459"/>
                  </a:lnTo>
                  <a:lnTo>
                    <a:pt x="158110" y="485288"/>
                  </a:lnTo>
                  <a:lnTo>
                    <a:pt x="166923" y="499887"/>
                  </a:lnTo>
                  <a:lnTo>
                    <a:pt x="155266" y="506268"/>
                  </a:lnTo>
                  <a:lnTo>
                    <a:pt x="142751" y="510409"/>
                  </a:lnTo>
                  <a:lnTo>
                    <a:pt x="129697" y="512234"/>
                  </a:lnTo>
                  <a:lnTo>
                    <a:pt x="224408" y="512234"/>
                  </a:lnTo>
                  <a:lnTo>
                    <a:pt x="217169" y="504944"/>
                  </a:lnTo>
                  <a:lnTo>
                    <a:pt x="198453" y="479370"/>
                  </a:lnTo>
                  <a:lnTo>
                    <a:pt x="182545" y="452006"/>
                  </a:lnTo>
                  <a:lnTo>
                    <a:pt x="174475" y="436275"/>
                  </a:lnTo>
                  <a:close/>
                </a:path>
                <a:path w="675639" h="581660">
                  <a:moveTo>
                    <a:pt x="375098" y="442963"/>
                  </a:moveTo>
                  <a:lnTo>
                    <a:pt x="367938" y="443845"/>
                  </a:lnTo>
                  <a:lnTo>
                    <a:pt x="361440" y="447537"/>
                  </a:lnTo>
                  <a:lnTo>
                    <a:pt x="360734" y="448172"/>
                  </a:lnTo>
                  <a:lnTo>
                    <a:pt x="360421" y="448486"/>
                  </a:lnTo>
                  <a:lnTo>
                    <a:pt x="348282" y="457967"/>
                  </a:lnTo>
                  <a:lnTo>
                    <a:pt x="335213" y="466035"/>
                  </a:lnTo>
                  <a:lnTo>
                    <a:pt x="321339" y="472623"/>
                  </a:lnTo>
                  <a:lnTo>
                    <a:pt x="306782" y="477661"/>
                  </a:lnTo>
                  <a:lnTo>
                    <a:pt x="351820" y="477661"/>
                  </a:lnTo>
                  <a:lnTo>
                    <a:pt x="383526" y="445955"/>
                  </a:lnTo>
                  <a:lnTo>
                    <a:pt x="382065" y="444830"/>
                  </a:lnTo>
                  <a:lnTo>
                    <a:pt x="375098" y="442963"/>
                  </a:lnTo>
                  <a:close/>
                </a:path>
                <a:path w="675639" h="581660">
                  <a:moveTo>
                    <a:pt x="20299" y="377920"/>
                  </a:moveTo>
                  <a:lnTo>
                    <a:pt x="13128" y="378725"/>
                  </a:lnTo>
                  <a:lnTo>
                    <a:pt x="6783" y="382161"/>
                  </a:lnTo>
                  <a:lnTo>
                    <a:pt x="2080" y="387971"/>
                  </a:lnTo>
                  <a:lnTo>
                    <a:pt x="0" y="395151"/>
                  </a:lnTo>
                  <a:lnTo>
                    <a:pt x="805" y="402322"/>
                  </a:lnTo>
                  <a:lnTo>
                    <a:pt x="41463" y="426238"/>
                  </a:lnTo>
                  <a:lnTo>
                    <a:pt x="52353" y="429373"/>
                  </a:lnTo>
                  <a:lnTo>
                    <a:pt x="46688" y="432874"/>
                  </a:lnTo>
                  <a:lnTo>
                    <a:pt x="40736" y="435826"/>
                  </a:lnTo>
                  <a:lnTo>
                    <a:pt x="34536" y="438209"/>
                  </a:lnTo>
                  <a:lnTo>
                    <a:pt x="28128" y="440008"/>
                  </a:lnTo>
                  <a:lnTo>
                    <a:pt x="21271" y="442980"/>
                  </a:lnTo>
                  <a:lnTo>
                    <a:pt x="16260" y="448172"/>
                  </a:lnTo>
                  <a:lnTo>
                    <a:pt x="13561" y="454864"/>
                  </a:lnTo>
                  <a:lnTo>
                    <a:pt x="13640" y="462336"/>
                  </a:lnTo>
                  <a:lnTo>
                    <a:pt x="15440" y="470798"/>
                  </a:lnTo>
                  <a:lnTo>
                    <a:pt x="22771" y="476939"/>
                  </a:lnTo>
                  <a:lnTo>
                    <a:pt x="31412" y="477230"/>
                  </a:lnTo>
                  <a:lnTo>
                    <a:pt x="32555" y="477230"/>
                  </a:lnTo>
                  <a:lnTo>
                    <a:pt x="33695" y="477128"/>
                  </a:lnTo>
                  <a:lnTo>
                    <a:pt x="74943" y="459492"/>
                  </a:lnTo>
                  <a:lnTo>
                    <a:pt x="102447" y="437326"/>
                  </a:lnTo>
                  <a:lnTo>
                    <a:pt x="123766" y="437326"/>
                  </a:lnTo>
                  <a:lnTo>
                    <a:pt x="125400" y="437216"/>
                  </a:lnTo>
                  <a:lnTo>
                    <a:pt x="132113" y="436275"/>
                  </a:lnTo>
                  <a:lnTo>
                    <a:pt x="174475" y="436275"/>
                  </a:lnTo>
                  <a:lnTo>
                    <a:pt x="167779" y="423222"/>
                  </a:lnTo>
                  <a:lnTo>
                    <a:pt x="155905" y="400159"/>
                  </a:lnTo>
                  <a:lnTo>
                    <a:pt x="113112" y="400159"/>
                  </a:lnTo>
                  <a:lnTo>
                    <a:pt x="90966" y="398690"/>
                  </a:lnTo>
                  <a:lnTo>
                    <a:pt x="69181" y="394810"/>
                  </a:lnTo>
                  <a:lnTo>
                    <a:pt x="47953" y="388565"/>
                  </a:lnTo>
                  <a:lnTo>
                    <a:pt x="27479" y="380003"/>
                  </a:lnTo>
                  <a:lnTo>
                    <a:pt x="20299" y="377920"/>
                  </a:lnTo>
                  <a:close/>
                </a:path>
                <a:path w="675639" h="581660">
                  <a:moveTo>
                    <a:pt x="123766" y="437326"/>
                  </a:moveTo>
                  <a:lnTo>
                    <a:pt x="102447" y="437326"/>
                  </a:lnTo>
                  <a:lnTo>
                    <a:pt x="108830" y="437639"/>
                  </a:lnTo>
                  <a:lnTo>
                    <a:pt x="118632" y="437671"/>
                  </a:lnTo>
                  <a:lnTo>
                    <a:pt x="123766" y="437326"/>
                  </a:lnTo>
                  <a:close/>
                </a:path>
                <a:path w="675639" h="581660">
                  <a:moveTo>
                    <a:pt x="168025" y="219844"/>
                  </a:moveTo>
                  <a:lnTo>
                    <a:pt x="161322" y="222516"/>
                  </a:lnTo>
                  <a:lnTo>
                    <a:pt x="155975" y="227736"/>
                  </a:lnTo>
                  <a:lnTo>
                    <a:pt x="153070" y="234622"/>
                  </a:lnTo>
                  <a:lnTo>
                    <a:pt x="153033" y="241837"/>
                  </a:lnTo>
                  <a:lnTo>
                    <a:pt x="155704" y="248541"/>
                  </a:lnTo>
                  <a:lnTo>
                    <a:pt x="210968" y="275202"/>
                  </a:lnTo>
                  <a:lnTo>
                    <a:pt x="253011" y="284792"/>
                  </a:lnTo>
                  <a:lnTo>
                    <a:pt x="289645" y="325577"/>
                  </a:lnTo>
                  <a:lnTo>
                    <a:pt x="329348" y="363129"/>
                  </a:lnTo>
                  <a:lnTo>
                    <a:pt x="371290" y="396677"/>
                  </a:lnTo>
                  <a:lnTo>
                    <a:pt x="408266" y="421216"/>
                  </a:lnTo>
                  <a:lnTo>
                    <a:pt x="435704" y="393779"/>
                  </a:lnTo>
                  <a:lnTo>
                    <a:pt x="428167" y="389435"/>
                  </a:lnTo>
                  <a:lnTo>
                    <a:pt x="400916" y="371464"/>
                  </a:lnTo>
                  <a:lnTo>
                    <a:pt x="374794" y="351890"/>
                  </a:lnTo>
                  <a:lnTo>
                    <a:pt x="349873" y="330766"/>
                  </a:lnTo>
                  <a:lnTo>
                    <a:pt x="356551" y="306324"/>
                  </a:lnTo>
                  <a:lnTo>
                    <a:pt x="357550" y="301560"/>
                  </a:lnTo>
                  <a:lnTo>
                    <a:pt x="319141" y="301560"/>
                  </a:lnTo>
                  <a:lnTo>
                    <a:pt x="291916" y="272428"/>
                  </a:lnTo>
                  <a:lnTo>
                    <a:pt x="266793" y="241529"/>
                  </a:lnTo>
                  <a:lnTo>
                    <a:pt x="264269" y="237947"/>
                  </a:lnTo>
                  <a:lnTo>
                    <a:pt x="217761" y="237947"/>
                  </a:lnTo>
                  <a:lnTo>
                    <a:pt x="208488" y="235057"/>
                  </a:lnTo>
                  <a:lnTo>
                    <a:pt x="199439" y="231558"/>
                  </a:lnTo>
                  <a:lnTo>
                    <a:pt x="190642" y="227464"/>
                  </a:lnTo>
                  <a:lnTo>
                    <a:pt x="182128" y="222787"/>
                  </a:lnTo>
                  <a:lnTo>
                    <a:pt x="175242" y="219881"/>
                  </a:lnTo>
                  <a:lnTo>
                    <a:pt x="168025" y="219844"/>
                  </a:lnTo>
                  <a:close/>
                </a:path>
                <a:path w="675639" h="581660">
                  <a:moveTo>
                    <a:pt x="73422" y="306468"/>
                  </a:moveTo>
                  <a:lnTo>
                    <a:pt x="66549" y="308658"/>
                  </a:lnTo>
                  <a:lnTo>
                    <a:pt x="60846" y="313488"/>
                  </a:lnTo>
                  <a:lnTo>
                    <a:pt x="57458" y="320154"/>
                  </a:lnTo>
                  <a:lnTo>
                    <a:pt x="56908" y="327349"/>
                  </a:lnTo>
                  <a:lnTo>
                    <a:pt x="59098" y="334223"/>
                  </a:lnTo>
                  <a:lnTo>
                    <a:pt x="63927" y="339926"/>
                  </a:lnTo>
                  <a:lnTo>
                    <a:pt x="78368" y="353145"/>
                  </a:lnTo>
                  <a:lnTo>
                    <a:pt x="91437" y="367660"/>
                  </a:lnTo>
                  <a:lnTo>
                    <a:pt x="103047" y="383367"/>
                  </a:lnTo>
                  <a:lnTo>
                    <a:pt x="113112" y="400159"/>
                  </a:lnTo>
                  <a:lnTo>
                    <a:pt x="155905" y="400159"/>
                  </a:lnTo>
                  <a:lnTo>
                    <a:pt x="134824" y="363565"/>
                  </a:lnTo>
                  <a:lnTo>
                    <a:pt x="87281" y="310406"/>
                  </a:lnTo>
                  <a:lnTo>
                    <a:pt x="80616" y="307018"/>
                  </a:lnTo>
                  <a:lnTo>
                    <a:pt x="73422" y="306468"/>
                  </a:lnTo>
                  <a:close/>
                </a:path>
                <a:path w="675639" h="581660">
                  <a:moveTo>
                    <a:pt x="346541" y="147159"/>
                  </a:moveTo>
                  <a:lnTo>
                    <a:pt x="329747" y="169081"/>
                  </a:lnTo>
                  <a:lnTo>
                    <a:pt x="330873" y="198208"/>
                  </a:lnTo>
                  <a:lnTo>
                    <a:pt x="330887" y="204252"/>
                  </a:lnTo>
                  <a:lnTo>
                    <a:pt x="329665" y="235080"/>
                  </a:lnTo>
                  <a:lnTo>
                    <a:pt x="325709" y="268500"/>
                  </a:lnTo>
                  <a:lnTo>
                    <a:pt x="319141" y="301560"/>
                  </a:lnTo>
                  <a:lnTo>
                    <a:pt x="357550" y="301560"/>
                  </a:lnTo>
                  <a:lnTo>
                    <a:pt x="361746" y="281548"/>
                  </a:lnTo>
                  <a:lnTo>
                    <a:pt x="365447" y="256505"/>
                  </a:lnTo>
                  <a:lnTo>
                    <a:pt x="367643" y="231265"/>
                  </a:lnTo>
                  <a:lnTo>
                    <a:pt x="367894" y="231202"/>
                  </a:lnTo>
                  <a:lnTo>
                    <a:pt x="408753" y="208148"/>
                  </a:lnTo>
                  <a:lnTo>
                    <a:pt x="425744" y="189565"/>
                  </a:lnTo>
                  <a:lnTo>
                    <a:pt x="368639" y="189565"/>
                  </a:lnTo>
                  <a:lnTo>
                    <a:pt x="368429" y="182826"/>
                  </a:lnTo>
                  <a:lnTo>
                    <a:pt x="353979" y="147897"/>
                  </a:lnTo>
                  <a:lnTo>
                    <a:pt x="346541" y="147159"/>
                  </a:lnTo>
                  <a:close/>
                </a:path>
                <a:path w="675639" h="581660">
                  <a:moveTo>
                    <a:pt x="204944" y="164883"/>
                  </a:moveTo>
                  <a:lnTo>
                    <a:pt x="197772" y="166986"/>
                  </a:lnTo>
                  <a:lnTo>
                    <a:pt x="191979" y="171706"/>
                  </a:lnTo>
                  <a:lnTo>
                    <a:pt x="188564" y="178064"/>
                  </a:lnTo>
                  <a:lnTo>
                    <a:pt x="187781" y="185239"/>
                  </a:lnTo>
                  <a:lnTo>
                    <a:pt x="189884" y="192412"/>
                  </a:lnTo>
                  <a:lnTo>
                    <a:pt x="210371" y="226800"/>
                  </a:lnTo>
                  <a:lnTo>
                    <a:pt x="264269" y="237947"/>
                  </a:lnTo>
                  <a:lnTo>
                    <a:pt x="243858" y="208974"/>
                  </a:lnTo>
                  <a:lnTo>
                    <a:pt x="223196" y="174876"/>
                  </a:lnTo>
                  <a:lnTo>
                    <a:pt x="218472" y="169081"/>
                  </a:lnTo>
                  <a:lnTo>
                    <a:pt x="212116" y="165666"/>
                  </a:lnTo>
                  <a:lnTo>
                    <a:pt x="204944" y="164883"/>
                  </a:lnTo>
                  <a:close/>
                </a:path>
                <a:path w="675639" h="581660">
                  <a:moveTo>
                    <a:pt x="368282" y="231202"/>
                  </a:moveTo>
                  <a:lnTo>
                    <a:pt x="367894" y="231202"/>
                  </a:lnTo>
                  <a:lnTo>
                    <a:pt x="368145" y="231265"/>
                  </a:lnTo>
                  <a:lnTo>
                    <a:pt x="368282" y="231202"/>
                  </a:lnTo>
                  <a:close/>
                </a:path>
                <a:path w="675639" h="581660">
                  <a:moveTo>
                    <a:pt x="409465" y="165544"/>
                  </a:moveTo>
                  <a:lnTo>
                    <a:pt x="402573" y="166285"/>
                  </a:lnTo>
                  <a:lnTo>
                    <a:pt x="396234" y="169621"/>
                  </a:lnTo>
                  <a:lnTo>
                    <a:pt x="389665" y="175053"/>
                  </a:lnTo>
                  <a:lnTo>
                    <a:pt x="382869" y="180193"/>
                  </a:lnTo>
                  <a:lnTo>
                    <a:pt x="375857" y="185033"/>
                  </a:lnTo>
                  <a:lnTo>
                    <a:pt x="368639" y="189565"/>
                  </a:lnTo>
                  <a:lnTo>
                    <a:pt x="425744" y="189565"/>
                  </a:lnTo>
                  <a:lnTo>
                    <a:pt x="426789" y="185239"/>
                  </a:lnTo>
                  <a:lnTo>
                    <a:pt x="426790" y="185033"/>
                  </a:lnTo>
                  <a:lnTo>
                    <a:pt x="425751" y="178018"/>
                  </a:lnTo>
                  <a:lnTo>
                    <a:pt x="421901" y="171613"/>
                  </a:lnTo>
                  <a:lnTo>
                    <a:pt x="416158" y="167339"/>
                  </a:lnTo>
                  <a:lnTo>
                    <a:pt x="409465" y="165544"/>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2856992" y="5976880"/>
            <a:ext cx="48133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99%</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71" name="Group 70">
            <a:extLst>
              <a:ext uri="{FF2B5EF4-FFF2-40B4-BE49-F238E27FC236}">
                <a16:creationId xmlns:a16="http://schemas.microsoft.com/office/drawing/2014/main" id="{A0D36024-4B59-1090-DF28-8D3CFF066291}"/>
              </a:ext>
            </a:extLst>
          </p:cNvPr>
          <p:cNvGrpSpPr/>
          <p:nvPr/>
        </p:nvGrpSpPr>
        <p:grpSpPr>
          <a:xfrm>
            <a:off x="6409181" y="2457914"/>
            <a:ext cx="5184140" cy="3207513"/>
            <a:chOff x="6830314" y="2610357"/>
            <a:chExt cx="5184140" cy="3207513"/>
          </a:xfrm>
        </p:grpSpPr>
        <p:grpSp>
          <p:nvGrpSpPr>
            <p:cNvPr id="39" name="object 39"/>
            <p:cNvGrpSpPr/>
            <p:nvPr/>
          </p:nvGrpSpPr>
          <p:grpSpPr>
            <a:xfrm>
              <a:off x="6830314" y="2610357"/>
              <a:ext cx="5184140" cy="1595120"/>
              <a:chOff x="6830314" y="2610357"/>
              <a:chExt cx="5184140" cy="1595120"/>
            </a:xfrm>
          </p:grpSpPr>
          <p:sp>
            <p:nvSpPr>
              <p:cNvPr id="40" name="object 40"/>
              <p:cNvSpPr/>
              <p:nvPr/>
            </p:nvSpPr>
            <p:spPr>
              <a:xfrm>
                <a:off x="6836664" y="2616707"/>
                <a:ext cx="5171440" cy="1582420"/>
              </a:xfrm>
              <a:custGeom>
                <a:avLst/>
                <a:gdLst/>
                <a:ahLst/>
                <a:cxnLst/>
                <a:rect l="l" t="t" r="r" b="b"/>
                <a:pathLst>
                  <a:path w="5171440" h="1582420">
                    <a:moveTo>
                      <a:pt x="4907280" y="0"/>
                    </a:moveTo>
                    <a:lnTo>
                      <a:pt x="263651" y="0"/>
                    </a:lnTo>
                    <a:lnTo>
                      <a:pt x="216244" y="4245"/>
                    </a:lnTo>
                    <a:lnTo>
                      <a:pt x="171631" y="16488"/>
                    </a:lnTo>
                    <a:lnTo>
                      <a:pt x="130555" y="35983"/>
                    </a:lnTo>
                    <a:lnTo>
                      <a:pt x="93760" y="61988"/>
                    </a:lnTo>
                    <a:lnTo>
                      <a:pt x="61988" y="93760"/>
                    </a:lnTo>
                    <a:lnTo>
                      <a:pt x="35983" y="130555"/>
                    </a:lnTo>
                    <a:lnTo>
                      <a:pt x="16488" y="171631"/>
                    </a:lnTo>
                    <a:lnTo>
                      <a:pt x="4245" y="216244"/>
                    </a:lnTo>
                    <a:lnTo>
                      <a:pt x="0" y="263651"/>
                    </a:lnTo>
                    <a:lnTo>
                      <a:pt x="0" y="1318259"/>
                    </a:lnTo>
                    <a:lnTo>
                      <a:pt x="4245" y="1365667"/>
                    </a:lnTo>
                    <a:lnTo>
                      <a:pt x="16488" y="1410280"/>
                    </a:lnTo>
                    <a:lnTo>
                      <a:pt x="35983" y="1451356"/>
                    </a:lnTo>
                    <a:lnTo>
                      <a:pt x="61988" y="1488151"/>
                    </a:lnTo>
                    <a:lnTo>
                      <a:pt x="93760" y="1519923"/>
                    </a:lnTo>
                    <a:lnTo>
                      <a:pt x="130555" y="1545928"/>
                    </a:lnTo>
                    <a:lnTo>
                      <a:pt x="171631" y="1565423"/>
                    </a:lnTo>
                    <a:lnTo>
                      <a:pt x="216244" y="1577666"/>
                    </a:lnTo>
                    <a:lnTo>
                      <a:pt x="263651" y="1581911"/>
                    </a:lnTo>
                    <a:lnTo>
                      <a:pt x="4907280" y="1581911"/>
                    </a:lnTo>
                    <a:lnTo>
                      <a:pt x="4954687" y="1577666"/>
                    </a:lnTo>
                    <a:lnTo>
                      <a:pt x="4999300" y="1565423"/>
                    </a:lnTo>
                    <a:lnTo>
                      <a:pt x="5040376" y="1545928"/>
                    </a:lnTo>
                    <a:lnTo>
                      <a:pt x="5077171" y="1519923"/>
                    </a:lnTo>
                    <a:lnTo>
                      <a:pt x="5108943" y="1488151"/>
                    </a:lnTo>
                    <a:lnTo>
                      <a:pt x="5134948" y="1451355"/>
                    </a:lnTo>
                    <a:lnTo>
                      <a:pt x="5154443" y="1410280"/>
                    </a:lnTo>
                    <a:lnTo>
                      <a:pt x="5166686" y="1365667"/>
                    </a:lnTo>
                    <a:lnTo>
                      <a:pt x="5170932" y="1318259"/>
                    </a:lnTo>
                    <a:lnTo>
                      <a:pt x="5170932" y="263651"/>
                    </a:lnTo>
                    <a:lnTo>
                      <a:pt x="5166686" y="216244"/>
                    </a:lnTo>
                    <a:lnTo>
                      <a:pt x="5154443" y="171631"/>
                    </a:lnTo>
                    <a:lnTo>
                      <a:pt x="5134948" y="130556"/>
                    </a:lnTo>
                    <a:lnTo>
                      <a:pt x="5108943" y="93760"/>
                    </a:lnTo>
                    <a:lnTo>
                      <a:pt x="5077171" y="61988"/>
                    </a:lnTo>
                    <a:lnTo>
                      <a:pt x="5040376" y="35983"/>
                    </a:lnTo>
                    <a:lnTo>
                      <a:pt x="4999300" y="16488"/>
                    </a:lnTo>
                    <a:lnTo>
                      <a:pt x="4954687" y="4245"/>
                    </a:lnTo>
                    <a:lnTo>
                      <a:pt x="4907280" y="0"/>
                    </a:lnTo>
                    <a:close/>
                  </a:path>
                </a:pathLst>
              </a:custGeom>
              <a:solidFill>
                <a:srgbClr val="F9D9A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6836664" y="2616707"/>
                <a:ext cx="5171440" cy="1582420"/>
              </a:xfrm>
              <a:custGeom>
                <a:avLst/>
                <a:gdLst/>
                <a:ahLst/>
                <a:cxnLst/>
                <a:rect l="l" t="t" r="r" b="b"/>
                <a:pathLst>
                  <a:path w="5171440" h="1582420">
                    <a:moveTo>
                      <a:pt x="0" y="263651"/>
                    </a:moveTo>
                    <a:lnTo>
                      <a:pt x="4245" y="216244"/>
                    </a:lnTo>
                    <a:lnTo>
                      <a:pt x="16488" y="171631"/>
                    </a:lnTo>
                    <a:lnTo>
                      <a:pt x="35983" y="130555"/>
                    </a:lnTo>
                    <a:lnTo>
                      <a:pt x="61988" y="93760"/>
                    </a:lnTo>
                    <a:lnTo>
                      <a:pt x="93760" y="61988"/>
                    </a:lnTo>
                    <a:lnTo>
                      <a:pt x="130555" y="35983"/>
                    </a:lnTo>
                    <a:lnTo>
                      <a:pt x="171631" y="16488"/>
                    </a:lnTo>
                    <a:lnTo>
                      <a:pt x="216244" y="4245"/>
                    </a:lnTo>
                    <a:lnTo>
                      <a:pt x="263651" y="0"/>
                    </a:lnTo>
                    <a:lnTo>
                      <a:pt x="4907280" y="0"/>
                    </a:lnTo>
                    <a:lnTo>
                      <a:pt x="4954687" y="4245"/>
                    </a:lnTo>
                    <a:lnTo>
                      <a:pt x="4999300" y="16488"/>
                    </a:lnTo>
                    <a:lnTo>
                      <a:pt x="5040376" y="35983"/>
                    </a:lnTo>
                    <a:lnTo>
                      <a:pt x="5077171" y="61988"/>
                    </a:lnTo>
                    <a:lnTo>
                      <a:pt x="5108943" y="93760"/>
                    </a:lnTo>
                    <a:lnTo>
                      <a:pt x="5134948" y="130556"/>
                    </a:lnTo>
                    <a:lnTo>
                      <a:pt x="5154443" y="171631"/>
                    </a:lnTo>
                    <a:lnTo>
                      <a:pt x="5166686" y="216244"/>
                    </a:lnTo>
                    <a:lnTo>
                      <a:pt x="5170932" y="263651"/>
                    </a:lnTo>
                    <a:lnTo>
                      <a:pt x="5170932" y="1318259"/>
                    </a:lnTo>
                    <a:lnTo>
                      <a:pt x="5166686" y="1365667"/>
                    </a:lnTo>
                    <a:lnTo>
                      <a:pt x="5154443" y="1410280"/>
                    </a:lnTo>
                    <a:lnTo>
                      <a:pt x="5134948" y="1451355"/>
                    </a:lnTo>
                    <a:lnTo>
                      <a:pt x="5108943" y="1488151"/>
                    </a:lnTo>
                    <a:lnTo>
                      <a:pt x="5077171" y="1519923"/>
                    </a:lnTo>
                    <a:lnTo>
                      <a:pt x="5040376" y="1545928"/>
                    </a:lnTo>
                    <a:lnTo>
                      <a:pt x="4999300" y="1565423"/>
                    </a:lnTo>
                    <a:lnTo>
                      <a:pt x="4954687" y="1577666"/>
                    </a:lnTo>
                    <a:lnTo>
                      <a:pt x="4907280" y="1581911"/>
                    </a:lnTo>
                    <a:lnTo>
                      <a:pt x="263651" y="1581911"/>
                    </a:lnTo>
                    <a:lnTo>
                      <a:pt x="216244" y="1577666"/>
                    </a:lnTo>
                    <a:lnTo>
                      <a:pt x="171631" y="1565423"/>
                    </a:lnTo>
                    <a:lnTo>
                      <a:pt x="130555" y="1545928"/>
                    </a:lnTo>
                    <a:lnTo>
                      <a:pt x="93760" y="1519923"/>
                    </a:lnTo>
                    <a:lnTo>
                      <a:pt x="61988" y="1488151"/>
                    </a:lnTo>
                    <a:lnTo>
                      <a:pt x="35983" y="1451356"/>
                    </a:lnTo>
                    <a:lnTo>
                      <a:pt x="16488" y="1410280"/>
                    </a:lnTo>
                    <a:lnTo>
                      <a:pt x="4245" y="1365667"/>
                    </a:lnTo>
                    <a:lnTo>
                      <a:pt x="0" y="1318259"/>
                    </a:lnTo>
                    <a:lnTo>
                      <a:pt x="0" y="263651"/>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p:nvPr/>
          </p:nvSpPr>
          <p:spPr>
            <a:xfrm>
              <a:off x="7180833" y="2660395"/>
              <a:ext cx="2652395"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Species</a:t>
              </a:r>
              <a:r>
                <a:rPr kumimoji="0" sz="2000" b="1" i="0" u="none" strike="noStrike" kern="0" cap="none" spc="-35"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Loss</a:t>
              </a:r>
              <a:r>
                <a:rPr kumimoji="0" sz="2000" b="1" i="0" u="none" strike="noStrike" kern="0" cap="none" spc="-20" normalizeH="0" baseline="0" noProof="0" dirty="0">
                  <a:ln>
                    <a:noFill/>
                  </a:ln>
                  <a:solidFill>
                    <a:sysClr val="windowText" lastClr="000000"/>
                  </a:solidFill>
                  <a:effectLst/>
                  <a:uLnTx/>
                  <a:uFillTx/>
                  <a:latin typeface="Arial"/>
                  <a:cs typeface="Arial"/>
                </a:rPr>
                <a:t> </a:t>
              </a:r>
              <a:r>
                <a:rPr kumimoji="0" sz="2000" b="1" i="0" u="none" strike="noStrike" kern="0" cap="none" spc="-10" normalizeH="0" baseline="0" noProof="0" dirty="0">
                  <a:ln>
                    <a:noFill/>
                  </a:ln>
                  <a:solidFill>
                    <a:sysClr val="windowText" lastClr="000000"/>
                  </a:solidFill>
                  <a:effectLst/>
                  <a:uLnTx/>
                  <a:uFillTx/>
                  <a:latin typeface="Arial"/>
                  <a:cs typeface="Arial"/>
                </a:rPr>
                <a:t>(Plants)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grpSp>
          <p:nvGrpSpPr>
            <p:cNvPr id="43" name="object 43"/>
            <p:cNvGrpSpPr/>
            <p:nvPr/>
          </p:nvGrpSpPr>
          <p:grpSpPr>
            <a:xfrm>
              <a:off x="7849869" y="3183382"/>
              <a:ext cx="2915920" cy="876935"/>
              <a:chOff x="7849869" y="3183382"/>
              <a:chExt cx="2915920" cy="876935"/>
            </a:xfrm>
          </p:grpSpPr>
          <p:sp>
            <p:nvSpPr>
              <p:cNvPr id="44" name="object 44"/>
              <p:cNvSpPr/>
              <p:nvPr/>
            </p:nvSpPr>
            <p:spPr>
              <a:xfrm>
                <a:off x="7856219" y="3189732"/>
                <a:ext cx="1440180" cy="325120"/>
              </a:xfrm>
              <a:custGeom>
                <a:avLst/>
                <a:gdLst/>
                <a:ahLst/>
                <a:cxnLst/>
                <a:rect l="l" t="t" r="r" b="b"/>
                <a:pathLst>
                  <a:path w="1440179" h="325120">
                    <a:moveTo>
                      <a:pt x="1440179" y="0"/>
                    </a:moveTo>
                    <a:lnTo>
                      <a:pt x="0" y="0"/>
                    </a:lnTo>
                    <a:lnTo>
                      <a:pt x="0" y="324612"/>
                    </a:lnTo>
                    <a:lnTo>
                      <a:pt x="1440179" y="324612"/>
                    </a:lnTo>
                    <a:lnTo>
                      <a:pt x="1440179" y="0"/>
                    </a:lnTo>
                    <a:close/>
                  </a:path>
                </a:pathLst>
              </a:custGeom>
              <a:solidFill>
                <a:srgbClr val="FFDA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7856219" y="3189732"/>
                <a:ext cx="1440180" cy="325120"/>
              </a:xfrm>
              <a:custGeom>
                <a:avLst/>
                <a:gdLst/>
                <a:ahLst/>
                <a:cxnLst/>
                <a:rect l="l" t="t" r="r" b="b"/>
                <a:pathLst>
                  <a:path w="1440179" h="325120">
                    <a:moveTo>
                      <a:pt x="0" y="324612"/>
                    </a:moveTo>
                    <a:lnTo>
                      <a:pt x="1440179" y="324612"/>
                    </a:lnTo>
                    <a:lnTo>
                      <a:pt x="1440179" y="0"/>
                    </a:lnTo>
                    <a:lnTo>
                      <a:pt x="0" y="0"/>
                    </a:lnTo>
                    <a:lnTo>
                      <a:pt x="0" y="324612"/>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7879079" y="3692652"/>
                <a:ext cx="2880360" cy="361315"/>
              </a:xfrm>
              <a:custGeom>
                <a:avLst/>
                <a:gdLst/>
                <a:ahLst/>
                <a:cxnLst/>
                <a:rect l="l" t="t" r="r" b="b"/>
                <a:pathLst>
                  <a:path w="2880359" h="361314">
                    <a:moveTo>
                      <a:pt x="2880360" y="0"/>
                    </a:moveTo>
                    <a:lnTo>
                      <a:pt x="0" y="0"/>
                    </a:lnTo>
                    <a:lnTo>
                      <a:pt x="0" y="361188"/>
                    </a:lnTo>
                    <a:lnTo>
                      <a:pt x="2880360" y="361188"/>
                    </a:lnTo>
                    <a:lnTo>
                      <a:pt x="2880360" y="0"/>
                    </a:lnTo>
                    <a:close/>
                  </a:path>
                </a:pathLst>
              </a:custGeom>
              <a:solidFill>
                <a:srgbClr val="9DC3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7879079" y="3692652"/>
                <a:ext cx="2880360" cy="361315"/>
              </a:xfrm>
              <a:custGeom>
                <a:avLst/>
                <a:gdLst/>
                <a:ahLst/>
                <a:cxnLst/>
                <a:rect l="l" t="t" r="r" b="b"/>
                <a:pathLst>
                  <a:path w="2880359" h="361314">
                    <a:moveTo>
                      <a:pt x="0" y="361188"/>
                    </a:moveTo>
                    <a:lnTo>
                      <a:pt x="2880360" y="361188"/>
                    </a:lnTo>
                    <a:lnTo>
                      <a:pt x="2880360" y="0"/>
                    </a:lnTo>
                    <a:lnTo>
                      <a:pt x="0" y="0"/>
                    </a:lnTo>
                    <a:lnTo>
                      <a:pt x="0" y="361188"/>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8" name="object 48"/>
            <p:cNvSpPr txBox="1"/>
            <p:nvPr/>
          </p:nvSpPr>
          <p:spPr>
            <a:xfrm>
              <a:off x="9382759" y="3141345"/>
              <a:ext cx="3549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8%</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10839957" y="3688460"/>
              <a:ext cx="48133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16%</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7119873" y="3157854"/>
              <a:ext cx="5994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a:cs typeface="Arial"/>
                </a:rPr>
                <a:t>1.5°C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7304023" y="3696461"/>
              <a:ext cx="4089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2°C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p:nvPr/>
          </p:nvSpPr>
          <p:spPr>
            <a:xfrm>
              <a:off x="10111740" y="2897123"/>
              <a:ext cx="893444" cy="866140"/>
            </a:xfrm>
            <a:custGeom>
              <a:avLst/>
              <a:gdLst/>
              <a:ahLst/>
              <a:cxnLst/>
              <a:rect l="l" t="t" r="r" b="b"/>
              <a:pathLst>
                <a:path w="893445" h="866139">
                  <a:moveTo>
                    <a:pt x="446531" y="0"/>
                  </a:moveTo>
                  <a:lnTo>
                    <a:pt x="397873" y="2539"/>
                  </a:lnTo>
                  <a:lnTo>
                    <a:pt x="350734" y="9983"/>
                  </a:lnTo>
                  <a:lnTo>
                    <a:pt x="305385" y="22067"/>
                  </a:lnTo>
                  <a:lnTo>
                    <a:pt x="262099" y="38526"/>
                  </a:lnTo>
                  <a:lnTo>
                    <a:pt x="221149" y="59097"/>
                  </a:lnTo>
                  <a:lnTo>
                    <a:pt x="182806" y="83515"/>
                  </a:lnTo>
                  <a:lnTo>
                    <a:pt x="147344" y="111516"/>
                  </a:lnTo>
                  <a:lnTo>
                    <a:pt x="115034" y="142836"/>
                  </a:lnTo>
                  <a:lnTo>
                    <a:pt x="86148" y="177210"/>
                  </a:lnTo>
                  <a:lnTo>
                    <a:pt x="60960" y="214375"/>
                  </a:lnTo>
                  <a:lnTo>
                    <a:pt x="39740" y="254067"/>
                  </a:lnTo>
                  <a:lnTo>
                    <a:pt x="22762" y="296021"/>
                  </a:lnTo>
                  <a:lnTo>
                    <a:pt x="10298" y="339973"/>
                  </a:lnTo>
                  <a:lnTo>
                    <a:pt x="2619" y="385660"/>
                  </a:lnTo>
                  <a:lnTo>
                    <a:pt x="0" y="432815"/>
                  </a:lnTo>
                  <a:lnTo>
                    <a:pt x="2619" y="479971"/>
                  </a:lnTo>
                  <a:lnTo>
                    <a:pt x="10298" y="525658"/>
                  </a:lnTo>
                  <a:lnTo>
                    <a:pt x="22762" y="569610"/>
                  </a:lnTo>
                  <a:lnTo>
                    <a:pt x="39740" y="611564"/>
                  </a:lnTo>
                  <a:lnTo>
                    <a:pt x="60959" y="651256"/>
                  </a:lnTo>
                  <a:lnTo>
                    <a:pt x="86148" y="688421"/>
                  </a:lnTo>
                  <a:lnTo>
                    <a:pt x="115034" y="722795"/>
                  </a:lnTo>
                  <a:lnTo>
                    <a:pt x="147344" y="754115"/>
                  </a:lnTo>
                  <a:lnTo>
                    <a:pt x="182806" y="782116"/>
                  </a:lnTo>
                  <a:lnTo>
                    <a:pt x="221149" y="806534"/>
                  </a:lnTo>
                  <a:lnTo>
                    <a:pt x="262099" y="827105"/>
                  </a:lnTo>
                  <a:lnTo>
                    <a:pt x="305385" y="843564"/>
                  </a:lnTo>
                  <a:lnTo>
                    <a:pt x="350734" y="855648"/>
                  </a:lnTo>
                  <a:lnTo>
                    <a:pt x="397873" y="863092"/>
                  </a:lnTo>
                  <a:lnTo>
                    <a:pt x="446531" y="865632"/>
                  </a:lnTo>
                  <a:lnTo>
                    <a:pt x="495190" y="863092"/>
                  </a:lnTo>
                  <a:lnTo>
                    <a:pt x="542329" y="855648"/>
                  </a:lnTo>
                  <a:lnTo>
                    <a:pt x="587678" y="843564"/>
                  </a:lnTo>
                  <a:lnTo>
                    <a:pt x="630964" y="827105"/>
                  </a:lnTo>
                  <a:lnTo>
                    <a:pt x="671914" y="806534"/>
                  </a:lnTo>
                  <a:lnTo>
                    <a:pt x="710257" y="782116"/>
                  </a:lnTo>
                  <a:lnTo>
                    <a:pt x="745719" y="754115"/>
                  </a:lnTo>
                  <a:lnTo>
                    <a:pt x="778029" y="722795"/>
                  </a:lnTo>
                  <a:lnTo>
                    <a:pt x="806915" y="688421"/>
                  </a:lnTo>
                  <a:lnTo>
                    <a:pt x="832103" y="651256"/>
                  </a:lnTo>
                  <a:lnTo>
                    <a:pt x="853323" y="611564"/>
                  </a:lnTo>
                  <a:lnTo>
                    <a:pt x="870301" y="569610"/>
                  </a:lnTo>
                  <a:lnTo>
                    <a:pt x="882765" y="525658"/>
                  </a:lnTo>
                  <a:lnTo>
                    <a:pt x="890444" y="479971"/>
                  </a:lnTo>
                  <a:lnTo>
                    <a:pt x="893063" y="432815"/>
                  </a:lnTo>
                  <a:lnTo>
                    <a:pt x="890444" y="385660"/>
                  </a:lnTo>
                  <a:lnTo>
                    <a:pt x="882765" y="339973"/>
                  </a:lnTo>
                  <a:lnTo>
                    <a:pt x="870301" y="296021"/>
                  </a:lnTo>
                  <a:lnTo>
                    <a:pt x="853323" y="254067"/>
                  </a:lnTo>
                  <a:lnTo>
                    <a:pt x="832103" y="214375"/>
                  </a:lnTo>
                  <a:lnTo>
                    <a:pt x="806915" y="177210"/>
                  </a:lnTo>
                  <a:lnTo>
                    <a:pt x="778029" y="142836"/>
                  </a:lnTo>
                  <a:lnTo>
                    <a:pt x="745719" y="111516"/>
                  </a:lnTo>
                  <a:lnTo>
                    <a:pt x="710257" y="83515"/>
                  </a:lnTo>
                  <a:lnTo>
                    <a:pt x="671914" y="59097"/>
                  </a:lnTo>
                  <a:lnTo>
                    <a:pt x="630964" y="38526"/>
                  </a:lnTo>
                  <a:lnTo>
                    <a:pt x="587678" y="22067"/>
                  </a:lnTo>
                  <a:lnTo>
                    <a:pt x="542329" y="9983"/>
                  </a:lnTo>
                  <a:lnTo>
                    <a:pt x="495190" y="2539"/>
                  </a:lnTo>
                  <a:lnTo>
                    <a:pt x="446531"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p:cNvSpPr txBox="1"/>
            <p:nvPr/>
          </p:nvSpPr>
          <p:spPr>
            <a:xfrm>
              <a:off x="10296270" y="3032886"/>
              <a:ext cx="508634" cy="574040"/>
            </a:xfrm>
            <a:prstGeom prst="rect">
              <a:avLst/>
            </a:prstGeom>
          </p:spPr>
          <p:txBody>
            <a:bodyPr vert="horz" wrap="square" lIns="0" tIns="12700" rIns="0" bIns="0" rtlCol="0">
              <a:spAutoFit/>
            </a:bodyPr>
            <a:lstStyle/>
            <a:p>
              <a:pPr marL="12700" marR="5080" lvl="0" indent="14287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F1F1F1"/>
                  </a:solidFill>
                  <a:effectLst/>
                  <a:uLnTx/>
                  <a:uFillTx/>
                  <a:latin typeface="Arial Narrow"/>
                  <a:cs typeface="Arial Narrow"/>
                </a:rPr>
                <a:t>2x </a:t>
              </a:r>
              <a:r>
                <a:rPr kumimoji="0" sz="1800" b="0" i="0" u="none" strike="noStrike" kern="0" cap="none" spc="-40" normalizeH="0" baseline="0" noProof="0" dirty="0">
                  <a:ln>
                    <a:noFill/>
                  </a:ln>
                  <a:solidFill>
                    <a:srgbClr val="F1F1F1"/>
                  </a:solidFill>
                  <a:effectLst/>
                  <a:uLnTx/>
                  <a:uFillTx/>
                  <a:latin typeface="Arial Narrow"/>
                  <a:cs typeface="Arial Narrow"/>
                </a:rPr>
                <a:t>worse</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54" name="object 54"/>
            <p:cNvGrpSpPr/>
            <p:nvPr/>
          </p:nvGrpSpPr>
          <p:grpSpPr>
            <a:xfrm>
              <a:off x="6830314" y="4382770"/>
              <a:ext cx="5184140" cy="1435100"/>
              <a:chOff x="6830314" y="4382770"/>
              <a:chExt cx="5184140" cy="1435100"/>
            </a:xfrm>
          </p:grpSpPr>
          <p:sp>
            <p:nvSpPr>
              <p:cNvPr id="55" name="object 55"/>
              <p:cNvSpPr/>
              <p:nvPr/>
            </p:nvSpPr>
            <p:spPr>
              <a:xfrm>
                <a:off x="6836664" y="4389120"/>
                <a:ext cx="5171440" cy="1422400"/>
              </a:xfrm>
              <a:custGeom>
                <a:avLst/>
                <a:gdLst/>
                <a:ahLst/>
                <a:cxnLst/>
                <a:rect l="l" t="t" r="r" b="b"/>
                <a:pathLst>
                  <a:path w="5171440" h="1422400">
                    <a:moveTo>
                      <a:pt x="4933950" y="0"/>
                    </a:moveTo>
                    <a:lnTo>
                      <a:pt x="236981" y="0"/>
                    </a:lnTo>
                    <a:lnTo>
                      <a:pt x="189205" y="4812"/>
                    </a:lnTo>
                    <a:lnTo>
                      <a:pt x="144714" y="18615"/>
                    </a:lnTo>
                    <a:lnTo>
                      <a:pt x="104458" y="40458"/>
                    </a:lnTo>
                    <a:lnTo>
                      <a:pt x="69389" y="69389"/>
                    </a:lnTo>
                    <a:lnTo>
                      <a:pt x="40458" y="104458"/>
                    </a:lnTo>
                    <a:lnTo>
                      <a:pt x="18615" y="144714"/>
                    </a:lnTo>
                    <a:lnTo>
                      <a:pt x="4812" y="189205"/>
                    </a:lnTo>
                    <a:lnTo>
                      <a:pt x="0" y="236981"/>
                    </a:lnTo>
                    <a:lnTo>
                      <a:pt x="0" y="1184909"/>
                    </a:lnTo>
                    <a:lnTo>
                      <a:pt x="4812" y="1232671"/>
                    </a:lnTo>
                    <a:lnTo>
                      <a:pt x="18615" y="1277156"/>
                    </a:lnTo>
                    <a:lnTo>
                      <a:pt x="40458" y="1317410"/>
                    </a:lnTo>
                    <a:lnTo>
                      <a:pt x="69389" y="1352483"/>
                    </a:lnTo>
                    <a:lnTo>
                      <a:pt x="104458" y="1381420"/>
                    </a:lnTo>
                    <a:lnTo>
                      <a:pt x="144714" y="1403269"/>
                    </a:lnTo>
                    <a:lnTo>
                      <a:pt x="189205" y="1417077"/>
                    </a:lnTo>
                    <a:lnTo>
                      <a:pt x="236981" y="1421891"/>
                    </a:lnTo>
                    <a:lnTo>
                      <a:pt x="4933950" y="1421891"/>
                    </a:lnTo>
                    <a:lnTo>
                      <a:pt x="4981726" y="1417077"/>
                    </a:lnTo>
                    <a:lnTo>
                      <a:pt x="5026217" y="1403269"/>
                    </a:lnTo>
                    <a:lnTo>
                      <a:pt x="5066473" y="1381420"/>
                    </a:lnTo>
                    <a:lnTo>
                      <a:pt x="5101542" y="1352483"/>
                    </a:lnTo>
                    <a:lnTo>
                      <a:pt x="5130473" y="1317410"/>
                    </a:lnTo>
                    <a:lnTo>
                      <a:pt x="5152316" y="1277156"/>
                    </a:lnTo>
                    <a:lnTo>
                      <a:pt x="5166119" y="1232671"/>
                    </a:lnTo>
                    <a:lnTo>
                      <a:pt x="5170932" y="1184909"/>
                    </a:lnTo>
                    <a:lnTo>
                      <a:pt x="5170932" y="236981"/>
                    </a:lnTo>
                    <a:lnTo>
                      <a:pt x="5166119" y="189205"/>
                    </a:lnTo>
                    <a:lnTo>
                      <a:pt x="5152316" y="144714"/>
                    </a:lnTo>
                    <a:lnTo>
                      <a:pt x="5130473" y="104458"/>
                    </a:lnTo>
                    <a:lnTo>
                      <a:pt x="5101542" y="69389"/>
                    </a:lnTo>
                    <a:lnTo>
                      <a:pt x="5066473" y="40458"/>
                    </a:lnTo>
                    <a:lnTo>
                      <a:pt x="5026217" y="18615"/>
                    </a:lnTo>
                    <a:lnTo>
                      <a:pt x="4981726" y="4812"/>
                    </a:lnTo>
                    <a:lnTo>
                      <a:pt x="4933950" y="0"/>
                    </a:lnTo>
                    <a:close/>
                  </a:path>
                </a:pathLst>
              </a:custGeom>
              <a:solidFill>
                <a:srgbClr val="F9D9A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6836664" y="4389120"/>
                <a:ext cx="5171440" cy="1422400"/>
              </a:xfrm>
              <a:custGeom>
                <a:avLst/>
                <a:gdLst/>
                <a:ahLst/>
                <a:cxnLst/>
                <a:rect l="l" t="t" r="r" b="b"/>
                <a:pathLst>
                  <a:path w="5171440" h="1422400">
                    <a:moveTo>
                      <a:pt x="0" y="236981"/>
                    </a:moveTo>
                    <a:lnTo>
                      <a:pt x="4812" y="189205"/>
                    </a:lnTo>
                    <a:lnTo>
                      <a:pt x="18615" y="144714"/>
                    </a:lnTo>
                    <a:lnTo>
                      <a:pt x="40458" y="104458"/>
                    </a:lnTo>
                    <a:lnTo>
                      <a:pt x="69389" y="69389"/>
                    </a:lnTo>
                    <a:lnTo>
                      <a:pt x="104458" y="40458"/>
                    </a:lnTo>
                    <a:lnTo>
                      <a:pt x="144714" y="18615"/>
                    </a:lnTo>
                    <a:lnTo>
                      <a:pt x="189205" y="4812"/>
                    </a:lnTo>
                    <a:lnTo>
                      <a:pt x="236981" y="0"/>
                    </a:lnTo>
                    <a:lnTo>
                      <a:pt x="4933950" y="0"/>
                    </a:lnTo>
                    <a:lnTo>
                      <a:pt x="4981726" y="4812"/>
                    </a:lnTo>
                    <a:lnTo>
                      <a:pt x="5026217" y="18615"/>
                    </a:lnTo>
                    <a:lnTo>
                      <a:pt x="5066473" y="40458"/>
                    </a:lnTo>
                    <a:lnTo>
                      <a:pt x="5101542" y="69389"/>
                    </a:lnTo>
                    <a:lnTo>
                      <a:pt x="5130473" y="104458"/>
                    </a:lnTo>
                    <a:lnTo>
                      <a:pt x="5152316" y="144714"/>
                    </a:lnTo>
                    <a:lnTo>
                      <a:pt x="5166119" y="189205"/>
                    </a:lnTo>
                    <a:lnTo>
                      <a:pt x="5170932" y="236981"/>
                    </a:lnTo>
                    <a:lnTo>
                      <a:pt x="5170932" y="1184909"/>
                    </a:lnTo>
                    <a:lnTo>
                      <a:pt x="5166119" y="1232671"/>
                    </a:lnTo>
                    <a:lnTo>
                      <a:pt x="5152316" y="1277156"/>
                    </a:lnTo>
                    <a:lnTo>
                      <a:pt x="5130473" y="1317410"/>
                    </a:lnTo>
                    <a:lnTo>
                      <a:pt x="5101542" y="1352483"/>
                    </a:lnTo>
                    <a:lnTo>
                      <a:pt x="5066473" y="1381420"/>
                    </a:lnTo>
                    <a:lnTo>
                      <a:pt x="5026217" y="1403269"/>
                    </a:lnTo>
                    <a:lnTo>
                      <a:pt x="4981726" y="1417077"/>
                    </a:lnTo>
                    <a:lnTo>
                      <a:pt x="4933950" y="1421891"/>
                    </a:lnTo>
                    <a:lnTo>
                      <a:pt x="236981" y="1421891"/>
                    </a:lnTo>
                    <a:lnTo>
                      <a:pt x="189205" y="1417077"/>
                    </a:lnTo>
                    <a:lnTo>
                      <a:pt x="144714" y="1403269"/>
                    </a:lnTo>
                    <a:lnTo>
                      <a:pt x="104458" y="1381420"/>
                    </a:lnTo>
                    <a:lnTo>
                      <a:pt x="69389" y="1352483"/>
                    </a:lnTo>
                    <a:lnTo>
                      <a:pt x="40458" y="1317410"/>
                    </a:lnTo>
                    <a:lnTo>
                      <a:pt x="18615" y="1277156"/>
                    </a:lnTo>
                    <a:lnTo>
                      <a:pt x="4812" y="1232671"/>
                    </a:lnTo>
                    <a:lnTo>
                      <a:pt x="0" y="1184909"/>
                    </a:lnTo>
                    <a:lnTo>
                      <a:pt x="0" y="236981"/>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7" name="object 57"/>
            <p:cNvSpPr txBox="1"/>
            <p:nvPr/>
          </p:nvSpPr>
          <p:spPr>
            <a:xfrm>
              <a:off x="7180833" y="4433442"/>
              <a:ext cx="3274695"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Species</a:t>
              </a:r>
              <a:r>
                <a:rPr kumimoji="0" sz="2000" b="1" i="0" u="none" strike="noStrike" kern="0" cap="none" spc="-25"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Loss</a:t>
              </a:r>
              <a:r>
                <a:rPr kumimoji="0" sz="2000" b="1" i="0" u="none" strike="noStrike" kern="0" cap="none" spc="-20" normalizeH="0" baseline="0" noProof="0" dirty="0">
                  <a:ln>
                    <a:noFill/>
                  </a:ln>
                  <a:solidFill>
                    <a:sysClr val="windowText" lastClr="000000"/>
                  </a:solidFill>
                  <a:effectLst/>
                  <a:uLnTx/>
                  <a:uFillTx/>
                  <a:latin typeface="Arial"/>
                  <a:cs typeface="Arial"/>
                </a:rPr>
                <a:t> </a:t>
              </a:r>
              <a:r>
                <a:rPr kumimoji="0" sz="2000" b="1" i="0" u="none" strike="noStrike" kern="0" cap="none" spc="-10" normalizeH="0" baseline="0" noProof="0" dirty="0">
                  <a:ln>
                    <a:noFill/>
                  </a:ln>
                  <a:solidFill>
                    <a:sysClr val="windowText" lastClr="000000"/>
                  </a:solidFill>
                  <a:effectLst/>
                  <a:uLnTx/>
                  <a:uFillTx/>
                  <a:latin typeface="Arial"/>
                  <a:cs typeface="Arial"/>
                </a:rPr>
                <a:t>(Vertebrates)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grpSp>
          <p:nvGrpSpPr>
            <p:cNvPr id="58" name="object 58"/>
            <p:cNvGrpSpPr/>
            <p:nvPr/>
          </p:nvGrpSpPr>
          <p:grpSpPr>
            <a:xfrm>
              <a:off x="7851393" y="4833873"/>
              <a:ext cx="3458210" cy="881380"/>
              <a:chOff x="7851393" y="4833873"/>
              <a:chExt cx="3458210" cy="881380"/>
            </a:xfrm>
          </p:grpSpPr>
          <p:sp>
            <p:nvSpPr>
              <p:cNvPr id="59" name="object 59"/>
              <p:cNvSpPr/>
              <p:nvPr/>
            </p:nvSpPr>
            <p:spPr>
              <a:xfrm>
                <a:off x="7857743" y="4840223"/>
                <a:ext cx="719455" cy="325120"/>
              </a:xfrm>
              <a:custGeom>
                <a:avLst/>
                <a:gdLst/>
                <a:ahLst/>
                <a:cxnLst/>
                <a:rect l="l" t="t" r="r" b="b"/>
                <a:pathLst>
                  <a:path w="719454" h="325120">
                    <a:moveTo>
                      <a:pt x="719327" y="0"/>
                    </a:moveTo>
                    <a:lnTo>
                      <a:pt x="0" y="0"/>
                    </a:lnTo>
                    <a:lnTo>
                      <a:pt x="0" y="324612"/>
                    </a:lnTo>
                    <a:lnTo>
                      <a:pt x="719327" y="324612"/>
                    </a:lnTo>
                    <a:lnTo>
                      <a:pt x="719327" y="0"/>
                    </a:lnTo>
                    <a:close/>
                  </a:path>
                </a:pathLst>
              </a:custGeom>
              <a:solidFill>
                <a:srgbClr val="FFDA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7857743" y="4840223"/>
                <a:ext cx="719455" cy="325120"/>
              </a:xfrm>
              <a:custGeom>
                <a:avLst/>
                <a:gdLst/>
                <a:ahLst/>
                <a:cxnLst/>
                <a:rect l="l" t="t" r="r" b="b"/>
                <a:pathLst>
                  <a:path w="719454" h="325120">
                    <a:moveTo>
                      <a:pt x="0" y="324612"/>
                    </a:moveTo>
                    <a:lnTo>
                      <a:pt x="719327" y="324612"/>
                    </a:lnTo>
                    <a:lnTo>
                      <a:pt x="719327" y="0"/>
                    </a:lnTo>
                    <a:lnTo>
                      <a:pt x="0" y="0"/>
                    </a:lnTo>
                    <a:lnTo>
                      <a:pt x="0" y="324612"/>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7880603" y="5343143"/>
                <a:ext cx="1440180" cy="361315"/>
              </a:xfrm>
              <a:custGeom>
                <a:avLst/>
                <a:gdLst/>
                <a:ahLst/>
                <a:cxnLst/>
                <a:rect l="l" t="t" r="r" b="b"/>
                <a:pathLst>
                  <a:path w="1440179" h="361314">
                    <a:moveTo>
                      <a:pt x="1440179" y="0"/>
                    </a:moveTo>
                    <a:lnTo>
                      <a:pt x="0" y="0"/>
                    </a:lnTo>
                    <a:lnTo>
                      <a:pt x="0" y="361187"/>
                    </a:lnTo>
                    <a:lnTo>
                      <a:pt x="1440179" y="361187"/>
                    </a:lnTo>
                    <a:lnTo>
                      <a:pt x="1440179" y="0"/>
                    </a:lnTo>
                    <a:close/>
                  </a:path>
                </a:pathLst>
              </a:custGeom>
              <a:solidFill>
                <a:srgbClr val="9DC3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p:nvPr/>
            </p:nvSpPr>
            <p:spPr>
              <a:xfrm>
                <a:off x="7880603" y="5343143"/>
                <a:ext cx="1440180" cy="361315"/>
              </a:xfrm>
              <a:custGeom>
                <a:avLst/>
                <a:gdLst/>
                <a:ahLst/>
                <a:cxnLst/>
                <a:rect l="l" t="t" r="r" b="b"/>
                <a:pathLst>
                  <a:path w="1440179" h="361314">
                    <a:moveTo>
                      <a:pt x="0" y="361187"/>
                    </a:moveTo>
                    <a:lnTo>
                      <a:pt x="1440179" y="361187"/>
                    </a:lnTo>
                    <a:lnTo>
                      <a:pt x="1440179" y="0"/>
                    </a:lnTo>
                    <a:lnTo>
                      <a:pt x="0" y="0"/>
                    </a:lnTo>
                    <a:lnTo>
                      <a:pt x="0" y="361187"/>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p:nvPr/>
            </p:nvSpPr>
            <p:spPr>
              <a:xfrm>
                <a:off x="10416539" y="4849367"/>
                <a:ext cx="893444" cy="866140"/>
              </a:xfrm>
              <a:custGeom>
                <a:avLst/>
                <a:gdLst/>
                <a:ahLst/>
                <a:cxnLst/>
                <a:rect l="l" t="t" r="r" b="b"/>
                <a:pathLst>
                  <a:path w="893445" h="866139">
                    <a:moveTo>
                      <a:pt x="446531" y="0"/>
                    </a:moveTo>
                    <a:lnTo>
                      <a:pt x="397873" y="2539"/>
                    </a:lnTo>
                    <a:lnTo>
                      <a:pt x="350734" y="9983"/>
                    </a:lnTo>
                    <a:lnTo>
                      <a:pt x="305385" y="22067"/>
                    </a:lnTo>
                    <a:lnTo>
                      <a:pt x="262099" y="38526"/>
                    </a:lnTo>
                    <a:lnTo>
                      <a:pt x="221149" y="59097"/>
                    </a:lnTo>
                    <a:lnTo>
                      <a:pt x="182806" y="83515"/>
                    </a:lnTo>
                    <a:lnTo>
                      <a:pt x="147344" y="111516"/>
                    </a:lnTo>
                    <a:lnTo>
                      <a:pt x="115034" y="142836"/>
                    </a:lnTo>
                    <a:lnTo>
                      <a:pt x="86148" y="177210"/>
                    </a:lnTo>
                    <a:lnTo>
                      <a:pt x="60960" y="214375"/>
                    </a:lnTo>
                    <a:lnTo>
                      <a:pt x="39740" y="254067"/>
                    </a:lnTo>
                    <a:lnTo>
                      <a:pt x="22762" y="296021"/>
                    </a:lnTo>
                    <a:lnTo>
                      <a:pt x="10298" y="339973"/>
                    </a:lnTo>
                    <a:lnTo>
                      <a:pt x="2619" y="385660"/>
                    </a:lnTo>
                    <a:lnTo>
                      <a:pt x="0" y="432815"/>
                    </a:lnTo>
                    <a:lnTo>
                      <a:pt x="2619" y="479971"/>
                    </a:lnTo>
                    <a:lnTo>
                      <a:pt x="10298" y="525658"/>
                    </a:lnTo>
                    <a:lnTo>
                      <a:pt x="22762" y="569610"/>
                    </a:lnTo>
                    <a:lnTo>
                      <a:pt x="39740" y="611564"/>
                    </a:lnTo>
                    <a:lnTo>
                      <a:pt x="60959" y="651255"/>
                    </a:lnTo>
                    <a:lnTo>
                      <a:pt x="86148" y="688421"/>
                    </a:lnTo>
                    <a:lnTo>
                      <a:pt x="115034" y="722795"/>
                    </a:lnTo>
                    <a:lnTo>
                      <a:pt x="147344" y="754115"/>
                    </a:lnTo>
                    <a:lnTo>
                      <a:pt x="182806" y="782116"/>
                    </a:lnTo>
                    <a:lnTo>
                      <a:pt x="221149" y="806534"/>
                    </a:lnTo>
                    <a:lnTo>
                      <a:pt x="262099" y="827105"/>
                    </a:lnTo>
                    <a:lnTo>
                      <a:pt x="305385" y="843564"/>
                    </a:lnTo>
                    <a:lnTo>
                      <a:pt x="350734" y="855648"/>
                    </a:lnTo>
                    <a:lnTo>
                      <a:pt x="397873" y="863091"/>
                    </a:lnTo>
                    <a:lnTo>
                      <a:pt x="446531" y="865631"/>
                    </a:lnTo>
                    <a:lnTo>
                      <a:pt x="495190" y="863091"/>
                    </a:lnTo>
                    <a:lnTo>
                      <a:pt x="542329" y="855648"/>
                    </a:lnTo>
                    <a:lnTo>
                      <a:pt x="587678" y="843564"/>
                    </a:lnTo>
                    <a:lnTo>
                      <a:pt x="630964" y="827105"/>
                    </a:lnTo>
                    <a:lnTo>
                      <a:pt x="671914" y="806534"/>
                    </a:lnTo>
                    <a:lnTo>
                      <a:pt x="710257" y="782116"/>
                    </a:lnTo>
                    <a:lnTo>
                      <a:pt x="745719" y="754115"/>
                    </a:lnTo>
                    <a:lnTo>
                      <a:pt x="778029" y="722795"/>
                    </a:lnTo>
                    <a:lnTo>
                      <a:pt x="806915" y="688421"/>
                    </a:lnTo>
                    <a:lnTo>
                      <a:pt x="832103" y="651255"/>
                    </a:lnTo>
                    <a:lnTo>
                      <a:pt x="853323" y="611564"/>
                    </a:lnTo>
                    <a:lnTo>
                      <a:pt x="870301" y="569610"/>
                    </a:lnTo>
                    <a:lnTo>
                      <a:pt x="882765" y="525658"/>
                    </a:lnTo>
                    <a:lnTo>
                      <a:pt x="890444" y="479971"/>
                    </a:lnTo>
                    <a:lnTo>
                      <a:pt x="893063" y="432815"/>
                    </a:lnTo>
                    <a:lnTo>
                      <a:pt x="890444" y="385660"/>
                    </a:lnTo>
                    <a:lnTo>
                      <a:pt x="882765" y="339973"/>
                    </a:lnTo>
                    <a:lnTo>
                      <a:pt x="870301" y="296021"/>
                    </a:lnTo>
                    <a:lnTo>
                      <a:pt x="853323" y="254067"/>
                    </a:lnTo>
                    <a:lnTo>
                      <a:pt x="832103" y="214375"/>
                    </a:lnTo>
                    <a:lnTo>
                      <a:pt x="806915" y="177210"/>
                    </a:lnTo>
                    <a:lnTo>
                      <a:pt x="778029" y="142836"/>
                    </a:lnTo>
                    <a:lnTo>
                      <a:pt x="745719" y="111516"/>
                    </a:lnTo>
                    <a:lnTo>
                      <a:pt x="710257" y="83515"/>
                    </a:lnTo>
                    <a:lnTo>
                      <a:pt x="671914" y="59097"/>
                    </a:lnTo>
                    <a:lnTo>
                      <a:pt x="630964" y="38526"/>
                    </a:lnTo>
                    <a:lnTo>
                      <a:pt x="587678" y="22067"/>
                    </a:lnTo>
                    <a:lnTo>
                      <a:pt x="542329" y="9983"/>
                    </a:lnTo>
                    <a:lnTo>
                      <a:pt x="495190" y="2539"/>
                    </a:lnTo>
                    <a:lnTo>
                      <a:pt x="446531"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4" name="object 64"/>
            <p:cNvSpPr txBox="1"/>
            <p:nvPr/>
          </p:nvSpPr>
          <p:spPr>
            <a:xfrm>
              <a:off x="8873490" y="4824476"/>
              <a:ext cx="3549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4%</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txBox="1"/>
            <p:nvPr/>
          </p:nvSpPr>
          <p:spPr>
            <a:xfrm>
              <a:off x="9467215" y="5353913"/>
              <a:ext cx="3549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8%</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66"/>
            <p:cNvSpPr txBox="1"/>
            <p:nvPr/>
          </p:nvSpPr>
          <p:spPr>
            <a:xfrm>
              <a:off x="7120255" y="4808982"/>
              <a:ext cx="5994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a:cs typeface="Arial"/>
                </a:rPr>
                <a:t>1.5°C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7"/>
            <p:cNvSpPr txBox="1"/>
            <p:nvPr/>
          </p:nvSpPr>
          <p:spPr>
            <a:xfrm>
              <a:off x="7304278" y="5347512"/>
              <a:ext cx="4089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2°C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8"/>
            <p:cNvSpPr txBox="1"/>
            <p:nvPr/>
          </p:nvSpPr>
          <p:spPr>
            <a:xfrm>
              <a:off x="10633329" y="4991811"/>
              <a:ext cx="508634" cy="57467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F1F1F1"/>
                  </a:solidFill>
                  <a:effectLst/>
                  <a:uLnTx/>
                  <a:uFillTx/>
                  <a:latin typeface="Arial Narrow"/>
                  <a:cs typeface="Arial Narrow"/>
                </a:rPr>
                <a:t>2x</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sz="1800" b="0" i="0" u="none" strike="noStrike" kern="0" cap="none" spc="-10" normalizeH="0" baseline="0" noProof="0" dirty="0">
                  <a:ln>
                    <a:noFill/>
                  </a:ln>
                  <a:solidFill>
                    <a:srgbClr val="F1F1F1"/>
                  </a:solidFill>
                  <a:effectLst/>
                  <a:uLnTx/>
                  <a:uFillTx/>
                  <a:latin typeface="Arial Narrow"/>
                  <a:cs typeface="Arial Narrow"/>
                </a:rPr>
                <a:t>worse</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69" name="object 69"/>
            <p:cNvSpPr/>
            <p:nvPr/>
          </p:nvSpPr>
          <p:spPr>
            <a:xfrm>
              <a:off x="11207729" y="4668535"/>
              <a:ext cx="488950" cy="322580"/>
            </a:xfrm>
            <a:custGeom>
              <a:avLst/>
              <a:gdLst/>
              <a:ahLst/>
              <a:cxnLst/>
              <a:rect l="l" t="t" r="r" b="b"/>
              <a:pathLst>
                <a:path w="488950" h="322579">
                  <a:moveTo>
                    <a:pt x="427066" y="0"/>
                  </a:moveTo>
                  <a:lnTo>
                    <a:pt x="339942" y="14387"/>
                  </a:lnTo>
                  <a:lnTo>
                    <a:pt x="313511" y="17955"/>
                  </a:lnTo>
                  <a:lnTo>
                    <a:pt x="286935" y="19911"/>
                  </a:lnTo>
                  <a:lnTo>
                    <a:pt x="260291" y="20252"/>
                  </a:lnTo>
                  <a:lnTo>
                    <a:pt x="233651" y="18973"/>
                  </a:lnTo>
                  <a:lnTo>
                    <a:pt x="160072" y="13360"/>
                  </a:lnTo>
                  <a:lnTo>
                    <a:pt x="132351" y="14704"/>
                  </a:lnTo>
                  <a:lnTo>
                    <a:pt x="79092" y="26659"/>
                  </a:lnTo>
                  <a:lnTo>
                    <a:pt x="37216" y="54320"/>
                  </a:lnTo>
                  <a:lnTo>
                    <a:pt x="9820" y="93913"/>
                  </a:lnTo>
                  <a:lnTo>
                    <a:pt x="0" y="141666"/>
                  </a:lnTo>
                  <a:lnTo>
                    <a:pt x="0" y="170205"/>
                  </a:lnTo>
                  <a:lnTo>
                    <a:pt x="26060" y="158505"/>
                  </a:lnTo>
                  <a:lnTo>
                    <a:pt x="26060" y="298590"/>
                  </a:lnTo>
                  <a:lnTo>
                    <a:pt x="27927" y="307824"/>
                  </a:lnTo>
                  <a:lnTo>
                    <a:pt x="33018" y="315362"/>
                  </a:lnTo>
                  <a:lnTo>
                    <a:pt x="40570" y="320444"/>
                  </a:lnTo>
                  <a:lnTo>
                    <a:pt x="49821" y="322307"/>
                  </a:lnTo>
                  <a:lnTo>
                    <a:pt x="59069" y="320444"/>
                  </a:lnTo>
                  <a:lnTo>
                    <a:pt x="66622" y="315362"/>
                  </a:lnTo>
                  <a:lnTo>
                    <a:pt x="71715" y="307824"/>
                  </a:lnTo>
                  <a:lnTo>
                    <a:pt x="73582" y="298590"/>
                  </a:lnTo>
                  <a:lnTo>
                    <a:pt x="73582" y="243805"/>
                  </a:lnTo>
                  <a:lnTo>
                    <a:pt x="82209" y="242340"/>
                  </a:lnTo>
                  <a:lnTo>
                    <a:pt x="90460" y="239585"/>
                  </a:lnTo>
                  <a:lnTo>
                    <a:pt x="98192" y="235601"/>
                  </a:lnTo>
                  <a:lnTo>
                    <a:pt x="105263" y="230445"/>
                  </a:lnTo>
                  <a:lnTo>
                    <a:pt x="105263" y="298590"/>
                  </a:lnTo>
                  <a:lnTo>
                    <a:pt x="107130" y="307824"/>
                  </a:lnTo>
                  <a:lnTo>
                    <a:pt x="112221" y="315362"/>
                  </a:lnTo>
                  <a:lnTo>
                    <a:pt x="119773" y="320444"/>
                  </a:lnTo>
                  <a:lnTo>
                    <a:pt x="129024" y="322307"/>
                  </a:lnTo>
                  <a:lnTo>
                    <a:pt x="138273" y="320444"/>
                  </a:lnTo>
                  <a:lnTo>
                    <a:pt x="145825" y="315362"/>
                  </a:lnTo>
                  <a:lnTo>
                    <a:pt x="150918" y="307824"/>
                  </a:lnTo>
                  <a:lnTo>
                    <a:pt x="152785" y="298590"/>
                  </a:lnTo>
                  <a:lnTo>
                    <a:pt x="152785" y="240722"/>
                  </a:lnTo>
                  <a:lnTo>
                    <a:pt x="133994" y="230062"/>
                  </a:lnTo>
                  <a:lnTo>
                    <a:pt x="116272" y="217717"/>
                  </a:lnTo>
                  <a:lnTo>
                    <a:pt x="121401" y="208257"/>
                  </a:lnTo>
                  <a:lnTo>
                    <a:pt x="122926" y="203092"/>
                  </a:lnTo>
                  <a:lnTo>
                    <a:pt x="169310" y="230944"/>
                  </a:lnTo>
                  <a:lnTo>
                    <a:pt x="220120" y="247580"/>
                  </a:lnTo>
                  <a:lnTo>
                    <a:pt x="253555" y="250723"/>
                  </a:lnTo>
                  <a:lnTo>
                    <a:pt x="488788" y="15960"/>
                  </a:lnTo>
                  <a:lnTo>
                    <a:pt x="473246" y="7712"/>
                  </a:lnTo>
                  <a:lnTo>
                    <a:pt x="450705" y="1381"/>
                  </a:lnTo>
                  <a:lnTo>
                    <a:pt x="42706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p:cNvSpPr/>
            <p:nvPr/>
          </p:nvSpPr>
          <p:spPr>
            <a:xfrm>
              <a:off x="11317798" y="2870946"/>
              <a:ext cx="459105" cy="628015"/>
            </a:xfrm>
            <a:custGeom>
              <a:avLst/>
              <a:gdLst/>
              <a:ahLst/>
              <a:cxnLst/>
              <a:rect l="l" t="t" r="r" b="b"/>
              <a:pathLst>
                <a:path w="459104" h="628014">
                  <a:moveTo>
                    <a:pt x="146642" y="564669"/>
                  </a:moveTo>
                  <a:lnTo>
                    <a:pt x="114025" y="569179"/>
                  </a:lnTo>
                  <a:lnTo>
                    <a:pt x="85084" y="581923"/>
                  </a:lnTo>
                  <a:lnTo>
                    <a:pt x="60848" y="601726"/>
                  </a:lnTo>
                  <a:lnTo>
                    <a:pt x="42346" y="627411"/>
                  </a:lnTo>
                  <a:lnTo>
                    <a:pt x="449337" y="627411"/>
                  </a:lnTo>
                  <a:lnTo>
                    <a:pt x="411990" y="590060"/>
                  </a:lnTo>
                  <a:lnTo>
                    <a:pt x="371766" y="575649"/>
                  </a:lnTo>
                  <a:lnTo>
                    <a:pt x="196830" y="575649"/>
                  </a:lnTo>
                  <a:lnTo>
                    <a:pt x="185239" y="570956"/>
                  </a:lnTo>
                  <a:lnTo>
                    <a:pt x="172912" y="567512"/>
                  </a:lnTo>
                  <a:lnTo>
                    <a:pt x="159998" y="565392"/>
                  </a:lnTo>
                  <a:lnTo>
                    <a:pt x="146642" y="564669"/>
                  </a:lnTo>
                  <a:close/>
                </a:path>
                <a:path w="459104" h="628014">
                  <a:moveTo>
                    <a:pt x="245037" y="339583"/>
                  </a:moveTo>
                  <a:lnTo>
                    <a:pt x="182714" y="339583"/>
                  </a:lnTo>
                  <a:lnTo>
                    <a:pt x="186635" y="341936"/>
                  </a:lnTo>
                  <a:lnTo>
                    <a:pt x="191340" y="343504"/>
                  </a:lnTo>
                  <a:lnTo>
                    <a:pt x="195261" y="345857"/>
                  </a:lnTo>
                  <a:lnTo>
                    <a:pt x="201535" y="348994"/>
                  </a:lnTo>
                  <a:lnTo>
                    <a:pt x="215650" y="355268"/>
                  </a:lnTo>
                  <a:lnTo>
                    <a:pt x="218281" y="373307"/>
                  </a:lnTo>
                  <a:lnTo>
                    <a:pt x="220747" y="389188"/>
                  </a:lnTo>
                  <a:lnTo>
                    <a:pt x="223441" y="406246"/>
                  </a:lnTo>
                  <a:lnTo>
                    <a:pt x="225845" y="421932"/>
                  </a:lnTo>
                  <a:lnTo>
                    <a:pt x="231530" y="455141"/>
                  </a:lnTo>
                  <a:lnTo>
                    <a:pt x="236039" y="487614"/>
                  </a:lnTo>
                  <a:lnTo>
                    <a:pt x="238196" y="519206"/>
                  </a:lnTo>
                  <a:lnTo>
                    <a:pt x="236823" y="549768"/>
                  </a:lnTo>
                  <a:lnTo>
                    <a:pt x="225943" y="554915"/>
                  </a:lnTo>
                  <a:lnTo>
                    <a:pt x="215650" y="560944"/>
                  </a:lnTo>
                  <a:lnTo>
                    <a:pt x="205946" y="567855"/>
                  </a:lnTo>
                  <a:lnTo>
                    <a:pt x="196830" y="575649"/>
                  </a:lnTo>
                  <a:lnTo>
                    <a:pt x="371766" y="575649"/>
                  </a:lnTo>
                  <a:lnTo>
                    <a:pt x="359940" y="573296"/>
                  </a:lnTo>
                  <a:lnTo>
                    <a:pt x="342811" y="560000"/>
                  </a:lnTo>
                  <a:lnTo>
                    <a:pt x="323476" y="549866"/>
                  </a:lnTo>
                  <a:lnTo>
                    <a:pt x="302376" y="543408"/>
                  </a:lnTo>
                  <a:lnTo>
                    <a:pt x="287710" y="541925"/>
                  </a:lnTo>
                  <a:lnTo>
                    <a:pt x="268191" y="541925"/>
                  </a:lnTo>
                  <a:lnTo>
                    <a:pt x="268448" y="512356"/>
                  </a:lnTo>
                  <a:lnTo>
                    <a:pt x="266132" y="482419"/>
                  </a:lnTo>
                  <a:lnTo>
                    <a:pt x="261903" y="452028"/>
                  </a:lnTo>
                  <a:lnTo>
                    <a:pt x="256428" y="421147"/>
                  </a:lnTo>
                  <a:lnTo>
                    <a:pt x="258780" y="416442"/>
                  </a:lnTo>
                  <a:lnTo>
                    <a:pt x="264270" y="410952"/>
                  </a:lnTo>
                  <a:lnTo>
                    <a:pt x="271327" y="406246"/>
                  </a:lnTo>
                  <a:lnTo>
                    <a:pt x="428737" y="406246"/>
                  </a:lnTo>
                  <a:lnTo>
                    <a:pt x="441254" y="382718"/>
                  </a:lnTo>
                  <a:lnTo>
                    <a:pt x="250938" y="382718"/>
                  </a:lnTo>
                  <a:lnTo>
                    <a:pt x="245037" y="339583"/>
                  </a:lnTo>
                  <a:close/>
                </a:path>
                <a:path w="459104" h="628014">
                  <a:moveTo>
                    <a:pt x="279953" y="541141"/>
                  </a:moveTo>
                  <a:lnTo>
                    <a:pt x="272112" y="541141"/>
                  </a:lnTo>
                  <a:lnTo>
                    <a:pt x="268191" y="541925"/>
                  </a:lnTo>
                  <a:lnTo>
                    <a:pt x="287710" y="541925"/>
                  </a:lnTo>
                  <a:lnTo>
                    <a:pt x="279953" y="541141"/>
                  </a:lnTo>
                  <a:close/>
                </a:path>
                <a:path w="459104" h="628014">
                  <a:moveTo>
                    <a:pt x="428737" y="406246"/>
                  </a:moveTo>
                  <a:lnTo>
                    <a:pt x="271327" y="406246"/>
                  </a:lnTo>
                  <a:lnTo>
                    <a:pt x="283972" y="425755"/>
                  </a:lnTo>
                  <a:lnTo>
                    <a:pt x="301322" y="441146"/>
                  </a:lnTo>
                  <a:lnTo>
                    <a:pt x="322495" y="451244"/>
                  </a:lnTo>
                  <a:lnTo>
                    <a:pt x="346609" y="454871"/>
                  </a:lnTo>
                  <a:lnTo>
                    <a:pt x="357612" y="454148"/>
                  </a:lnTo>
                  <a:lnTo>
                    <a:pt x="425334" y="412643"/>
                  </a:lnTo>
                  <a:lnTo>
                    <a:pt x="428737" y="406246"/>
                  </a:lnTo>
                  <a:close/>
                </a:path>
                <a:path w="459104" h="628014">
                  <a:moveTo>
                    <a:pt x="458747" y="272136"/>
                  </a:moveTo>
                  <a:lnTo>
                    <a:pt x="447413" y="275052"/>
                  </a:lnTo>
                  <a:lnTo>
                    <a:pt x="419244" y="281351"/>
                  </a:lnTo>
                  <a:lnTo>
                    <a:pt x="382988" y="287355"/>
                  </a:lnTo>
                  <a:lnTo>
                    <a:pt x="347393" y="289390"/>
                  </a:lnTo>
                  <a:lnTo>
                    <a:pt x="315339" y="295860"/>
                  </a:lnTo>
                  <a:lnTo>
                    <a:pt x="289167" y="313506"/>
                  </a:lnTo>
                  <a:lnTo>
                    <a:pt x="271523" y="339681"/>
                  </a:lnTo>
                  <a:lnTo>
                    <a:pt x="265054" y="371738"/>
                  </a:lnTo>
                  <a:lnTo>
                    <a:pt x="265054" y="373307"/>
                  </a:lnTo>
                  <a:lnTo>
                    <a:pt x="260349" y="375660"/>
                  </a:lnTo>
                  <a:lnTo>
                    <a:pt x="255644" y="378797"/>
                  </a:lnTo>
                  <a:lnTo>
                    <a:pt x="250938" y="382718"/>
                  </a:lnTo>
                  <a:lnTo>
                    <a:pt x="441254" y="382718"/>
                  </a:lnTo>
                  <a:lnTo>
                    <a:pt x="446886" y="372130"/>
                  </a:lnTo>
                  <a:lnTo>
                    <a:pt x="456529" y="324559"/>
                  </a:lnTo>
                  <a:lnTo>
                    <a:pt x="458747" y="272136"/>
                  </a:lnTo>
                  <a:close/>
                </a:path>
                <a:path w="459104" h="628014">
                  <a:moveTo>
                    <a:pt x="0" y="196061"/>
                  </a:moveTo>
                  <a:lnTo>
                    <a:pt x="2217" y="248375"/>
                  </a:lnTo>
                  <a:lnTo>
                    <a:pt x="11840" y="295664"/>
                  </a:lnTo>
                  <a:lnTo>
                    <a:pt x="33413" y="336238"/>
                  </a:lnTo>
                  <a:lnTo>
                    <a:pt x="71360" y="367817"/>
                  </a:lnTo>
                  <a:lnTo>
                    <a:pt x="112138" y="378797"/>
                  </a:lnTo>
                  <a:lnTo>
                    <a:pt x="133642" y="375978"/>
                  </a:lnTo>
                  <a:lnTo>
                    <a:pt x="153014" y="368013"/>
                  </a:lnTo>
                  <a:lnTo>
                    <a:pt x="169592" y="355636"/>
                  </a:lnTo>
                  <a:lnTo>
                    <a:pt x="182714" y="339583"/>
                  </a:lnTo>
                  <a:lnTo>
                    <a:pt x="245037" y="339583"/>
                  </a:lnTo>
                  <a:lnTo>
                    <a:pt x="244935" y="338836"/>
                  </a:lnTo>
                  <a:lnTo>
                    <a:pt x="243740" y="318408"/>
                  </a:lnTo>
                  <a:lnTo>
                    <a:pt x="210945" y="318408"/>
                  </a:lnTo>
                  <a:lnTo>
                    <a:pt x="210161" y="317623"/>
                  </a:lnTo>
                  <a:lnTo>
                    <a:pt x="209377" y="317623"/>
                  </a:lnTo>
                  <a:lnTo>
                    <a:pt x="207808" y="316839"/>
                  </a:lnTo>
                  <a:lnTo>
                    <a:pt x="202319" y="314486"/>
                  </a:lnTo>
                  <a:lnTo>
                    <a:pt x="197614" y="311349"/>
                  </a:lnTo>
                  <a:lnTo>
                    <a:pt x="192125" y="308996"/>
                  </a:lnTo>
                  <a:lnTo>
                    <a:pt x="192909" y="304291"/>
                  </a:lnTo>
                  <a:lnTo>
                    <a:pt x="192909" y="295664"/>
                  </a:lnTo>
                  <a:lnTo>
                    <a:pt x="186439" y="263607"/>
                  </a:lnTo>
                  <a:lnTo>
                    <a:pt x="168795" y="237432"/>
                  </a:lnTo>
                  <a:lnTo>
                    <a:pt x="142623" y="219785"/>
                  </a:lnTo>
                  <a:lnTo>
                    <a:pt x="110569" y="213315"/>
                  </a:lnTo>
                  <a:lnTo>
                    <a:pt x="75428" y="211281"/>
                  </a:lnTo>
                  <a:lnTo>
                    <a:pt x="39405" y="205276"/>
                  </a:lnTo>
                  <a:lnTo>
                    <a:pt x="11321" y="198978"/>
                  </a:lnTo>
                  <a:lnTo>
                    <a:pt x="0" y="196061"/>
                  </a:lnTo>
                  <a:close/>
                </a:path>
                <a:path w="459104" h="628014">
                  <a:moveTo>
                    <a:pt x="278282" y="138809"/>
                  </a:moveTo>
                  <a:lnTo>
                    <a:pt x="227413" y="138809"/>
                  </a:lnTo>
                  <a:lnTo>
                    <a:pt x="232118" y="143515"/>
                  </a:lnTo>
                  <a:lnTo>
                    <a:pt x="235255" y="148220"/>
                  </a:lnTo>
                  <a:lnTo>
                    <a:pt x="238391" y="153710"/>
                  </a:lnTo>
                  <a:lnTo>
                    <a:pt x="223075" y="196649"/>
                  </a:lnTo>
                  <a:lnTo>
                    <a:pt x="214082" y="238412"/>
                  </a:lnTo>
                  <a:lnTo>
                    <a:pt x="210381" y="278998"/>
                  </a:lnTo>
                  <a:lnTo>
                    <a:pt x="210945" y="318408"/>
                  </a:lnTo>
                  <a:lnTo>
                    <a:pt x="243740" y="318408"/>
                  </a:lnTo>
                  <a:lnTo>
                    <a:pt x="242312" y="293997"/>
                  </a:lnTo>
                  <a:lnTo>
                    <a:pt x="244983" y="247835"/>
                  </a:lnTo>
                  <a:lnTo>
                    <a:pt x="254859" y="199982"/>
                  </a:lnTo>
                  <a:lnTo>
                    <a:pt x="280737" y="193708"/>
                  </a:lnTo>
                  <a:lnTo>
                    <a:pt x="386956" y="193708"/>
                  </a:lnTo>
                  <a:lnTo>
                    <a:pt x="396012" y="182728"/>
                  </a:lnTo>
                  <a:lnTo>
                    <a:pt x="390597" y="180437"/>
                  </a:lnTo>
                  <a:lnTo>
                    <a:pt x="377388" y="174396"/>
                  </a:lnTo>
                  <a:lnTo>
                    <a:pt x="360945" y="165854"/>
                  </a:lnTo>
                  <a:lnTo>
                    <a:pt x="356725" y="163122"/>
                  </a:lnTo>
                  <a:lnTo>
                    <a:pt x="266622" y="163122"/>
                  </a:lnTo>
                  <a:lnTo>
                    <a:pt x="274268" y="146505"/>
                  </a:lnTo>
                  <a:lnTo>
                    <a:pt x="278282" y="138809"/>
                  </a:lnTo>
                  <a:close/>
                </a:path>
                <a:path w="459104" h="628014">
                  <a:moveTo>
                    <a:pt x="386956" y="193708"/>
                  </a:moveTo>
                  <a:lnTo>
                    <a:pt x="280737" y="193708"/>
                  </a:lnTo>
                  <a:lnTo>
                    <a:pt x="282195" y="201759"/>
                  </a:lnTo>
                  <a:lnTo>
                    <a:pt x="308968" y="229001"/>
                  </a:lnTo>
                  <a:lnTo>
                    <a:pt x="316026" y="229785"/>
                  </a:lnTo>
                  <a:lnTo>
                    <a:pt x="340323" y="228829"/>
                  </a:lnTo>
                  <a:lnTo>
                    <a:pt x="361018" y="219197"/>
                  </a:lnTo>
                  <a:lnTo>
                    <a:pt x="379214" y="203095"/>
                  </a:lnTo>
                  <a:lnTo>
                    <a:pt x="386956" y="193708"/>
                  </a:lnTo>
                  <a:close/>
                </a:path>
                <a:path w="459104" h="628014">
                  <a:moveTo>
                    <a:pt x="317202" y="147828"/>
                  </a:moveTo>
                  <a:lnTo>
                    <a:pt x="303037" y="151872"/>
                  </a:lnTo>
                  <a:lnTo>
                    <a:pt x="290932" y="160769"/>
                  </a:lnTo>
                  <a:lnTo>
                    <a:pt x="283090" y="160769"/>
                  </a:lnTo>
                  <a:lnTo>
                    <a:pt x="274464" y="161553"/>
                  </a:lnTo>
                  <a:lnTo>
                    <a:pt x="266622" y="163122"/>
                  </a:lnTo>
                  <a:lnTo>
                    <a:pt x="356725" y="163122"/>
                  </a:lnTo>
                  <a:lnTo>
                    <a:pt x="345825" y="156063"/>
                  </a:lnTo>
                  <a:lnTo>
                    <a:pt x="331954" y="149078"/>
                  </a:lnTo>
                  <a:lnTo>
                    <a:pt x="317202" y="147828"/>
                  </a:lnTo>
                  <a:close/>
                </a:path>
                <a:path w="459104" h="628014">
                  <a:moveTo>
                    <a:pt x="147426" y="55676"/>
                  </a:moveTo>
                  <a:lnTo>
                    <a:pt x="153307" y="105478"/>
                  </a:lnTo>
                  <a:lnTo>
                    <a:pt x="182714" y="141162"/>
                  </a:lnTo>
                  <a:lnTo>
                    <a:pt x="196045" y="146652"/>
                  </a:lnTo>
                  <a:lnTo>
                    <a:pt x="203103" y="146652"/>
                  </a:lnTo>
                  <a:lnTo>
                    <a:pt x="209879" y="146088"/>
                  </a:lnTo>
                  <a:lnTo>
                    <a:pt x="216140" y="144495"/>
                  </a:lnTo>
                  <a:lnTo>
                    <a:pt x="221960" y="142020"/>
                  </a:lnTo>
                  <a:lnTo>
                    <a:pt x="227413" y="138809"/>
                  </a:lnTo>
                  <a:lnTo>
                    <a:pt x="278282" y="138809"/>
                  </a:lnTo>
                  <a:lnTo>
                    <a:pt x="283090" y="129594"/>
                  </a:lnTo>
                  <a:lnTo>
                    <a:pt x="288217" y="120771"/>
                  </a:lnTo>
                  <a:lnTo>
                    <a:pt x="253291" y="120771"/>
                  </a:lnTo>
                  <a:lnTo>
                    <a:pt x="250154" y="116850"/>
                  </a:lnTo>
                  <a:lnTo>
                    <a:pt x="243096" y="109791"/>
                  </a:lnTo>
                  <a:lnTo>
                    <a:pt x="243096" y="108223"/>
                  </a:lnTo>
                  <a:lnTo>
                    <a:pt x="243881" y="106654"/>
                  </a:lnTo>
                  <a:lnTo>
                    <a:pt x="243881" y="105085"/>
                  </a:lnTo>
                  <a:lnTo>
                    <a:pt x="240597" y="89118"/>
                  </a:lnTo>
                  <a:lnTo>
                    <a:pt x="231726" y="76165"/>
                  </a:lnTo>
                  <a:lnTo>
                    <a:pt x="218738" y="67477"/>
                  </a:lnTo>
                  <a:lnTo>
                    <a:pt x="203103" y="64303"/>
                  </a:lnTo>
                  <a:lnTo>
                    <a:pt x="185140" y="63286"/>
                  </a:lnTo>
                  <a:lnTo>
                    <a:pt x="167031" y="60284"/>
                  </a:lnTo>
                  <a:lnTo>
                    <a:pt x="153038" y="57135"/>
                  </a:lnTo>
                  <a:lnTo>
                    <a:pt x="147426" y="55676"/>
                  </a:lnTo>
                  <a:close/>
                </a:path>
                <a:path w="459104" h="628014">
                  <a:moveTo>
                    <a:pt x="363076" y="0"/>
                  </a:moveTo>
                  <a:lnTo>
                    <a:pt x="313281" y="5882"/>
                  </a:lnTo>
                  <a:lnTo>
                    <a:pt x="277600" y="35292"/>
                  </a:lnTo>
                  <a:lnTo>
                    <a:pt x="272111" y="48618"/>
                  </a:lnTo>
                  <a:lnTo>
                    <a:pt x="272111" y="64303"/>
                  </a:lnTo>
                  <a:lnTo>
                    <a:pt x="274464" y="71362"/>
                  </a:lnTo>
                  <a:lnTo>
                    <a:pt x="279169" y="78420"/>
                  </a:lnTo>
                  <a:lnTo>
                    <a:pt x="272189" y="89118"/>
                  </a:lnTo>
                  <a:lnTo>
                    <a:pt x="265642" y="99596"/>
                  </a:lnTo>
                  <a:lnTo>
                    <a:pt x="259319" y="110183"/>
                  </a:lnTo>
                  <a:lnTo>
                    <a:pt x="253291" y="120771"/>
                  </a:lnTo>
                  <a:lnTo>
                    <a:pt x="288217" y="120771"/>
                  </a:lnTo>
                  <a:lnTo>
                    <a:pt x="293088" y="112389"/>
                  </a:lnTo>
                  <a:lnTo>
                    <a:pt x="304263" y="94890"/>
                  </a:lnTo>
                  <a:lnTo>
                    <a:pt x="316701" y="94890"/>
                  </a:lnTo>
                  <a:lnTo>
                    <a:pt x="328854" y="92390"/>
                  </a:lnTo>
                  <a:lnTo>
                    <a:pt x="341805" y="83518"/>
                  </a:lnTo>
                  <a:lnTo>
                    <a:pt x="350493" y="70528"/>
                  </a:lnTo>
                  <a:lnTo>
                    <a:pt x="353666" y="54892"/>
                  </a:lnTo>
                  <a:lnTo>
                    <a:pt x="355137" y="37715"/>
                  </a:lnTo>
                  <a:lnTo>
                    <a:pt x="358371" y="19802"/>
                  </a:lnTo>
                  <a:lnTo>
                    <a:pt x="361606" y="5710"/>
                  </a:lnTo>
                  <a:lnTo>
                    <a:pt x="363076" y="0"/>
                  </a:lnTo>
                  <a:close/>
                </a:path>
                <a:path w="459104" h="628014">
                  <a:moveTo>
                    <a:pt x="316701" y="94890"/>
                  </a:moveTo>
                  <a:lnTo>
                    <a:pt x="304263" y="94890"/>
                  </a:lnTo>
                  <a:lnTo>
                    <a:pt x="307399" y="95674"/>
                  </a:lnTo>
                  <a:lnTo>
                    <a:pt x="312889" y="95674"/>
                  </a:lnTo>
                  <a:lnTo>
                    <a:pt x="316701" y="9489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4" name="object 74"/>
          <p:cNvSpPr txBox="1"/>
          <p:nvPr/>
        </p:nvSpPr>
        <p:spPr>
          <a:xfrm>
            <a:off x="440842" y="1008126"/>
            <a:ext cx="6118578" cy="751488"/>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5" normalizeH="0" baseline="0" noProof="0" dirty="0">
                <a:ln>
                  <a:noFill/>
                </a:ln>
                <a:solidFill>
                  <a:srgbClr val="099AAD"/>
                </a:solidFill>
                <a:effectLst/>
                <a:uLnTx/>
                <a:uFillTx/>
                <a:latin typeface="Arial"/>
                <a:cs typeface="Arial"/>
              </a:rPr>
              <a:t>Paris</a:t>
            </a:r>
            <a:r>
              <a:rPr kumimoji="0" sz="2400" b="1" i="0" u="none" strike="noStrike" kern="0" cap="none" spc="-120" normalizeH="0" baseline="0" noProof="0" dirty="0">
                <a:ln>
                  <a:noFill/>
                </a:ln>
                <a:solidFill>
                  <a:srgbClr val="099AAD"/>
                </a:solidFill>
                <a:effectLst/>
                <a:uLnTx/>
                <a:uFillTx/>
                <a:latin typeface="Arial"/>
                <a:cs typeface="Arial"/>
              </a:rPr>
              <a:t> </a:t>
            </a:r>
            <a:r>
              <a:rPr kumimoji="0" sz="2400" b="1" i="0" u="none" strike="noStrike" kern="0" cap="none" spc="0" normalizeH="0" baseline="0" noProof="0" dirty="0">
                <a:ln>
                  <a:noFill/>
                </a:ln>
                <a:solidFill>
                  <a:srgbClr val="099AAD"/>
                </a:solidFill>
                <a:effectLst/>
                <a:uLnTx/>
                <a:uFillTx/>
                <a:latin typeface="Arial"/>
                <a:cs typeface="Arial"/>
              </a:rPr>
              <a:t>Agreement</a:t>
            </a:r>
            <a:r>
              <a:rPr kumimoji="0" lang="en-US" sz="2400" b="1" i="0" u="none" strike="noStrike" kern="0" cap="none" spc="0" normalizeH="0" baseline="0" noProof="0" dirty="0">
                <a:ln>
                  <a:noFill/>
                </a:ln>
                <a:solidFill>
                  <a:srgbClr val="099AAD"/>
                </a:solidFill>
                <a:effectLst/>
                <a:uLnTx/>
                <a:uFillTx/>
                <a:latin typeface="Arial"/>
                <a:cs typeface="Arial"/>
              </a:rPr>
              <a:t> 2015</a:t>
            </a:r>
            <a:r>
              <a:rPr kumimoji="0" sz="2400" b="0" i="0" u="none" strike="noStrike" kern="0" cap="none" spc="0" normalizeH="0" baseline="0" noProof="0" dirty="0">
                <a:ln>
                  <a:noFill/>
                </a:ln>
                <a:solidFill>
                  <a:srgbClr val="099AAD"/>
                </a:solidFill>
                <a:effectLst/>
                <a:uLnTx/>
                <a:uFillTx/>
                <a:latin typeface="Arial"/>
                <a:cs typeface="Arial"/>
              </a:rPr>
              <a:t>:</a:t>
            </a:r>
            <a:r>
              <a:rPr kumimoji="0" sz="2400" b="0" i="0" u="none" strike="noStrike" kern="0" cap="none" spc="-120" normalizeH="0" baseline="0" noProof="0" dirty="0">
                <a:ln>
                  <a:noFill/>
                </a:ln>
                <a:solidFill>
                  <a:srgbClr val="099AAD"/>
                </a:solidFill>
                <a:effectLst/>
                <a:uLnTx/>
                <a:uFillTx/>
                <a:latin typeface="Arial"/>
                <a:cs typeface="Arial"/>
              </a:rPr>
              <a:t> </a:t>
            </a:r>
            <a:r>
              <a:rPr kumimoji="0" sz="2400" b="0" i="0" u="none" strike="noStrike" kern="0" cap="none" spc="0" normalizeH="0" baseline="0" noProof="0" dirty="0">
                <a:ln>
                  <a:noFill/>
                </a:ln>
                <a:solidFill>
                  <a:srgbClr val="099AAD"/>
                </a:solidFill>
                <a:effectLst/>
                <a:uLnTx/>
                <a:uFillTx/>
                <a:latin typeface="Arial"/>
                <a:cs typeface="Arial"/>
              </a:rPr>
              <a:t>keep</a:t>
            </a:r>
            <a:r>
              <a:rPr kumimoji="0" sz="2400" b="0" i="0" u="none" strike="noStrike" kern="0" cap="none" spc="-120" normalizeH="0" baseline="0" noProof="0" dirty="0">
                <a:ln>
                  <a:noFill/>
                </a:ln>
                <a:solidFill>
                  <a:srgbClr val="099AAD"/>
                </a:solidFill>
                <a:effectLst/>
                <a:uLnTx/>
                <a:uFillTx/>
                <a:latin typeface="Arial"/>
                <a:cs typeface="Arial"/>
              </a:rPr>
              <a:t> </a:t>
            </a:r>
            <a:r>
              <a:rPr kumimoji="0" sz="2400" b="0" i="0" u="none" strike="noStrike" kern="0" cap="none" spc="0" normalizeH="0" baseline="0" noProof="0" dirty="0">
                <a:ln>
                  <a:noFill/>
                </a:ln>
                <a:solidFill>
                  <a:srgbClr val="099AAD"/>
                </a:solidFill>
                <a:effectLst/>
                <a:uLnTx/>
                <a:uFillTx/>
                <a:latin typeface="Arial"/>
                <a:cs typeface="Arial"/>
              </a:rPr>
              <a:t>global</a:t>
            </a:r>
            <a:r>
              <a:rPr kumimoji="0" sz="2400" b="0" i="0" u="none" strike="noStrike" kern="0" cap="none" spc="-100" normalizeH="0" baseline="0" noProof="0" dirty="0">
                <a:ln>
                  <a:noFill/>
                </a:ln>
                <a:solidFill>
                  <a:srgbClr val="099AAD"/>
                </a:solidFill>
                <a:effectLst/>
                <a:uLnTx/>
                <a:uFillTx/>
                <a:latin typeface="Arial"/>
                <a:cs typeface="Arial"/>
              </a:rPr>
              <a:t> </a:t>
            </a:r>
            <a:r>
              <a:rPr kumimoji="0" sz="2400" b="0" i="0" u="none" strike="noStrike" kern="0" cap="none" spc="-10" normalizeH="0" baseline="0" noProof="0" dirty="0">
                <a:ln>
                  <a:noFill/>
                </a:ln>
                <a:solidFill>
                  <a:srgbClr val="099AAD"/>
                </a:solidFill>
                <a:effectLst/>
                <a:uLnTx/>
                <a:uFillTx/>
                <a:latin typeface="Arial"/>
                <a:cs typeface="Arial"/>
              </a:rPr>
              <a:t>warming </a:t>
            </a:r>
            <a:r>
              <a:rPr kumimoji="0" sz="2400" b="0" i="0" u="none" strike="noStrike" kern="0" cap="none" spc="0" normalizeH="0" baseline="0" noProof="0" dirty="0">
                <a:ln>
                  <a:noFill/>
                </a:ln>
                <a:solidFill>
                  <a:srgbClr val="099AAD"/>
                </a:solidFill>
                <a:effectLst/>
                <a:uLnTx/>
                <a:uFillTx/>
                <a:latin typeface="Arial"/>
                <a:cs typeface="Arial"/>
              </a:rPr>
              <a:t>below</a:t>
            </a:r>
            <a:r>
              <a:rPr kumimoji="0" sz="2400" b="0" i="0" u="none" strike="noStrike" kern="0" cap="none" spc="-75" normalizeH="0" baseline="0" noProof="0" dirty="0">
                <a:ln>
                  <a:noFill/>
                </a:ln>
                <a:solidFill>
                  <a:srgbClr val="099AAD"/>
                </a:solidFill>
                <a:effectLst/>
                <a:uLnTx/>
                <a:uFillTx/>
                <a:latin typeface="Arial"/>
                <a:cs typeface="Arial"/>
              </a:rPr>
              <a:t> </a:t>
            </a:r>
            <a:r>
              <a:rPr kumimoji="0" sz="2400" b="0" i="0" u="none" strike="noStrike" kern="0" cap="none" spc="0" normalizeH="0" baseline="0" noProof="0" dirty="0">
                <a:ln>
                  <a:noFill/>
                </a:ln>
                <a:solidFill>
                  <a:srgbClr val="099AAD"/>
                </a:solidFill>
                <a:effectLst/>
                <a:uLnTx/>
                <a:uFillTx/>
                <a:latin typeface="Arial"/>
                <a:cs typeface="Arial"/>
              </a:rPr>
              <a:t>2°C</a:t>
            </a:r>
            <a:r>
              <a:rPr kumimoji="0" lang="en-US" sz="2400" b="0" i="0" u="none" strike="noStrike" kern="0" cap="none" spc="0" normalizeH="0" baseline="0" noProof="0" dirty="0">
                <a:ln>
                  <a:noFill/>
                </a:ln>
                <a:solidFill>
                  <a:srgbClr val="099AAD"/>
                </a:solidFill>
                <a:effectLst/>
                <a:uLnTx/>
                <a:uFillTx/>
                <a:latin typeface="Arial"/>
                <a:cs typeface="Arial"/>
              </a:rPr>
              <a:t>,</a:t>
            </a:r>
            <a:r>
              <a:rPr kumimoji="0" sz="2400" b="0" i="0" u="none" strike="noStrike" kern="0" cap="none" spc="-75" normalizeH="0" baseline="0" noProof="0" dirty="0">
                <a:ln>
                  <a:noFill/>
                </a:ln>
                <a:solidFill>
                  <a:srgbClr val="099AAD"/>
                </a:solidFill>
                <a:effectLst/>
                <a:uLnTx/>
                <a:uFillTx/>
                <a:latin typeface="Arial"/>
                <a:cs typeface="Arial"/>
              </a:rPr>
              <a:t> </a:t>
            </a:r>
            <a:r>
              <a:rPr kumimoji="0" sz="2400" b="0" i="0" u="none" strike="noStrike" kern="0" cap="none" spc="0" normalizeH="0" baseline="0" noProof="0" dirty="0">
                <a:ln>
                  <a:noFill/>
                </a:ln>
                <a:solidFill>
                  <a:srgbClr val="099AAD"/>
                </a:solidFill>
                <a:effectLst/>
                <a:uLnTx/>
                <a:uFillTx/>
                <a:latin typeface="Arial"/>
                <a:cs typeface="Arial"/>
              </a:rPr>
              <a:t>preferably</a:t>
            </a:r>
            <a:r>
              <a:rPr kumimoji="0" sz="2400" b="0" i="0" u="none" strike="noStrike" kern="0" cap="none" spc="-95" normalizeH="0" baseline="0" noProof="0" dirty="0">
                <a:ln>
                  <a:noFill/>
                </a:ln>
                <a:solidFill>
                  <a:srgbClr val="099AAD"/>
                </a:solidFill>
                <a:effectLst/>
                <a:uLnTx/>
                <a:uFillTx/>
                <a:latin typeface="Arial"/>
                <a:cs typeface="Arial"/>
              </a:rPr>
              <a:t> </a:t>
            </a:r>
            <a:r>
              <a:rPr kumimoji="0" sz="2400" b="0" i="0" u="none" strike="noStrike" kern="0" cap="none" spc="0" normalizeH="0" baseline="0" noProof="0" dirty="0">
                <a:ln>
                  <a:noFill/>
                </a:ln>
                <a:solidFill>
                  <a:srgbClr val="099AAD"/>
                </a:solidFill>
                <a:effectLst/>
                <a:uLnTx/>
                <a:uFillTx/>
                <a:latin typeface="Arial"/>
                <a:cs typeface="Arial"/>
              </a:rPr>
              <a:t>below</a:t>
            </a:r>
            <a:r>
              <a:rPr kumimoji="0" sz="2400" b="0" i="0" u="none" strike="noStrike" kern="0" cap="none" spc="-75" normalizeH="0" baseline="0" noProof="0" dirty="0">
                <a:ln>
                  <a:noFill/>
                </a:ln>
                <a:solidFill>
                  <a:srgbClr val="099AAD"/>
                </a:solidFill>
                <a:effectLst/>
                <a:uLnTx/>
                <a:uFillTx/>
                <a:latin typeface="Arial"/>
                <a:cs typeface="Arial"/>
              </a:rPr>
              <a:t> </a:t>
            </a:r>
            <a:r>
              <a:rPr kumimoji="0" sz="2400" b="0" i="0" u="none" strike="noStrike" kern="0" cap="none" spc="-10" normalizeH="0" baseline="0" noProof="0" dirty="0">
                <a:ln>
                  <a:noFill/>
                </a:ln>
                <a:solidFill>
                  <a:srgbClr val="099AAD"/>
                </a:solidFill>
                <a:effectLst/>
                <a:uLnTx/>
                <a:uFillTx/>
                <a:latin typeface="Arial"/>
                <a:cs typeface="Arial"/>
              </a:rPr>
              <a:t>1.5°C</a:t>
            </a:r>
            <a:endParaRPr kumimoji="0" sz="2400" b="0" i="0" u="none" strike="noStrike" kern="0" cap="none" spc="0" normalizeH="0" baseline="0" noProof="0" dirty="0">
              <a:ln>
                <a:noFill/>
              </a:ln>
              <a:solidFill>
                <a:srgbClr val="099AAD"/>
              </a:solidFill>
              <a:effectLst/>
              <a:uLnTx/>
              <a:uFillTx/>
              <a:latin typeface="Arial"/>
              <a:cs typeface="Arial"/>
            </a:endParaRPr>
          </a:p>
        </p:txBody>
      </p:sp>
      <p:grpSp>
        <p:nvGrpSpPr>
          <p:cNvPr id="5" name="Group 4">
            <a:extLst>
              <a:ext uri="{FF2B5EF4-FFF2-40B4-BE49-F238E27FC236}">
                <a16:creationId xmlns:a16="http://schemas.microsoft.com/office/drawing/2014/main" id="{79296205-A7AA-A2E4-CF4A-E21F2182AEA7}"/>
              </a:ext>
            </a:extLst>
          </p:cNvPr>
          <p:cNvGrpSpPr/>
          <p:nvPr/>
        </p:nvGrpSpPr>
        <p:grpSpPr>
          <a:xfrm>
            <a:off x="253755" y="1979572"/>
            <a:ext cx="5408666" cy="2040644"/>
            <a:chOff x="253755" y="1979572"/>
            <a:chExt cx="5408666" cy="2040644"/>
          </a:xfrm>
        </p:grpSpPr>
        <p:grpSp>
          <p:nvGrpSpPr>
            <p:cNvPr id="7" name="object 7"/>
            <p:cNvGrpSpPr/>
            <p:nvPr/>
          </p:nvGrpSpPr>
          <p:grpSpPr>
            <a:xfrm>
              <a:off x="478281" y="2003456"/>
              <a:ext cx="5184140" cy="2016760"/>
              <a:chOff x="478281" y="1880361"/>
              <a:chExt cx="5184140" cy="2016760"/>
            </a:xfrm>
          </p:grpSpPr>
          <p:sp>
            <p:nvSpPr>
              <p:cNvPr id="8" name="object 8"/>
              <p:cNvSpPr/>
              <p:nvPr/>
            </p:nvSpPr>
            <p:spPr>
              <a:xfrm>
                <a:off x="484631" y="1886711"/>
                <a:ext cx="5171440" cy="2004060"/>
              </a:xfrm>
              <a:custGeom>
                <a:avLst/>
                <a:gdLst/>
                <a:ahLst/>
                <a:cxnLst/>
                <a:rect l="l" t="t" r="r" b="b"/>
                <a:pathLst>
                  <a:path w="5171440" h="2004060">
                    <a:moveTo>
                      <a:pt x="4836922" y="0"/>
                    </a:moveTo>
                    <a:lnTo>
                      <a:pt x="334022" y="0"/>
                    </a:lnTo>
                    <a:lnTo>
                      <a:pt x="284662" y="3622"/>
                    </a:lnTo>
                    <a:lnTo>
                      <a:pt x="237550" y="14146"/>
                    </a:lnTo>
                    <a:lnTo>
                      <a:pt x="193205" y="31054"/>
                    </a:lnTo>
                    <a:lnTo>
                      <a:pt x="152141" y="53827"/>
                    </a:lnTo>
                    <a:lnTo>
                      <a:pt x="114877" y="81948"/>
                    </a:lnTo>
                    <a:lnTo>
                      <a:pt x="81928" y="114901"/>
                    </a:lnTo>
                    <a:lnTo>
                      <a:pt x="53811" y="152166"/>
                    </a:lnTo>
                    <a:lnTo>
                      <a:pt x="31044" y="193227"/>
                    </a:lnTo>
                    <a:lnTo>
                      <a:pt x="14141" y="237567"/>
                    </a:lnTo>
                    <a:lnTo>
                      <a:pt x="3621" y="284667"/>
                    </a:lnTo>
                    <a:lnTo>
                      <a:pt x="0" y="334010"/>
                    </a:lnTo>
                    <a:lnTo>
                      <a:pt x="0" y="1670050"/>
                    </a:lnTo>
                    <a:lnTo>
                      <a:pt x="3621" y="1719392"/>
                    </a:lnTo>
                    <a:lnTo>
                      <a:pt x="14141" y="1766492"/>
                    </a:lnTo>
                    <a:lnTo>
                      <a:pt x="31044" y="1810832"/>
                    </a:lnTo>
                    <a:lnTo>
                      <a:pt x="53811" y="1851893"/>
                    </a:lnTo>
                    <a:lnTo>
                      <a:pt x="81928" y="1889158"/>
                    </a:lnTo>
                    <a:lnTo>
                      <a:pt x="114877" y="1922111"/>
                    </a:lnTo>
                    <a:lnTo>
                      <a:pt x="152141" y="1950232"/>
                    </a:lnTo>
                    <a:lnTo>
                      <a:pt x="193205" y="1973005"/>
                    </a:lnTo>
                    <a:lnTo>
                      <a:pt x="237550" y="1989913"/>
                    </a:lnTo>
                    <a:lnTo>
                      <a:pt x="284662" y="2000437"/>
                    </a:lnTo>
                    <a:lnTo>
                      <a:pt x="334022" y="2004060"/>
                    </a:lnTo>
                    <a:lnTo>
                      <a:pt x="4836922" y="2004060"/>
                    </a:lnTo>
                    <a:lnTo>
                      <a:pt x="4886264" y="2000437"/>
                    </a:lnTo>
                    <a:lnTo>
                      <a:pt x="4933364" y="1989913"/>
                    </a:lnTo>
                    <a:lnTo>
                      <a:pt x="4977704" y="1973005"/>
                    </a:lnTo>
                    <a:lnTo>
                      <a:pt x="5018765" y="1950232"/>
                    </a:lnTo>
                    <a:lnTo>
                      <a:pt x="5056030" y="1922111"/>
                    </a:lnTo>
                    <a:lnTo>
                      <a:pt x="5088983" y="1889158"/>
                    </a:lnTo>
                    <a:lnTo>
                      <a:pt x="5117104" y="1851893"/>
                    </a:lnTo>
                    <a:lnTo>
                      <a:pt x="5139877" y="1810832"/>
                    </a:lnTo>
                    <a:lnTo>
                      <a:pt x="5156785" y="1766492"/>
                    </a:lnTo>
                    <a:lnTo>
                      <a:pt x="5167309" y="1719392"/>
                    </a:lnTo>
                    <a:lnTo>
                      <a:pt x="5170932" y="1670050"/>
                    </a:lnTo>
                    <a:lnTo>
                      <a:pt x="5170932" y="334010"/>
                    </a:lnTo>
                    <a:lnTo>
                      <a:pt x="5167309" y="284667"/>
                    </a:lnTo>
                    <a:lnTo>
                      <a:pt x="5156785" y="237567"/>
                    </a:lnTo>
                    <a:lnTo>
                      <a:pt x="5139877" y="193227"/>
                    </a:lnTo>
                    <a:lnTo>
                      <a:pt x="5117104" y="152166"/>
                    </a:lnTo>
                    <a:lnTo>
                      <a:pt x="5088983" y="114901"/>
                    </a:lnTo>
                    <a:lnTo>
                      <a:pt x="5056030" y="81948"/>
                    </a:lnTo>
                    <a:lnTo>
                      <a:pt x="5018765" y="53827"/>
                    </a:lnTo>
                    <a:lnTo>
                      <a:pt x="4977704" y="31054"/>
                    </a:lnTo>
                    <a:lnTo>
                      <a:pt x="4933364" y="14146"/>
                    </a:lnTo>
                    <a:lnTo>
                      <a:pt x="4886264" y="3622"/>
                    </a:lnTo>
                    <a:lnTo>
                      <a:pt x="4836922" y="0"/>
                    </a:lnTo>
                    <a:close/>
                  </a:path>
                </a:pathLst>
              </a:custGeom>
              <a:solidFill>
                <a:srgbClr val="F9D9A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484631" y="1886711"/>
                <a:ext cx="5171440" cy="2004060"/>
              </a:xfrm>
              <a:custGeom>
                <a:avLst/>
                <a:gdLst/>
                <a:ahLst/>
                <a:cxnLst/>
                <a:rect l="l" t="t" r="r" b="b"/>
                <a:pathLst>
                  <a:path w="5171440" h="2004060">
                    <a:moveTo>
                      <a:pt x="0" y="334010"/>
                    </a:moveTo>
                    <a:lnTo>
                      <a:pt x="3621" y="284667"/>
                    </a:lnTo>
                    <a:lnTo>
                      <a:pt x="14141" y="237567"/>
                    </a:lnTo>
                    <a:lnTo>
                      <a:pt x="31044" y="193227"/>
                    </a:lnTo>
                    <a:lnTo>
                      <a:pt x="53811" y="152166"/>
                    </a:lnTo>
                    <a:lnTo>
                      <a:pt x="81928" y="114901"/>
                    </a:lnTo>
                    <a:lnTo>
                      <a:pt x="114877" y="81948"/>
                    </a:lnTo>
                    <a:lnTo>
                      <a:pt x="152141" y="53827"/>
                    </a:lnTo>
                    <a:lnTo>
                      <a:pt x="193205" y="31054"/>
                    </a:lnTo>
                    <a:lnTo>
                      <a:pt x="237550" y="14146"/>
                    </a:lnTo>
                    <a:lnTo>
                      <a:pt x="284662" y="3622"/>
                    </a:lnTo>
                    <a:lnTo>
                      <a:pt x="334022" y="0"/>
                    </a:lnTo>
                    <a:lnTo>
                      <a:pt x="4836922" y="0"/>
                    </a:lnTo>
                    <a:lnTo>
                      <a:pt x="4886264" y="3622"/>
                    </a:lnTo>
                    <a:lnTo>
                      <a:pt x="4933364" y="14146"/>
                    </a:lnTo>
                    <a:lnTo>
                      <a:pt x="4977704" y="31054"/>
                    </a:lnTo>
                    <a:lnTo>
                      <a:pt x="5018765" y="53827"/>
                    </a:lnTo>
                    <a:lnTo>
                      <a:pt x="5056030" y="81948"/>
                    </a:lnTo>
                    <a:lnTo>
                      <a:pt x="5088983" y="114901"/>
                    </a:lnTo>
                    <a:lnTo>
                      <a:pt x="5117104" y="152166"/>
                    </a:lnTo>
                    <a:lnTo>
                      <a:pt x="5139877" y="193227"/>
                    </a:lnTo>
                    <a:lnTo>
                      <a:pt x="5156785" y="237567"/>
                    </a:lnTo>
                    <a:lnTo>
                      <a:pt x="5167309" y="284667"/>
                    </a:lnTo>
                    <a:lnTo>
                      <a:pt x="5170932" y="334010"/>
                    </a:lnTo>
                    <a:lnTo>
                      <a:pt x="5170932" y="1670050"/>
                    </a:lnTo>
                    <a:lnTo>
                      <a:pt x="5167309" y="1719392"/>
                    </a:lnTo>
                    <a:lnTo>
                      <a:pt x="5156785" y="1766492"/>
                    </a:lnTo>
                    <a:lnTo>
                      <a:pt x="5139877" y="1810832"/>
                    </a:lnTo>
                    <a:lnTo>
                      <a:pt x="5117104" y="1851893"/>
                    </a:lnTo>
                    <a:lnTo>
                      <a:pt x="5088983" y="1889158"/>
                    </a:lnTo>
                    <a:lnTo>
                      <a:pt x="5056030" y="1922111"/>
                    </a:lnTo>
                    <a:lnTo>
                      <a:pt x="5018765" y="1950232"/>
                    </a:lnTo>
                    <a:lnTo>
                      <a:pt x="4977704" y="1973005"/>
                    </a:lnTo>
                    <a:lnTo>
                      <a:pt x="4933364" y="1989913"/>
                    </a:lnTo>
                    <a:lnTo>
                      <a:pt x="4886264" y="2000437"/>
                    </a:lnTo>
                    <a:lnTo>
                      <a:pt x="4836922" y="2004060"/>
                    </a:lnTo>
                    <a:lnTo>
                      <a:pt x="334022" y="2004060"/>
                    </a:lnTo>
                    <a:lnTo>
                      <a:pt x="284662" y="2000437"/>
                    </a:lnTo>
                    <a:lnTo>
                      <a:pt x="237550" y="1989913"/>
                    </a:lnTo>
                    <a:lnTo>
                      <a:pt x="193205" y="1973005"/>
                    </a:lnTo>
                    <a:lnTo>
                      <a:pt x="152141" y="1950232"/>
                    </a:lnTo>
                    <a:lnTo>
                      <a:pt x="114877" y="1922111"/>
                    </a:lnTo>
                    <a:lnTo>
                      <a:pt x="81928" y="1889158"/>
                    </a:lnTo>
                    <a:lnTo>
                      <a:pt x="53811" y="1851893"/>
                    </a:lnTo>
                    <a:lnTo>
                      <a:pt x="31044" y="1810832"/>
                    </a:lnTo>
                    <a:lnTo>
                      <a:pt x="14141" y="1766492"/>
                    </a:lnTo>
                    <a:lnTo>
                      <a:pt x="3621" y="1719392"/>
                    </a:lnTo>
                    <a:lnTo>
                      <a:pt x="0" y="1670050"/>
                    </a:lnTo>
                    <a:lnTo>
                      <a:pt x="0" y="33401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1471930" y="2989484"/>
              <a:ext cx="3380740" cy="894080"/>
              <a:chOff x="1471930" y="2866389"/>
              <a:chExt cx="3380740" cy="894080"/>
            </a:xfrm>
          </p:grpSpPr>
          <p:sp>
            <p:nvSpPr>
              <p:cNvPr id="12" name="object 12"/>
              <p:cNvSpPr/>
              <p:nvPr/>
            </p:nvSpPr>
            <p:spPr>
              <a:xfrm>
                <a:off x="1498092" y="2872739"/>
                <a:ext cx="1332230" cy="325120"/>
              </a:xfrm>
              <a:custGeom>
                <a:avLst/>
                <a:gdLst/>
                <a:ahLst/>
                <a:cxnLst/>
                <a:rect l="l" t="t" r="r" b="b"/>
                <a:pathLst>
                  <a:path w="1332230" h="325119">
                    <a:moveTo>
                      <a:pt x="1331975" y="0"/>
                    </a:moveTo>
                    <a:lnTo>
                      <a:pt x="0" y="0"/>
                    </a:lnTo>
                    <a:lnTo>
                      <a:pt x="0" y="324612"/>
                    </a:lnTo>
                    <a:lnTo>
                      <a:pt x="1331975" y="324612"/>
                    </a:lnTo>
                    <a:lnTo>
                      <a:pt x="1331975" y="0"/>
                    </a:lnTo>
                    <a:close/>
                  </a:path>
                </a:pathLst>
              </a:custGeom>
              <a:solidFill>
                <a:srgbClr val="FFDA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1498092" y="2872739"/>
                <a:ext cx="1332230" cy="325120"/>
              </a:xfrm>
              <a:custGeom>
                <a:avLst/>
                <a:gdLst/>
                <a:ahLst/>
                <a:cxnLst/>
                <a:rect l="l" t="t" r="r" b="b"/>
                <a:pathLst>
                  <a:path w="1332230" h="325119">
                    <a:moveTo>
                      <a:pt x="0" y="324612"/>
                    </a:moveTo>
                    <a:lnTo>
                      <a:pt x="1331975" y="324612"/>
                    </a:lnTo>
                    <a:lnTo>
                      <a:pt x="1331975" y="0"/>
                    </a:lnTo>
                    <a:lnTo>
                      <a:pt x="0" y="0"/>
                    </a:lnTo>
                    <a:lnTo>
                      <a:pt x="0" y="324612"/>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478280" y="3393947"/>
                <a:ext cx="3368040" cy="360045"/>
              </a:xfrm>
              <a:custGeom>
                <a:avLst/>
                <a:gdLst/>
                <a:ahLst/>
                <a:cxnLst/>
                <a:rect l="l" t="t" r="r" b="b"/>
                <a:pathLst>
                  <a:path w="3368040" h="360045">
                    <a:moveTo>
                      <a:pt x="3368040" y="0"/>
                    </a:moveTo>
                    <a:lnTo>
                      <a:pt x="0" y="0"/>
                    </a:lnTo>
                    <a:lnTo>
                      <a:pt x="0" y="359663"/>
                    </a:lnTo>
                    <a:lnTo>
                      <a:pt x="3368040" y="359663"/>
                    </a:lnTo>
                    <a:lnTo>
                      <a:pt x="3368040" y="0"/>
                    </a:lnTo>
                    <a:close/>
                  </a:path>
                </a:pathLst>
              </a:custGeom>
              <a:solidFill>
                <a:srgbClr val="9DC3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478280" y="3393947"/>
                <a:ext cx="3368040" cy="360045"/>
              </a:xfrm>
              <a:custGeom>
                <a:avLst/>
                <a:gdLst/>
                <a:ahLst/>
                <a:cxnLst/>
                <a:rect l="l" t="t" r="r" b="b"/>
                <a:pathLst>
                  <a:path w="3368040" h="360045">
                    <a:moveTo>
                      <a:pt x="0" y="359663"/>
                    </a:moveTo>
                    <a:lnTo>
                      <a:pt x="3368040" y="359663"/>
                    </a:lnTo>
                    <a:lnTo>
                      <a:pt x="3368040" y="0"/>
                    </a:lnTo>
                    <a:lnTo>
                      <a:pt x="0" y="0"/>
                    </a:lnTo>
                    <a:lnTo>
                      <a:pt x="0" y="359663"/>
                    </a:lnTo>
                    <a:close/>
                  </a:path>
                </a:pathLst>
              </a:custGeom>
              <a:ln w="12700">
                <a:solidFill>
                  <a:srgbClr val="4040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4892802" y="3491515"/>
              <a:ext cx="48133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37%</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59968" y="2966701"/>
              <a:ext cx="263017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2160905" algn="l"/>
                </a:tabLst>
                <a:defRPr/>
              </a:pPr>
              <a:r>
                <a:rPr kumimoji="0" sz="2700" b="1" i="0" u="none" strike="noStrike" kern="0" cap="none" spc="-15" normalizeH="0" baseline="1543" noProof="0" dirty="0">
                  <a:ln>
                    <a:noFill/>
                  </a:ln>
                  <a:solidFill>
                    <a:sysClr val="windowText" lastClr="000000"/>
                  </a:solidFill>
                  <a:effectLst/>
                  <a:uLnTx/>
                  <a:uFillTx/>
                  <a:latin typeface="Arial"/>
                  <a:cs typeface="Arial"/>
                </a:rPr>
                <a:t>1.5°C</a:t>
              </a:r>
              <a:r>
                <a:rPr kumimoji="0" sz="2700" b="1" i="0" u="none" strike="noStrike" kern="0" cap="none" spc="0" normalizeH="0" baseline="1543" noProof="0" dirty="0">
                  <a:ln>
                    <a:noFill/>
                  </a:ln>
                  <a:solidFill>
                    <a:sysClr val="windowText" lastClr="000000"/>
                  </a:solidFill>
                  <a:effectLst/>
                  <a:uLnTx/>
                  <a:uFillTx/>
                  <a:latin typeface="Arial"/>
                  <a:cs typeface="Arial"/>
                </a:rPr>
                <a:t>	</a:t>
              </a:r>
              <a:r>
                <a:rPr kumimoji="0" sz="1800" b="1" i="0" u="none" strike="noStrike" kern="0" cap="none" spc="-25" normalizeH="0" baseline="0" noProof="0" dirty="0">
                  <a:ln>
                    <a:noFill/>
                  </a:ln>
                  <a:solidFill>
                    <a:sysClr val="windowText" lastClr="000000"/>
                  </a:solidFill>
                  <a:effectLst/>
                  <a:uLnTx/>
                  <a:uFillTx/>
                  <a:latin typeface="Arial"/>
                  <a:cs typeface="Arial"/>
                </a:rPr>
                <a:t>14%</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901700" y="3519532"/>
              <a:ext cx="40894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cs typeface="Arial"/>
                </a:rPr>
                <a:t>2°C</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3829811" y="2540159"/>
              <a:ext cx="891540" cy="867410"/>
            </a:xfrm>
            <a:custGeom>
              <a:avLst/>
              <a:gdLst/>
              <a:ahLst/>
              <a:cxnLst/>
              <a:rect l="l" t="t" r="r" b="b"/>
              <a:pathLst>
                <a:path w="891539" h="867410">
                  <a:moveTo>
                    <a:pt x="445770" y="0"/>
                  </a:moveTo>
                  <a:lnTo>
                    <a:pt x="397187" y="2543"/>
                  </a:lnTo>
                  <a:lnTo>
                    <a:pt x="350123" y="9997"/>
                  </a:lnTo>
                  <a:lnTo>
                    <a:pt x="304848" y="22098"/>
                  </a:lnTo>
                  <a:lnTo>
                    <a:pt x="261635" y="38580"/>
                  </a:lnTo>
                  <a:lnTo>
                    <a:pt x="220754" y="59182"/>
                  </a:lnTo>
                  <a:lnTo>
                    <a:pt x="182477" y="83637"/>
                  </a:lnTo>
                  <a:lnTo>
                    <a:pt x="147077" y="111682"/>
                  </a:lnTo>
                  <a:lnTo>
                    <a:pt x="114824" y="143052"/>
                  </a:lnTo>
                  <a:lnTo>
                    <a:pt x="85990" y="177485"/>
                  </a:lnTo>
                  <a:lnTo>
                    <a:pt x="60847" y="214714"/>
                  </a:lnTo>
                  <a:lnTo>
                    <a:pt x="39666" y="254477"/>
                  </a:lnTo>
                  <a:lnTo>
                    <a:pt x="22719" y="296509"/>
                  </a:lnTo>
                  <a:lnTo>
                    <a:pt x="10278" y="340546"/>
                  </a:lnTo>
                  <a:lnTo>
                    <a:pt x="2614" y="386323"/>
                  </a:lnTo>
                  <a:lnTo>
                    <a:pt x="0" y="433577"/>
                  </a:lnTo>
                  <a:lnTo>
                    <a:pt x="2614" y="480810"/>
                  </a:lnTo>
                  <a:lnTo>
                    <a:pt x="10278" y="526571"/>
                  </a:lnTo>
                  <a:lnTo>
                    <a:pt x="22719" y="570597"/>
                  </a:lnTo>
                  <a:lnTo>
                    <a:pt x="39666" y="612623"/>
                  </a:lnTo>
                  <a:lnTo>
                    <a:pt x="60847" y="652384"/>
                  </a:lnTo>
                  <a:lnTo>
                    <a:pt x="85990" y="689616"/>
                  </a:lnTo>
                  <a:lnTo>
                    <a:pt x="114824" y="724052"/>
                  </a:lnTo>
                  <a:lnTo>
                    <a:pt x="147077" y="755429"/>
                  </a:lnTo>
                  <a:lnTo>
                    <a:pt x="182477" y="783482"/>
                  </a:lnTo>
                  <a:lnTo>
                    <a:pt x="220754" y="807945"/>
                  </a:lnTo>
                  <a:lnTo>
                    <a:pt x="261635" y="828555"/>
                  </a:lnTo>
                  <a:lnTo>
                    <a:pt x="304848" y="845045"/>
                  </a:lnTo>
                  <a:lnTo>
                    <a:pt x="350123" y="857152"/>
                  </a:lnTo>
                  <a:lnTo>
                    <a:pt x="397187" y="864611"/>
                  </a:lnTo>
                  <a:lnTo>
                    <a:pt x="445770" y="867156"/>
                  </a:lnTo>
                  <a:lnTo>
                    <a:pt x="494352" y="864611"/>
                  </a:lnTo>
                  <a:lnTo>
                    <a:pt x="541416" y="857152"/>
                  </a:lnTo>
                  <a:lnTo>
                    <a:pt x="586691" y="845045"/>
                  </a:lnTo>
                  <a:lnTo>
                    <a:pt x="629904" y="828555"/>
                  </a:lnTo>
                  <a:lnTo>
                    <a:pt x="670785" y="807945"/>
                  </a:lnTo>
                  <a:lnTo>
                    <a:pt x="709062" y="783482"/>
                  </a:lnTo>
                  <a:lnTo>
                    <a:pt x="744462" y="755429"/>
                  </a:lnTo>
                  <a:lnTo>
                    <a:pt x="776715" y="724052"/>
                  </a:lnTo>
                  <a:lnTo>
                    <a:pt x="805549" y="689616"/>
                  </a:lnTo>
                  <a:lnTo>
                    <a:pt x="830692" y="652384"/>
                  </a:lnTo>
                  <a:lnTo>
                    <a:pt x="851873" y="612623"/>
                  </a:lnTo>
                  <a:lnTo>
                    <a:pt x="868820" y="570597"/>
                  </a:lnTo>
                  <a:lnTo>
                    <a:pt x="881261" y="526571"/>
                  </a:lnTo>
                  <a:lnTo>
                    <a:pt x="888925" y="480810"/>
                  </a:lnTo>
                  <a:lnTo>
                    <a:pt x="891539" y="433577"/>
                  </a:lnTo>
                  <a:lnTo>
                    <a:pt x="888925" y="386323"/>
                  </a:lnTo>
                  <a:lnTo>
                    <a:pt x="881261" y="340546"/>
                  </a:lnTo>
                  <a:lnTo>
                    <a:pt x="868820" y="296509"/>
                  </a:lnTo>
                  <a:lnTo>
                    <a:pt x="851873" y="254477"/>
                  </a:lnTo>
                  <a:lnTo>
                    <a:pt x="830692" y="214714"/>
                  </a:lnTo>
                  <a:lnTo>
                    <a:pt x="805549" y="177485"/>
                  </a:lnTo>
                  <a:lnTo>
                    <a:pt x="776715" y="143052"/>
                  </a:lnTo>
                  <a:lnTo>
                    <a:pt x="744462" y="111682"/>
                  </a:lnTo>
                  <a:lnTo>
                    <a:pt x="709062" y="83637"/>
                  </a:lnTo>
                  <a:lnTo>
                    <a:pt x="670785" y="59182"/>
                  </a:lnTo>
                  <a:lnTo>
                    <a:pt x="629904" y="38580"/>
                  </a:lnTo>
                  <a:lnTo>
                    <a:pt x="586691" y="22098"/>
                  </a:lnTo>
                  <a:lnTo>
                    <a:pt x="541416" y="9997"/>
                  </a:lnTo>
                  <a:lnTo>
                    <a:pt x="494352" y="2543"/>
                  </a:lnTo>
                  <a:lnTo>
                    <a:pt x="445770"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4012819" y="2676252"/>
              <a:ext cx="509270" cy="574675"/>
            </a:xfrm>
            <a:prstGeom prst="rect">
              <a:avLst/>
            </a:prstGeom>
          </p:spPr>
          <p:txBody>
            <a:bodyPr vert="horz" wrap="square" lIns="0" tIns="12700" rIns="0" bIns="0" rtlCol="0">
              <a:spAutoFit/>
            </a:bodyPr>
            <a:lstStyle/>
            <a:p>
              <a:pPr marL="78105"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0" normalizeH="0" baseline="0" noProof="0" dirty="0">
                  <a:ln>
                    <a:noFill/>
                  </a:ln>
                  <a:solidFill>
                    <a:srgbClr val="F1F1F1"/>
                  </a:solidFill>
                  <a:effectLst/>
                  <a:uLnTx/>
                  <a:uFillTx/>
                  <a:latin typeface="Arial Narrow"/>
                  <a:cs typeface="Arial Narrow"/>
                </a:rPr>
                <a:t>2.6x</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25" normalizeH="0" baseline="0" noProof="0" dirty="0">
                  <a:ln>
                    <a:noFill/>
                  </a:ln>
                  <a:solidFill>
                    <a:srgbClr val="F1F1F1"/>
                  </a:solidFill>
                  <a:effectLst/>
                  <a:uLnTx/>
                  <a:uFillTx/>
                  <a:latin typeface="Arial Narrow"/>
                  <a:cs typeface="Arial Narrow"/>
                </a:rPr>
                <a:t>worse</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21" name="object 21"/>
            <p:cNvGrpSpPr/>
            <p:nvPr/>
          </p:nvGrpSpPr>
          <p:grpSpPr>
            <a:xfrm>
              <a:off x="4603418" y="2147994"/>
              <a:ext cx="775335" cy="700405"/>
              <a:chOff x="4603418" y="2024899"/>
              <a:chExt cx="775335" cy="700405"/>
            </a:xfrm>
          </p:grpSpPr>
          <p:sp>
            <p:nvSpPr>
              <p:cNvPr id="22" name="object 22"/>
              <p:cNvSpPr/>
              <p:nvPr/>
            </p:nvSpPr>
            <p:spPr>
              <a:xfrm>
                <a:off x="4603407" y="2024900"/>
                <a:ext cx="473709" cy="474980"/>
              </a:xfrm>
              <a:custGeom>
                <a:avLst/>
                <a:gdLst/>
                <a:ahLst/>
                <a:cxnLst/>
                <a:rect l="l" t="t" r="r" b="b"/>
                <a:pathLst>
                  <a:path w="473710" h="474980">
                    <a:moveTo>
                      <a:pt x="96837" y="221234"/>
                    </a:moveTo>
                    <a:lnTo>
                      <a:pt x="0" y="221234"/>
                    </a:lnTo>
                    <a:lnTo>
                      <a:pt x="0" y="253606"/>
                    </a:lnTo>
                    <a:lnTo>
                      <a:pt x="96837" y="253606"/>
                    </a:lnTo>
                    <a:lnTo>
                      <a:pt x="96837" y="221234"/>
                    </a:lnTo>
                    <a:close/>
                  </a:path>
                  <a:path w="473710" h="474980">
                    <a:moveTo>
                      <a:pt x="148945" y="347789"/>
                    </a:moveTo>
                    <a:lnTo>
                      <a:pt x="126123" y="324891"/>
                    </a:lnTo>
                    <a:lnTo>
                      <a:pt x="57658" y="393573"/>
                    </a:lnTo>
                    <a:lnTo>
                      <a:pt x="80479" y="416458"/>
                    </a:lnTo>
                    <a:lnTo>
                      <a:pt x="148945" y="347789"/>
                    </a:lnTo>
                    <a:close/>
                  </a:path>
                  <a:path w="473710" h="474980">
                    <a:moveTo>
                      <a:pt x="149479" y="126517"/>
                    </a:moveTo>
                    <a:lnTo>
                      <a:pt x="81000" y="57835"/>
                    </a:lnTo>
                    <a:lnTo>
                      <a:pt x="58178" y="80733"/>
                    </a:lnTo>
                    <a:lnTo>
                      <a:pt x="126644" y="149402"/>
                    </a:lnTo>
                    <a:lnTo>
                      <a:pt x="149479" y="126517"/>
                    </a:lnTo>
                    <a:close/>
                  </a:path>
                  <a:path w="473710" h="474980">
                    <a:moveTo>
                      <a:pt x="252844" y="377710"/>
                    </a:moveTo>
                    <a:lnTo>
                      <a:pt x="220573" y="377710"/>
                    </a:lnTo>
                    <a:lnTo>
                      <a:pt x="220573" y="474840"/>
                    </a:lnTo>
                    <a:lnTo>
                      <a:pt x="252844" y="474840"/>
                    </a:lnTo>
                    <a:lnTo>
                      <a:pt x="252844" y="377710"/>
                    </a:lnTo>
                    <a:close/>
                  </a:path>
                  <a:path w="473710" h="474980">
                    <a:moveTo>
                      <a:pt x="252844" y="0"/>
                    </a:moveTo>
                    <a:lnTo>
                      <a:pt x="220573" y="0"/>
                    </a:lnTo>
                    <a:lnTo>
                      <a:pt x="220573" y="97129"/>
                    </a:lnTo>
                    <a:lnTo>
                      <a:pt x="252844" y="97129"/>
                    </a:lnTo>
                    <a:lnTo>
                      <a:pt x="252844" y="0"/>
                    </a:lnTo>
                    <a:close/>
                  </a:path>
                  <a:path w="473710" h="474980">
                    <a:moveTo>
                      <a:pt x="355053" y="237413"/>
                    </a:moveTo>
                    <a:lnTo>
                      <a:pt x="345757" y="191211"/>
                    </a:lnTo>
                    <a:lnTo>
                      <a:pt x="320395" y="153479"/>
                    </a:lnTo>
                    <a:lnTo>
                      <a:pt x="282778" y="128041"/>
                    </a:lnTo>
                    <a:lnTo>
                      <a:pt x="236702" y="118706"/>
                    </a:lnTo>
                    <a:lnTo>
                      <a:pt x="190639" y="128041"/>
                    </a:lnTo>
                    <a:lnTo>
                      <a:pt x="153022" y="153479"/>
                    </a:lnTo>
                    <a:lnTo>
                      <a:pt x="127660" y="191211"/>
                    </a:lnTo>
                    <a:lnTo>
                      <a:pt x="118351" y="237413"/>
                    </a:lnTo>
                    <a:lnTo>
                      <a:pt x="127660" y="283629"/>
                    </a:lnTo>
                    <a:lnTo>
                      <a:pt x="153022" y="321360"/>
                    </a:lnTo>
                    <a:lnTo>
                      <a:pt x="190639" y="346798"/>
                    </a:lnTo>
                    <a:lnTo>
                      <a:pt x="236702" y="356120"/>
                    </a:lnTo>
                    <a:lnTo>
                      <a:pt x="282778" y="346798"/>
                    </a:lnTo>
                    <a:lnTo>
                      <a:pt x="320395" y="321360"/>
                    </a:lnTo>
                    <a:lnTo>
                      <a:pt x="345757" y="283629"/>
                    </a:lnTo>
                    <a:lnTo>
                      <a:pt x="355053" y="237413"/>
                    </a:lnTo>
                    <a:close/>
                  </a:path>
                  <a:path w="473710" h="474980">
                    <a:moveTo>
                      <a:pt x="415213" y="394106"/>
                    </a:moveTo>
                    <a:lnTo>
                      <a:pt x="346748" y="325424"/>
                    </a:lnTo>
                    <a:lnTo>
                      <a:pt x="323926" y="348322"/>
                    </a:lnTo>
                    <a:lnTo>
                      <a:pt x="392391" y="416991"/>
                    </a:lnTo>
                    <a:lnTo>
                      <a:pt x="415213" y="394106"/>
                    </a:lnTo>
                    <a:close/>
                  </a:path>
                  <a:path w="473710" h="474980">
                    <a:moveTo>
                      <a:pt x="415747" y="81254"/>
                    </a:moveTo>
                    <a:lnTo>
                      <a:pt x="392925" y="58369"/>
                    </a:lnTo>
                    <a:lnTo>
                      <a:pt x="324459" y="127038"/>
                    </a:lnTo>
                    <a:lnTo>
                      <a:pt x="347281" y="149936"/>
                    </a:lnTo>
                    <a:lnTo>
                      <a:pt x="415747" y="81254"/>
                    </a:lnTo>
                    <a:close/>
                  </a:path>
                  <a:path w="473710" h="474980">
                    <a:moveTo>
                      <a:pt x="473405" y="221234"/>
                    </a:moveTo>
                    <a:lnTo>
                      <a:pt x="376580" y="221234"/>
                    </a:lnTo>
                    <a:lnTo>
                      <a:pt x="376580" y="253606"/>
                    </a:lnTo>
                    <a:lnTo>
                      <a:pt x="473405" y="253606"/>
                    </a:lnTo>
                    <a:lnTo>
                      <a:pt x="473405" y="221234"/>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3" cstate="print"/>
              <a:stretch>
                <a:fillRect/>
              </a:stretch>
            </p:blipFill>
            <p:spPr>
              <a:xfrm>
                <a:off x="5176494" y="2209336"/>
                <a:ext cx="202258" cy="250967"/>
              </a:xfrm>
              <a:prstGeom prst="rect">
                <a:avLst/>
              </a:prstGeom>
            </p:spPr>
          </p:pic>
          <p:pic>
            <p:nvPicPr>
              <p:cNvPr id="24" name="object 24"/>
              <p:cNvPicPr/>
              <p:nvPr/>
            </p:nvPicPr>
            <p:blipFill>
              <a:blip r:embed="rId4" cstate="print"/>
              <a:stretch>
                <a:fillRect/>
              </a:stretch>
            </p:blipFill>
            <p:spPr>
              <a:xfrm>
                <a:off x="5075364" y="2492479"/>
                <a:ext cx="187382" cy="232480"/>
              </a:xfrm>
              <a:prstGeom prst="rect">
                <a:avLst/>
              </a:prstGeom>
            </p:spPr>
          </p:pic>
        </p:grpSp>
        <p:sp>
          <p:nvSpPr>
            <p:cNvPr id="4" name="TextBox 3">
              <a:extLst>
                <a:ext uri="{FF2B5EF4-FFF2-40B4-BE49-F238E27FC236}">
                  <a16:creationId xmlns:a16="http://schemas.microsoft.com/office/drawing/2014/main" id="{496DF9BF-B5E0-1C29-3C34-89DCFA0072FE}"/>
                </a:ext>
              </a:extLst>
            </p:cNvPr>
            <p:cNvSpPr txBox="1"/>
            <p:nvPr/>
          </p:nvSpPr>
          <p:spPr>
            <a:xfrm>
              <a:off x="253755" y="1979572"/>
              <a:ext cx="3534311" cy="1015663"/>
            </a:xfrm>
            <a:prstGeom prst="rect">
              <a:avLst/>
            </a:prstGeom>
            <a:noFill/>
          </p:spPr>
          <p:txBody>
            <a:bodyPr wrap="square">
              <a:spAutoFit/>
            </a:bodyPr>
            <a:lstStyle/>
            <a:p>
              <a:pPr marL="398780" marR="0" lvl="0" indent="0" defTabSz="914400" eaLnBrk="1" fontAlgn="auto" latinLnBrk="0" hangingPunct="1">
                <a:lnSpc>
                  <a:spcPct val="100000"/>
                </a:lnSpc>
                <a:spcBef>
                  <a:spcPts val="1495"/>
                </a:spcBef>
                <a:spcAft>
                  <a:spcPts val="0"/>
                </a:spcAft>
                <a:buClrTx/>
                <a:buSzTx/>
                <a:buFontTx/>
                <a:buNone/>
                <a:tabLst/>
                <a:defRPr/>
              </a:pPr>
              <a:r>
                <a:rPr kumimoji="0" lang="en-US" sz="2400" b="1" i="0" u="none" strike="noStrike" kern="0" cap="none" spc="0" normalizeH="0" baseline="0" noProof="0" dirty="0">
                  <a:ln>
                    <a:noFill/>
                  </a:ln>
                  <a:effectLst/>
                  <a:uLnTx/>
                  <a:uFillTx/>
                  <a:latin typeface="Arial"/>
                  <a:cs typeface="Arial"/>
                </a:rPr>
                <a:t>Extreme</a:t>
              </a:r>
              <a:r>
                <a:rPr kumimoji="0" lang="en-US" sz="2400" b="1" i="0" u="none" strike="noStrike" kern="0" cap="none" spc="-40" normalizeH="0" baseline="0" noProof="0" dirty="0">
                  <a:ln>
                    <a:noFill/>
                  </a:ln>
                  <a:effectLst/>
                  <a:uLnTx/>
                  <a:uFillTx/>
                  <a:latin typeface="Arial"/>
                  <a:cs typeface="Arial"/>
                </a:rPr>
                <a:t> </a:t>
              </a:r>
              <a:r>
                <a:rPr kumimoji="0" lang="en-US" sz="2400" b="1" i="0" u="none" strike="noStrike" kern="0" cap="none" spc="-20" normalizeH="0" baseline="0" noProof="0" dirty="0">
                  <a:ln>
                    <a:noFill/>
                  </a:ln>
                  <a:effectLst/>
                  <a:uLnTx/>
                  <a:uFillTx/>
                  <a:latin typeface="Arial"/>
                  <a:cs typeface="Arial"/>
                </a:rPr>
                <a:t>Heat</a:t>
              </a:r>
              <a:endParaRPr kumimoji="0" lang="en-US" sz="2400" b="0" i="0" u="none" strike="noStrike" kern="0" cap="none" spc="0" normalizeH="0" baseline="0" noProof="0" dirty="0">
                <a:ln>
                  <a:noFill/>
                </a:ln>
                <a:effectLst/>
                <a:uLnTx/>
                <a:uFillTx/>
                <a:latin typeface="Arial"/>
                <a:cs typeface="Arial"/>
              </a:endParaRPr>
            </a:p>
            <a:p>
              <a:pPr marL="398780" marR="0" lvl="0" indent="0" defTabSz="914400" eaLnBrk="1" fontAlgn="auto" latinLnBrk="0" hangingPunct="1">
                <a:lnSpc>
                  <a:spcPct val="100000"/>
                </a:lnSpc>
                <a:spcBef>
                  <a:spcPts val="15"/>
                </a:spcBef>
                <a:spcAft>
                  <a:spcPts val="0"/>
                </a:spcAft>
                <a:buClrTx/>
                <a:buSzTx/>
                <a:buFontTx/>
                <a:buNone/>
                <a:tabLst/>
                <a:defRPr/>
              </a:pPr>
              <a:r>
                <a:rPr kumimoji="0" lang="en-US" sz="1800" b="0" i="0" u="none" strike="noStrike" kern="0" cap="none" spc="0" normalizeH="0" baseline="0" noProof="0" dirty="0">
                  <a:ln>
                    <a:noFill/>
                  </a:ln>
                  <a:effectLst/>
                  <a:uLnTx/>
                  <a:uFillTx/>
                  <a:latin typeface="Arial Narrow"/>
                  <a:cs typeface="Arial Narrow"/>
                </a:rPr>
                <a:t>(% of</a:t>
              </a:r>
              <a:r>
                <a:rPr kumimoji="0" lang="en-US" sz="1800" b="0" i="0" u="none" strike="noStrike" kern="0" cap="none" spc="-25" normalizeH="0" baseline="0" noProof="0" dirty="0">
                  <a:ln>
                    <a:noFill/>
                  </a:ln>
                  <a:effectLst/>
                  <a:uLnTx/>
                  <a:uFillTx/>
                  <a:latin typeface="Arial Narrow"/>
                  <a:cs typeface="Arial Narrow"/>
                </a:rPr>
                <a:t> </a:t>
              </a:r>
              <a:r>
                <a:rPr kumimoji="0" lang="en-US" sz="1800" b="0" i="0" u="none" strike="noStrike" kern="0" cap="none" spc="-10" normalizeH="0" baseline="0" noProof="0" dirty="0">
                  <a:ln>
                    <a:noFill/>
                  </a:ln>
                  <a:effectLst/>
                  <a:uLnTx/>
                  <a:uFillTx/>
                  <a:latin typeface="Arial Narrow"/>
                  <a:cs typeface="Arial Narrow"/>
                </a:rPr>
                <a:t>global</a:t>
              </a:r>
              <a:r>
                <a:rPr kumimoji="0" lang="en-US" sz="1800" b="0" i="0" u="none" strike="noStrike" kern="0" cap="none" spc="-15" normalizeH="0" baseline="0" noProof="0" dirty="0">
                  <a:ln>
                    <a:noFill/>
                  </a:ln>
                  <a:effectLst/>
                  <a:uLnTx/>
                  <a:uFillTx/>
                  <a:latin typeface="Arial Narrow"/>
                  <a:cs typeface="Arial Narrow"/>
                </a:rPr>
                <a:t> </a:t>
              </a:r>
              <a:r>
                <a:rPr kumimoji="0" lang="en-US" sz="1800" b="0" i="0" u="none" strike="noStrike" kern="0" cap="none" spc="-20" normalizeH="0" baseline="0" noProof="0" dirty="0">
                  <a:ln>
                    <a:noFill/>
                  </a:ln>
                  <a:effectLst/>
                  <a:uLnTx/>
                  <a:uFillTx/>
                  <a:latin typeface="Arial Narrow"/>
                  <a:cs typeface="Arial Narrow"/>
                </a:rPr>
                <a:t>population</a:t>
              </a:r>
              <a:r>
                <a:rPr kumimoji="0" lang="en-US" sz="1800" b="0" i="0" u="none" strike="noStrike" kern="0" cap="none" spc="-25" normalizeH="0" baseline="0" noProof="0" dirty="0">
                  <a:ln>
                    <a:noFill/>
                  </a:ln>
                  <a:effectLst/>
                  <a:uLnTx/>
                  <a:uFillTx/>
                  <a:latin typeface="Arial Narrow"/>
                  <a:cs typeface="Arial Narrow"/>
                </a:rPr>
                <a:t> </a:t>
              </a:r>
              <a:r>
                <a:rPr kumimoji="0" lang="en-US" sz="1800" b="0" i="0" u="none" strike="noStrike" kern="0" cap="none" spc="-35" normalizeH="0" baseline="0" noProof="0" dirty="0">
                  <a:ln>
                    <a:noFill/>
                  </a:ln>
                  <a:effectLst/>
                  <a:uLnTx/>
                  <a:uFillTx/>
                  <a:latin typeface="Arial Narrow"/>
                  <a:cs typeface="Arial Narrow"/>
                </a:rPr>
                <a:t>exposed</a:t>
              </a:r>
              <a:r>
                <a:rPr kumimoji="0" lang="en-US" sz="1800" b="0" i="0" u="none" strike="noStrike" kern="0" cap="none" spc="-25" normalizeH="0" baseline="0" noProof="0" dirty="0">
                  <a:ln>
                    <a:noFill/>
                  </a:ln>
                  <a:effectLst/>
                  <a:uLnTx/>
                  <a:uFillTx/>
                  <a:latin typeface="Arial Narrow"/>
                  <a:cs typeface="Arial Narrow"/>
                </a:rPr>
                <a:t> </a:t>
              </a:r>
              <a:r>
                <a:rPr kumimoji="0" lang="en-US" sz="1800" b="0" i="0" u="none" strike="noStrike" kern="0" cap="none" spc="0" normalizeH="0" baseline="0" noProof="0" dirty="0">
                  <a:ln>
                    <a:noFill/>
                  </a:ln>
                  <a:effectLst/>
                  <a:uLnTx/>
                  <a:uFillTx/>
                  <a:latin typeface="Arial Narrow"/>
                  <a:cs typeface="Arial Narrow"/>
                </a:rPr>
                <a:t>to</a:t>
              </a:r>
              <a:r>
                <a:rPr kumimoji="0" lang="en-US" sz="1800" b="0" i="0" u="none" strike="noStrike" kern="0" cap="none" spc="-15" normalizeH="0" baseline="0" noProof="0" dirty="0">
                  <a:ln>
                    <a:noFill/>
                  </a:ln>
                  <a:effectLst/>
                  <a:uLnTx/>
                  <a:uFillTx/>
                  <a:latin typeface="Arial Narrow"/>
                  <a:cs typeface="Arial Narrow"/>
                </a:rPr>
                <a:t> </a:t>
              </a:r>
              <a:r>
                <a:rPr kumimoji="0" lang="en-US" sz="1800" b="0" i="0" u="none" strike="noStrike" kern="0" cap="none" spc="-10" normalizeH="0" baseline="0" noProof="0" dirty="0">
                  <a:ln>
                    <a:noFill/>
                  </a:ln>
                  <a:effectLst/>
                  <a:uLnTx/>
                  <a:uFillTx/>
                  <a:latin typeface="Arial Narrow"/>
                  <a:cs typeface="Arial Narrow"/>
                </a:rPr>
                <a:t>severe heatwaves</a:t>
              </a:r>
              <a:endParaRPr kumimoji="0" lang="en-US" sz="1800" b="0" i="0" u="none" strike="noStrike" kern="0" cap="none" spc="0" normalizeH="0" baseline="0" noProof="0" dirty="0">
                <a:ln>
                  <a:noFill/>
                </a:ln>
                <a:effectLst/>
                <a:uLnTx/>
                <a:uFillTx/>
                <a:latin typeface="Arial Narrow"/>
                <a:cs typeface="Arial Narrow"/>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1C928-C41A-E7C5-F6E1-5E5D5AC95499}"/>
              </a:ext>
            </a:extLst>
          </p:cNvPr>
          <p:cNvPicPr>
            <a:picLocks noChangeAspect="1"/>
          </p:cNvPicPr>
          <p:nvPr/>
        </p:nvPicPr>
        <p:blipFill>
          <a:blip r:embed="rId3"/>
          <a:stretch>
            <a:fillRect/>
          </a:stretch>
        </p:blipFill>
        <p:spPr>
          <a:xfrm>
            <a:off x="2537881" y="0"/>
            <a:ext cx="7397589"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8E59E6C-B5D4-FB24-8145-F9D2FB196D5C}"/>
                  </a:ext>
                </a:extLst>
              </p14:cNvPr>
              <p14:cNvContentPartPr/>
              <p14:nvPr/>
            </p14:nvContentPartPr>
            <p14:xfrm>
              <a:off x="6374580" y="215660"/>
              <a:ext cx="610560" cy="50760"/>
            </p14:xfrm>
          </p:contentPart>
        </mc:Choice>
        <mc:Fallback xmlns="">
          <p:pic>
            <p:nvPicPr>
              <p:cNvPr id="5" name="Ink 4">
                <a:extLst>
                  <a:ext uri="{FF2B5EF4-FFF2-40B4-BE49-F238E27FC236}">
                    <a16:creationId xmlns:a16="http://schemas.microsoft.com/office/drawing/2014/main" id="{38E59E6C-B5D4-FB24-8145-F9D2FB196D5C}"/>
                  </a:ext>
                </a:extLst>
              </p:cNvPr>
              <p:cNvPicPr/>
              <p:nvPr/>
            </p:nvPicPr>
            <p:blipFill>
              <a:blip r:embed="rId5"/>
              <a:stretch>
                <a:fillRect/>
              </a:stretch>
            </p:blipFill>
            <p:spPr>
              <a:xfrm>
                <a:off x="6338940" y="179660"/>
                <a:ext cx="682200" cy="122400"/>
              </a:xfrm>
              <a:prstGeom prst="rect">
                <a:avLst/>
              </a:prstGeom>
            </p:spPr>
          </p:pic>
        </mc:Fallback>
      </mc:AlternateContent>
    </p:spTree>
    <p:extLst>
      <p:ext uri="{BB962C8B-B14F-4D97-AF65-F5344CB8AC3E}">
        <p14:creationId xmlns:p14="http://schemas.microsoft.com/office/powerpoint/2010/main" val="328079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6E9C-C40A-4664-9C5E-2F9EF07288CB}"/>
              </a:ext>
            </a:extLst>
          </p:cNvPr>
          <p:cNvSpPr>
            <a:spLocks noGrp="1"/>
          </p:cNvSpPr>
          <p:nvPr>
            <p:ph type="title"/>
          </p:nvPr>
        </p:nvSpPr>
        <p:spPr>
          <a:xfrm>
            <a:off x="371475" y="260351"/>
            <a:ext cx="6440805" cy="758824"/>
          </a:xfrm>
        </p:spPr>
        <p:txBody>
          <a:bodyPr>
            <a:normAutofit/>
          </a:bodyPr>
          <a:lstStyle/>
          <a:p>
            <a:r>
              <a:rPr lang="en-AU" sz="2400" dirty="0"/>
              <a:t>Extreme Climate Events in 2022 included…</a:t>
            </a:r>
          </a:p>
        </p:txBody>
      </p:sp>
      <p:sp>
        <p:nvSpPr>
          <p:cNvPr id="3" name="Slide Number Placeholder 2">
            <a:extLst>
              <a:ext uri="{FF2B5EF4-FFF2-40B4-BE49-F238E27FC236}">
                <a16:creationId xmlns:a16="http://schemas.microsoft.com/office/drawing/2014/main" id="{BE2BFCBD-0231-4969-ABE2-4858CF49F6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1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solidFill>
              <a:effectLst/>
              <a:uLnTx/>
              <a:uFillTx/>
              <a:latin typeface="Palatino Linotype"/>
              <a:ea typeface="+mn-ea"/>
              <a:cs typeface="+mn-cs"/>
            </a:endParaRPr>
          </a:p>
        </p:txBody>
      </p:sp>
      <p:pic>
        <p:nvPicPr>
          <p:cNvPr id="19" name="Picture Placeholder 18">
            <a:extLst>
              <a:ext uri="{FF2B5EF4-FFF2-40B4-BE49-F238E27FC236}">
                <a16:creationId xmlns:a16="http://schemas.microsoft.com/office/drawing/2014/main" id="{4A6AC304-B68C-494C-B449-359DF2DC24E7}"/>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20" name="Picture Placeholder 19">
            <a:extLst>
              <a:ext uri="{FF2B5EF4-FFF2-40B4-BE49-F238E27FC236}">
                <a16:creationId xmlns:a16="http://schemas.microsoft.com/office/drawing/2014/main" id="{EBC8E614-674C-40FA-9EA5-118D95E1A43F}"/>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8" name="Text Placeholder 7">
            <a:extLst>
              <a:ext uri="{FF2B5EF4-FFF2-40B4-BE49-F238E27FC236}">
                <a16:creationId xmlns:a16="http://schemas.microsoft.com/office/drawing/2014/main" id="{EBAA2C4E-0FD2-4C45-A73E-427145B2AC82}"/>
              </a:ext>
            </a:extLst>
          </p:cNvPr>
          <p:cNvSpPr>
            <a:spLocks noGrp="1"/>
          </p:cNvSpPr>
          <p:nvPr>
            <p:ph type="body" sz="quarter" idx="20"/>
          </p:nvPr>
        </p:nvSpPr>
        <p:spPr/>
        <p:txBody>
          <a:bodyPr/>
          <a:lstStyle/>
          <a:p>
            <a:r>
              <a:rPr lang="en-AU" dirty="0">
                <a:effectLst>
                  <a:outerShdw blurRad="38100" dist="38100" dir="2700000" algn="tl">
                    <a:srgbClr val="000000">
                      <a:alpha val="43137"/>
                    </a:srgbClr>
                  </a:outerShdw>
                </a:effectLst>
              </a:rPr>
              <a:t>Heatwaves</a:t>
            </a:r>
          </a:p>
        </p:txBody>
      </p:sp>
      <p:sp>
        <p:nvSpPr>
          <p:cNvPr id="9" name="Text Placeholder 8">
            <a:extLst>
              <a:ext uri="{FF2B5EF4-FFF2-40B4-BE49-F238E27FC236}">
                <a16:creationId xmlns:a16="http://schemas.microsoft.com/office/drawing/2014/main" id="{60593FAB-EBF9-4750-8F19-5C75D1394514}"/>
              </a:ext>
            </a:extLst>
          </p:cNvPr>
          <p:cNvSpPr>
            <a:spLocks noGrp="1"/>
          </p:cNvSpPr>
          <p:nvPr>
            <p:ph type="body" sz="quarter" idx="24"/>
          </p:nvPr>
        </p:nvSpPr>
        <p:spPr>
          <a:xfrm>
            <a:off x="604611" y="4748624"/>
            <a:ext cx="2220341" cy="666781"/>
          </a:xfrm>
        </p:spPr>
        <p:txBody>
          <a:bodyPr/>
          <a:lstStyle/>
          <a:p>
            <a:r>
              <a:rPr lang="en-AU" dirty="0">
                <a:effectLst>
                  <a:outerShdw blurRad="38100" dist="38100" dir="2700000" algn="tl">
                    <a:srgbClr val="000000">
                      <a:alpha val="43137"/>
                    </a:srgbClr>
                  </a:outerShdw>
                </a:effectLst>
              </a:rPr>
              <a:t>India, Pakistan, Japan, Europe, </a:t>
            </a:r>
            <a:r>
              <a:rPr lang="en-AU" dirty="0">
                <a:solidFill>
                  <a:srgbClr val="FF0000"/>
                </a:solidFill>
                <a:effectLst>
                  <a:outerShdw blurRad="38100" dist="38100" dir="2700000" algn="tl">
                    <a:srgbClr val="000000">
                      <a:alpha val="43137"/>
                    </a:srgbClr>
                  </a:outerShdw>
                </a:effectLst>
              </a:rPr>
              <a:t>USA</a:t>
            </a:r>
            <a:r>
              <a:rPr lang="en-AU" dirty="0">
                <a:effectLst>
                  <a:outerShdw blurRad="38100" dist="38100" dir="2700000" algn="tl">
                    <a:srgbClr val="000000">
                      <a:alpha val="43137"/>
                    </a:srgbClr>
                  </a:outerShdw>
                </a:effectLst>
              </a:rPr>
              <a:t>, China, Australia</a:t>
            </a:r>
          </a:p>
          <a:p>
            <a:endParaRPr lang="en-AU" dirty="0"/>
          </a:p>
        </p:txBody>
      </p:sp>
      <p:sp>
        <p:nvSpPr>
          <p:cNvPr id="10" name="Text Placeholder 9">
            <a:extLst>
              <a:ext uri="{FF2B5EF4-FFF2-40B4-BE49-F238E27FC236}">
                <a16:creationId xmlns:a16="http://schemas.microsoft.com/office/drawing/2014/main" id="{E3805A0E-230A-4594-8C4D-3B1A0FF2C061}"/>
              </a:ext>
            </a:extLst>
          </p:cNvPr>
          <p:cNvSpPr>
            <a:spLocks noGrp="1"/>
          </p:cNvSpPr>
          <p:nvPr>
            <p:ph type="body" sz="quarter" idx="25"/>
          </p:nvPr>
        </p:nvSpPr>
        <p:spPr/>
        <p:txBody>
          <a:bodyPr/>
          <a:lstStyle/>
          <a:p>
            <a:r>
              <a:rPr lang="en-AU" dirty="0">
                <a:effectLst>
                  <a:outerShdw blurRad="38100" dist="38100" dir="2700000" algn="tl">
                    <a:srgbClr val="000000">
                      <a:alpha val="43137"/>
                    </a:srgbClr>
                  </a:outerShdw>
                </a:effectLst>
              </a:rPr>
              <a:t>Drought</a:t>
            </a:r>
          </a:p>
        </p:txBody>
      </p:sp>
      <p:sp>
        <p:nvSpPr>
          <p:cNvPr id="11" name="Text Placeholder 10">
            <a:extLst>
              <a:ext uri="{FF2B5EF4-FFF2-40B4-BE49-F238E27FC236}">
                <a16:creationId xmlns:a16="http://schemas.microsoft.com/office/drawing/2014/main" id="{3DE5D016-6188-496B-B957-5DBDE2724F92}"/>
              </a:ext>
            </a:extLst>
          </p:cNvPr>
          <p:cNvSpPr>
            <a:spLocks noGrp="1"/>
          </p:cNvSpPr>
          <p:nvPr>
            <p:ph type="body" sz="quarter" idx="26"/>
          </p:nvPr>
        </p:nvSpPr>
        <p:spPr>
          <a:xfrm>
            <a:off x="3549236" y="4748624"/>
            <a:ext cx="2220341" cy="978729"/>
          </a:xfrm>
        </p:spPr>
        <p:txBody>
          <a:bodyPr>
            <a:spAutoFit/>
          </a:bodyPr>
          <a:lstStyle/>
          <a:p>
            <a:r>
              <a:rPr lang="en-AU" dirty="0">
                <a:effectLst>
                  <a:outerShdw blurRad="38100" dist="38100" dir="2700000" algn="tl">
                    <a:srgbClr val="000000">
                      <a:alpha val="43137"/>
                    </a:srgbClr>
                  </a:outerShdw>
                </a:effectLst>
              </a:rPr>
              <a:t>East Africa, Chile, Europe, China, Kiribati, </a:t>
            </a:r>
            <a:r>
              <a:rPr lang="en-AU" dirty="0">
                <a:solidFill>
                  <a:srgbClr val="FF0000"/>
                </a:solidFill>
                <a:effectLst>
                  <a:outerShdw blurRad="38100" dist="38100" dir="2700000" algn="tl">
                    <a:srgbClr val="000000">
                      <a:alpha val="43137"/>
                    </a:srgbClr>
                  </a:outerShdw>
                </a:effectLst>
              </a:rPr>
              <a:t>southwest USA </a:t>
            </a:r>
          </a:p>
        </p:txBody>
      </p:sp>
      <p:sp>
        <p:nvSpPr>
          <p:cNvPr id="12" name="Text Placeholder 11">
            <a:extLst>
              <a:ext uri="{FF2B5EF4-FFF2-40B4-BE49-F238E27FC236}">
                <a16:creationId xmlns:a16="http://schemas.microsoft.com/office/drawing/2014/main" id="{FE92497B-0AD4-4548-AC09-2DA544450D5D}"/>
              </a:ext>
            </a:extLst>
          </p:cNvPr>
          <p:cNvSpPr>
            <a:spLocks noGrp="1"/>
          </p:cNvSpPr>
          <p:nvPr>
            <p:ph type="body" sz="quarter" idx="27"/>
          </p:nvPr>
        </p:nvSpPr>
        <p:spPr/>
        <p:txBody>
          <a:bodyPr/>
          <a:lstStyle/>
          <a:p>
            <a:r>
              <a:rPr lang="en-AU" dirty="0">
                <a:effectLst>
                  <a:outerShdw blurRad="38100" dist="38100" dir="2700000" algn="tl">
                    <a:srgbClr val="000000">
                      <a:alpha val="43137"/>
                    </a:srgbClr>
                  </a:outerShdw>
                </a:effectLst>
              </a:rPr>
              <a:t>Floods</a:t>
            </a:r>
          </a:p>
        </p:txBody>
      </p:sp>
      <p:sp>
        <p:nvSpPr>
          <p:cNvPr id="13" name="Text Placeholder 12">
            <a:extLst>
              <a:ext uri="{FF2B5EF4-FFF2-40B4-BE49-F238E27FC236}">
                <a16:creationId xmlns:a16="http://schemas.microsoft.com/office/drawing/2014/main" id="{83213506-4927-4E79-98F2-9D679F5EA71C}"/>
              </a:ext>
            </a:extLst>
          </p:cNvPr>
          <p:cNvSpPr>
            <a:spLocks noGrp="1"/>
          </p:cNvSpPr>
          <p:nvPr>
            <p:ph type="body" sz="quarter" idx="28"/>
          </p:nvPr>
        </p:nvSpPr>
        <p:spPr>
          <a:xfrm>
            <a:off x="6493859" y="4597086"/>
            <a:ext cx="2220341" cy="666781"/>
          </a:xfrm>
        </p:spPr>
        <p:txBody>
          <a:bodyPr/>
          <a:lstStyle/>
          <a:p>
            <a:r>
              <a:rPr lang="en-AU" dirty="0">
                <a:effectLst>
                  <a:outerShdw blurRad="38100" dist="38100" dir="2700000" algn="tl">
                    <a:srgbClr val="000000">
                      <a:alpha val="43137"/>
                    </a:srgbClr>
                  </a:outerShdw>
                </a:effectLst>
              </a:rPr>
              <a:t>India, Pakistan, Europe, Nigeria, DR Congo, South Africa, China, Korea, </a:t>
            </a:r>
            <a:r>
              <a:rPr lang="en-AU" dirty="0">
                <a:solidFill>
                  <a:srgbClr val="FF0000"/>
                </a:solidFill>
                <a:effectLst>
                  <a:outerShdw blurRad="38100" dist="38100" dir="2700000" algn="tl">
                    <a:srgbClr val="000000">
                      <a:alpha val="43137"/>
                    </a:srgbClr>
                  </a:outerShdw>
                </a:effectLst>
              </a:rPr>
              <a:t>USA</a:t>
            </a:r>
            <a:r>
              <a:rPr lang="en-AU" dirty="0">
                <a:effectLst>
                  <a:outerShdw blurRad="38100" dist="38100" dir="2700000" algn="tl">
                    <a:srgbClr val="000000">
                      <a:alpha val="43137"/>
                    </a:srgbClr>
                  </a:outerShdw>
                </a:effectLst>
              </a:rPr>
              <a:t>, Argentina, Australia</a:t>
            </a:r>
          </a:p>
        </p:txBody>
      </p:sp>
      <p:sp>
        <p:nvSpPr>
          <p:cNvPr id="14" name="Text Placeholder 13">
            <a:extLst>
              <a:ext uri="{FF2B5EF4-FFF2-40B4-BE49-F238E27FC236}">
                <a16:creationId xmlns:a16="http://schemas.microsoft.com/office/drawing/2014/main" id="{AA216595-0C48-45AF-982A-CB124B558362}"/>
              </a:ext>
            </a:extLst>
          </p:cNvPr>
          <p:cNvSpPr>
            <a:spLocks noGrp="1"/>
          </p:cNvSpPr>
          <p:nvPr>
            <p:ph type="body" sz="quarter" idx="29"/>
          </p:nvPr>
        </p:nvSpPr>
        <p:spPr>
          <a:xfrm>
            <a:off x="9438487" y="4123882"/>
            <a:ext cx="2220341" cy="922945"/>
          </a:xfrm>
        </p:spPr>
        <p:txBody>
          <a:bodyPr>
            <a:spAutoFit/>
          </a:bodyPr>
          <a:lstStyle/>
          <a:p>
            <a:r>
              <a:rPr lang="en-AU" dirty="0">
                <a:effectLst>
                  <a:outerShdw blurRad="38100" dist="38100" dir="2700000" algn="tl">
                    <a:srgbClr val="000000">
                      <a:alpha val="43137"/>
                    </a:srgbClr>
                  </a:outerShdw>
                </a:effectLst>
              </a:rPr>
              <a:t>Tropical Cyclones &amp; Tornados</a:t>
            </a:r>
          </a:p>
        </p:txBody>
      </p:sp>
      <p:sp>
        <p:nvSpPr>
          <p:cNvPr id="15" name="Text Placeholder 14">
            <a:extLst>
              <a:ext uri="{FF2B5EF4-FFF2-40B4-BE49-F238E27FC236}">
                <a16:creationId xmlns:a16="http://schemas.microsoft.com/office/drawing/2014/main" id="{7584BEF0-BA6F-41C4-BFF5-15EC9A76C4DA}"/>
              </a:ext>
            </a:extLst>
          </p:cNvPr>
          <p:cNvSpPr>
            <a:spLocks noGrp="1"/>
          </p:cNvSpPr>
          <p:nvPr>
            <p:ph type="body" sz="quarter" idx="30"/>
          </p:nvPr>
        </p:nvSpPr>
        <p:spPr>
          <a:xfrm>
            <a:off x="9438487" y="5041598"/>
            <a:ext cx="2220341" cy="666781"/>
          </a:xfrm>
        </p:spPr>
        <p:txBody>
          <a:bodyPr/>
          <a:lstStyle/>
          <a:p>
            <a:r>
              <a:rPr lang="en-AU" dirty="0">
                <a:effectLst>
                  <a:outerShdw blurRad="38100" dist="38100" dir="2700000" algn="tl">
                    <a:srgbClr val="000000">
                      <a:alpha val="43137"/>
                    </a:srgbClr>
                  </a:outerShdw>
                </a:effectLst>
              </a:rPr>
              <a:t>Madagascar</a:t>
            </a:r>
            <a:r>
              <a:rPr lang="en-AU" dirty="0">
                <a:solidFill>
                  <a:srgbClr val="FF0000"/>
                </a:solidFill>
                <a:effectLst>
                  <a:outerShdw blurRad="38100" dist="38100" dir="2700000" algn="tl">
                    <a:srgbClr val="000000">
                      <a:alpha val="43137"/>
                    </a:srgbClr>
                  </a:outerShdw>
                </a:effectLst>
              </a:rPr>
              <a:t>, USA</a:t>
            </a:r>
            <a:r>
              <a:rPr lang="en-AU" dirty="0">
                <a:effectLst>
                  <a:outerShdw blurRad="38100" dist="38100" dir="2700000" algn="tl">
                    <a:srgbClr val="000000">
                      <a:alpha val="43137"/>
                    </a:srgbClr>
                  </a:outerShdw>
                </a:effectLst>
              </a:rPr>
              <a:t>, Bangladesh, Fiji</a:t>
            </a:r>
          </a:p>
        </p:txBody>
      </p:sp>
      <p:pic>
        <p:nvPicPr>
          <p:cNvPr id="16" name="Picture Placeholder 3">
            <a:extLst>
              <a:ext uri="{FF2B5EF4-FFF2-40B4-BE49-F238E27FC236}">
                <a16:creationId xmlns:a16="http://schemas.microsoft.com/office/drawing/2014/main" id="{4C694EE8-9E16-4386-80A0-664A16372099}"/>
              </a:ext>
            </a:extLst>
          </p:cNvPr>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a:stretch/>
        </p:blipFill>
        <p:spPr>
          <a:xfrm>
            <a:off x="468191" y="1522909"/>
            <a:ext cx="2494900" cy="2226682"/>
          </a:xfrm>
        </p:spPr>
      </p:pic>
      <p:pic>
        <p:nvPicPr>
          <p:cNvPr id="18" name="Picture Placeholder 17">
            <a:extLst>
              <a:ext uri="{FF2B5EF4-FFF2-40B4-BE49-F238E27FC236}">
                <a16:creationId xmlns:a16="http://schemas.microsoft.com/office/drawing/2014/main" id="{EFF6E449-651C-42D4-9F33-C9151685DD3C}"/>
              </a:ext>
            </a:extLst>
          </p:cNvPr>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3412237" y="1522909"/>
            <a:ext cx="2494900" cy="2226682"/>
          </a:xfrm>
          <a:prstGeom prst="rect">
            <a:avLst/>
          </a:prstGeom>
        </p:spPr>
      </p:pic>
      <p:sp>
        <p:nvSpPr>
          <p:cNvPr id="21" name="TextBox 20">
            <a:extLst>
              <a:ext uri="{FF2B5EF4-FFF2-40B4-BE49-F238E27FC236}">
                <a16:creationId xmlns:a16="http://schemas.microsoft.com/office/drawing/2014/main" id="{3FF4F484-BDDD-4063-97F1-01687D44C27B}"/>
              </a:ext>
            </a:extLst>
          </p:cNvPr>
          <p:cNvSpPr txBox="1"/>
          <p:nvPr/>
        </p:nvSpPr>
        <p:spPr>
          <a:xfrm>
            <a:off x="995224" y="6329509"/>
            <a:ext cx="9823829" cy="276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https://www.climatecouncil.org.au/resources/cop27-australias-global-climate-reset/</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TextBox 3">
            <a:extLst>
              <a:ext uri="{FF2B5EF4-FFF2-40B4-BE49-F238E27FC236}">
                <a16:creationId xmlns:a16="http://schemas.microsoft.com/office/drawing/2014/main" id="{5241D6C4-90C5-D566-9431-1F1F43885299}"/>
              </a:ext>
            </a:extLst>
          </p:cNvPr>
          <p:cNvSpPr txBox="1"/>
          <p:nvPr/>
        </p:nvSpPr>
        <p:spPr>
          <a:xfrm>
            <a:off x="6635077" y="506730"/>
            <a:ext cx="5332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Wildfires, lightning, snowstorms, sea level rise…</a:t>
            </a:r>
          </a:p>
        </p:txBody>
      </p:sp>
      <p:sp>
        <p:nvSpPr>
          <p:cNvPr id="5" name="TextBox 4">
            <a:extLst>
              <a:ext uri="{FF2B5EF4-FFF2-40B4-BE49-F238E27FC236}">
                <a16:creationId xmlns:a16="http://schemas.microsoft.com/office/drawing/2014/main" id="{E24C7432-CC48-D37C-ED61-42C02E574BB6}"/>
              </a:ext>
            </a:extLst>
          </p:cNvPr>
          <p:cNvSpPr txBox="1"/>
          <p:nvPr/>
        </p:nvSpPr>
        <p:spPr>
          <a:xfrm>
            <a:off x="9167359" y="6167064"/>
            <a:ext cx="2351541" cy="461665"/>
          </a:xfrm>
          <a:prstGeom prst="rect">
            <a:avLst/>
          </a:prstGeom>
          <a:noFill/>
        </p:spPr>
        <p:txBody>
          <a:bodyPr wrap="none" rtlCol="0">
            <a:spAutoFit/>
          </a:bodyPr>
          <a:lstStyle/>
          <a:p>
            <a:r>
              <a:rPr lang="en-US" sz="2400" i="1" dirty="0">
                <a:latin typeface="Calibri" panose="020F0502020204030204" pitchFamily="34" charset="0"/>
                <a:cs typeface="Calibri" panose="020F0502020204030204" pitchFamily="34" charset="0"/>
              </a:rPr>
              <a:t>The new ‘normal’</a:t>
            </a:r>
          </a:p>
        </p:txBody>
      </p:sp>
    </p:spTree>
    <p:extLst>
      <p:ext uri="{BB962C8B-B14F-4D97-AF65-F5344CB8AC3E}">
        <p14:creationId xmlns:p14="http://schemas.microsoft.com/office/powerpoint/2010/main" val="1178794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7000">
              <a:schemeClr val="accent1">
                <a:lumMod val="45000"/>
                <a:lumOff val="55000"/>
              </a:schemeClr>
            </a:gs>
            <a:gs pos="83000">
              <a:schemeClr val="accent1">
                <a:lumMod val="45000"/>
                <a:lumOff val="55000"/>
              </a:schemeClr>
            </a:gs>
            <a:gs pos="9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167AF3D3-0D60-3839-B8E9-8DF25012E6CD}"/>
              </a:ext>
            </a:extLst>
          </p:cNvPr>
          <p:cNvSpPr/>
          <p:nvPr/>
        </p:nvSpPr>
        <p:spPr>
          <a:xfrm>
            <a:off x="960740" y="5164842"/>
            <a:ext cx="6917168" cy="1428580"/>
          </a:xfrm>
          <a:custGeom>
            <a:avLst/>
            <a:gdLst>
              <a:gd name="connsiteX0" fmla="*/ 0 w 7589520"/>
              <a:gd name="connsiteY0" fmla="*/ 112712 h 676260"/>
              <a:gd name="connsiteX1" fmla="*/ 112712 w 7589520"/>
              <a:gd name="connsiteY1" fmla="*/ 0 h 676260"/>
              <a:gd name="connsiteX2" fmla="*/ 7476808 w 7589520"/>
              <a:gd name="connsiteY2" fmla="*/ 0 h 676260"/>
              <a:gd name="connsiteX3" fmla="*/ 7589520 w 7589520"/>
              <a:gd name="connsiteY3" fmla="*/ 112712 h 676260"/>
              <a:gd name="connsiteX4" fmla="*/ 7589520 w 7589520"/>
              <a:gd name="connsiteY4" fmla="*/ 563548 h 676260"/>
              <a:gd name="connsiteX5" fmla="*/ 7476808 w 7589520"/>
              <a:gd name="connsiteY5" fmla="*/ 676260 h 676260"/>
              <a:gd name="connsiteX6" fmla="*/ 112712 w 7589520"/>
              <a:gd name="connsiteY6" fmla="*/ 676260 h 676260"/>
              <a:gd name="connsiteX7" fmla="*/ 0 w 7589520"/>
              <a:gd name="connsiteY7" fmla="*/ 563548 h 676260"/>
              <a:gd name="connsiteX8" fmla="*/ 0 w 758952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520" h="676260">
                <a:moveTo>
                  <a:pt x="0" y="112712"/>
                </a:moveTo>
                <a:cubicBezTo>
                  <a:pt x="0" y="50463"/>
                  <a:pt x="50463" y="0"/>
                  <a:pt x="112712" y="0"/>
                </a:cubicBezTo>
                <a:lnTo>
                  <a:pt x="7476808" y="0"/>
                </a:lnTo>
                <a:cubicBezTo>
                  <a:pt x="7539057" y="0"/>
                  <a:pt x="7589520" y="50463"/>
                  <a:pt x="7589520" y="112712"/>
                </a:cubicBezTo>
                <a:lnTo>
                  <a:pt x="7589520" y="563548"/>
                </a:lnTo>
                <a:cubicBezTo>
                  <a:pt x="7589520" y="625797"/>
                  <a:pt x="7539057" y="676260"/>
                  <a:pt x="7476808" y="676260"/>
                </a:cubicBezTo>
                <a:lnTo>
                  <a:pt x="112712" y="676260"/>
                </a:lnTo>
                <a:cubicBezTo>
                  <a:pt x="50463" y="676260"/>
                  <a:pt x="0" y="625797"/>
                  <a:pt x="0" y="563548"/>
                </a:cubicBezTo>
                <a:lnTo>
                  <a:pt x="0" y="112712"/>
                </a:lnTo>
                <a:close/>
              </a:path>
            </a:pathLst>
          </a:custGeom>
          <a:no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7782" tIns="97782" rIns="97782" bIns="97782" numCol="1" spcCol="1270" anchor="ctr" anchorCtr="0">
            <a:spAutoFit/>
          </a:bodyPr>
          <a:lstStyle/>
          <a:p>
            <a:pPr algn="ctr"/>
            <a:r>
              <a:rPr lang="en-US" sz="2000" b="1" i="0" u="none" strike="noStrike" baseline="0" dirty="0">
                <a:solidFill>
                  <a:srgbClr val="000000"/>
                </a:solidFill>
              </a:rPr>
              <a:t>Without increased </a:t>
            </a:r>
            <a:r>
              <a:rPr lang="en-US" sz="2000" b="1" dirty="0">
                <a:solidFill>
                  <a:srgbClr val="000000"/>
                </a:solidFill>
              </a:rPr>
              <a:t>and immediate </a:t>
            </a:r>
            <a:r>
              <a:rPr lang="en-US" sz="2000" b="1" i="0" u="none" strike="noStrike" baseline="0" dirty="0">
                <a:solidFill>
                  <a:srgbClr val="000000"/>
                </a:solidFill>
              </a:rPr>
              <a:t>action on climate change, </a:t>
            </a:r>
          </a:p>
          <a:p>
            <a:pPr algn="ctr"/>
            <a:r>
              <a:rPr lang="en-US" sz="2000" b="1" dirty="0">
                <a:solidFill>
                  <a:schemeClr val="tx1"/>
                </a:solidFill>
              </a:rPr>
              <a:t>216 million people will be internal climate migrants by 2050</a:t>
            </a:r>
            <a:endParaRPr lang="en-US" sz="2000" b="1" i="0" u="none" strike="noStrike" baseline="0" dirty="0">
              <a:solidFill>
                <a:srgbClr val="000000"/>
              </a:solidFill>
            </a:endParaRPr>
          </a:p>
          <a:p>
            <a:pPr algn="ctr"/>
            <a:endParaRPr lang="en-US" sz="2000" b="0" i="0" u="none" strike="noStrike" baseline="0" dirty="0">
              <a:solidFill>
                <a:srgbClr val="000000"/>
              </a:solidFill>
            </a:endParaRPr>
          </a:p>
          <a:p>
            <a:pPr algn="ctr"/>
            <a:r>
              <a:rPr lang="en-US" sz="2000" b="1" kern="1200" dirty="0">
                <a:solidFill>
                  <a:schemeClr val="tx1"/>
                </a:solidFill>
                <a:cs typeface="Arial" panose="020B0604020202020204" pitchFamily="34" charset="0"/>
              </a:rPr>
              <a:t>80% of those displaced by climate change are women</a:t>
            </a:r>
            <a:endParaRPr lang="en-US" sz="2000" kern="1200" dirty="0">
              <a:solidFill>
                <a:schemeClr val="tx1"/>
              </a:solidFill>
              <a:cs typeface="Arial" panose="020B0604020202020204" pitchFamily="34" charset="0"/>
            </a:endParaRPr>
          </a:p>
        </p:txBody>
      </p:sp>
      <p:pic>
        <p:nvPicPr>
          <p:cNvPr id="3" name="Picture 2">
            <a:extLst>
              <a:ext uri="{FF2B5EF4-FFF2-40B4-BE49-F238E27FC236}">
                <a16:creationId xmlns:a16="http://schemas.microsoft.com/office/drawing/2014/main" id="{8891E955-4DFA-D217-38D6-245EB657F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8719521" cy="4994677"/>
          </a:xfrm>
          <a:prstGeom prst="rect">
            <a:avLst/>
          </a:prstGeom>
        </p:spPr>
      </p:pic>
      <p:pic>
        <p:nvPicPr>
          <p:cNvPr id="6" name="Picture 5">
            <a:extLst>
              <a:ext uri="{FF2B5EF4-FFF2-40B4-BE49-F238E27FC236}">
                <a16:creationId xmlns:a16="http://schemas.microsoft.com/office/drawing/2014/main" id="{5E4D1DED-E291-7B77-1B25-CBBB5519FC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9960" y="207833"/>
            <a:ext cx="4288930" cy="2413466"/>
          </a:xfrm>
          <a:prstGeom prst="rect">
            <a:avLst/>
          </a:prstGeom>
        </p:spPr>
      </p:pic>
      <p:sp>
        <p:nvSpPr>
          <p:cNvPr id="8" name="TextBox 7">
            <a:extLst>
              <a:ext uri="{FF2B5EF4-FFF2-40B4-BE49-F238E27FC236}">
                <a16:creationId xmlns:a16="http://schemas.microsoft.com/office/drawing/2014/main" id="{6C1B9229-2ECF-E906-5919-65BB1A00A40D}"/>
              </a:ext>
            </a:extLst>
          </p:cNvPr>
          <p:cNvSpPr txBox="1"/>
          <p:nvPr/>
        </p:nvSpPr>
        <p:spPr>
          <a:xfrm>
            <a:off x="379661" y="230862"/>
            <a:ext cx="4524580" cy="923330"/>
          </a:xfrm>
          <a:prstGeom prst="rect">
            <a:avLst/>
          </a:prstGeom>
          <a:solidFill>
            <a:schemeClr val="accent2">
              <a:lumMod val="40000"/>
              <a:lumOff val="60000"/>
            </a:schemeClr>
          </a:solidFill>
        </p:spPr>
        <p:txBody>
          <a:bodyPr wrap="square">
            <a:spAutoFit/>
          </a:bodyPr>
          <a:lstStyle/>
          <a:p>
            <a:r>
              <a:rPr lang="en-US" dirty="0"/>
              <a:t>People are three times more likely to be displaced by climate-fueled related disasters than by conflicts</a:t>
            </a:r>
          </a:p>
        </p:txBody>
      </p:sp>
      <p:pic>
        <p:nvPicPr>
          <p:cNvPr id="9" name="Picture 8">
            <a:extLst>
              <a:ext uri="{FF2B5EF4-FFF2-40B4-BE49-F238E27FC236}">
                <a16:creationId xmlns:a16="http://schemas.microsoft.com/office/drawing/2014/main" id="{FA177DFA-2797-3BBC-F884-EE510C07AB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3042" y="4085197"/>
            <a:ext cx="3630127" cy="2413467"/>
          </a:xfrm>
          <a:prstGeom prst="rect">
            <a:avLst/>
          </a:prstGeom>
        </p:spPr>
      </p:pic>
      <p:sp>
        <p:nvSpPr>
          <p:cNvPr id="11" name="TextBox 10">
            <a:extLst>
              <a:ext uri="{FF2B5EF4-FFF2-40B4-BE49-F238E27FC236}">
                <a16:creationId xmlns:a16="http://schemas.microsoft.com/office/drawing/2014/main" id="{2CB481B9-CFEF-E45F-9523-0F4E32E9F64A}"/>
              </a:ext>
            </a:extLst>
          </p:cNvPr>
          <p:cNvSpPr txBox="1"/>
          <p:nvPr/>
        </p:nvSpPr>
        <p:spPr>
          <a:xfrm>
            <a:off x="379660" y="1439522"/>
            <a:ext cx="4106652" cy="646331"/>
          </a:xfrm>
          <a:prstGeom prst="rect">
            <a:avLst/>
          </a:prstGeom>
          <a:solidFill>
            <a:schemeClr val="accent2">
              <a:lumMod val="40000"/>
              <a:lumOff val="60000"/>
            </a:schemeClr>
          </a:solidFill>
        </p:spPr>
        <p:txBody>
          <a:bodyPr wrap="square">
            <a:spAutoFit/>
          </a:bodyPr>
          <a:lstStyle/>
          <a:p>
            <a:r>
              <a:rPr lang="en-US" i="0" u="none" strike="noStrike" baseline="0" dirty="0">
                <a:solidFill>
                  <a:schemeClr val="tx1"/>
                </a:solidFill>
                <a:cs typeface="Arial" panose="020B0604020202020204" pitchFamily="34" charset="0"/>
              </a:rPr>
              <a:t>Global climate change impacts displaced 30 million people  -- just in 2020</a:t>
            </a:r>
          </a:p>
        </p:txBody>
      </p:sp>
      <p:pic>
        <p:nvPicPr>
          <p:cNvPr id="12" name="Picture 11">
            <a:extLst>
              <a:ext uri="{FF2B5EF4-FFF2-40B4-BE49-F238E27FC236}">
                <a16:creationId xmlns:a16="http://schemas.microsoft.com/office/drawing/2014/main" id="{386FCAD8-F331-7690-9ED6-F0F3D2D8BF26}"/>
              </a:ext>
            </a:extLst>
          </p:cNvPr>
          <p:cNvPicPr>
            <a:picLocks noChangeAspect="1"/>
          </p:cNvPicPr>
          <p:nvPr/>
        </p:nvPicPr>
        <p:blipFill>
          <a:blip r:embed="rId6"/>
          <a:stretch>
            <a:fillRect/>
          </a:stretch>
        </p:blipFill>
        <p:spPr>
          <a:xfrm>
            <a:off x="6897094" y="2240417"/>
            <a:ext cx="3895021" cy="2185813"/>
          </a:xfrm>
          <a:prstGeom prst="rect">
            <a:avLst/>
          </a:prstGeom>
        </p:spPr>
      </p:pic>
    </p:spTree>
    <p:extLst>
      <p:ext uri="{BB962C8B-B14F-4D97-AF65-F5344CB8AC3E}">
        <p14:creationId xmlns:p14="http://schemas.microsoft.com/office/powerpoint/2010/main" val="219997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86F16-01A0-58FE-A847-2D9719FD6400}"/>
              </a:ext>
            </a:extLst>
          </p:cNvPr>
          <p:cNvPicPr>
            <a:picLocks noChangeAspect="1"/>
          </p:cNvPicPr>
          <p:nvPr/>
        </p:nvPicPr>
        <p:blipFill rotWithShape="1">
          <a:blip r:embed="rId3"/>
          <a:srcRect l="11556" r="-1" b="-1"/>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A65E45-0F66-0A1F-81AD-A571DB202E66}"/>
              </a:ext>
            </a:extLst>
          </p:cNvPr>
          <p:cNvSpPr txBox="1"/>
          <p:nvPr/>
        </p:nvSpPr>
        <p:spPr>
          <a:xfrm>
            <a:off x="509954" y="5541775"/>
            <a:ext cx="7255576" cy="461665"/>
          </a:xfrm>
          <a:prstGeom prst="rect">
            <a:avLst/>
          </a:prstGeom>
          <a:noFill/>
        </p:spPr>
        <p:txBody>
          <a:bodyPr wrap="none" rtlCol="0">
            <a:spAutoFit/>
          </a:bodyPr>
          <a:lstStyle/>
          <a:p>
            <a:r>
              <a:rPr lang="en-US" sz="2400" dirty="0"/>
              <a:t>Reaching critical tipping points – ecologically and socially</a:t>
            </a:r>
          </a:p>
        </p:txBody>
      </p:sp>
      <p:sp>
        <p:nvSpPr>
          <p:cNvPr id="5" name="TextBox 4">
            <a:extLst>
              <a:ext uri="{FF2B5EF4-FFF2-40B4-BE49-F238E27FC236}">
                <a16:creationId xmlns:a16="http://schemas.microsoft.com/office/drawing/2014/main" id="{460A8DC5-743A-73D4-5EC0-4457959257A6}"/>
              </a:ext>
            </a:extLst>
          </p:cNvPr>
          <p:cNvSpPr txBox="1"/>
          <p:nvPr/>
        </p:nvSpPr>
        <p:spPr>
          <a:xfrm>
            <a:off x="8954966" y="6575024"/>
            <a:ext cx="3389435" cy="261610"/>
          </a:xfrm>
          <a:prstGeom prst="rect">
            <a:avLst/>
          </a:prstGeom>
          <a:noFill/>
        </p:spPr>
        <p:txBody>
          <a:bodyPr wrap="square">
            <a:spAutoFit/>
          </a:bodyPr>
          <a:lstStyle/>
          <a:p>
            <a:r>
              <a:rPr lang="en-US" sz="1100" dirty="0"/>
              <a:t>Intro </a:t>
            </a:r>
            <a:r>
              <a:rPr lang="en-US" sz="1100" dirty="0" err="1"/>
              <a:t>imagePhoto</a:t>
            </a:r>
            <a:r>
              <a:rPr lang="en-US" sz="1100" dirty="0"/>
              <a:t> © iStockphoto.com | </a:t>
            </a:r>
            <a:r>
              <a:rPr lang="en-US" sz="1100" dirty="0" err="1"/>
              <a:t>ThomasVogel</a:t>
            </a:r>
            <a:endParaRPr lang="en-US" sz="1100" dirty="0"/>
          </a:p>
        </p:txBody>
      </p:sp>
    </p:spTree>
    <p:extLst>
      <p:ext uri="{BB962C8B-B14F-4D97-AF65-F5344CB8AC3E}">
        <p14:creationId xmlns:p14="http://schemas.microsoft.com/office/powerpoint/2010/main" val="463744174"/>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rgbClr val="32363F"/>
      </a:dk1>
      <a:lt1>
        <a:sysClr val="window" lastClr="FFFFFF"/>
      </a:lt1>
      <a:dk2>
        <a:srgbClr val="313C41"/>
      </a:dk2>
      <a:lt2>
        <a:srgbClr val="FFFFFF"/>
      </a:lt2>
      <a:accent1>
        <a:srgbClr val="00BCD3"/>
      </a:accent1>
      <a:accent2>
        <a:srgbClr val="FACA6E"/>
      </a:accent2>
      <a:accent3>
        <a:srgbClr val="FACA6E"/>
      </a:accent3>
      <a:accent4>
        <a:srgbClr val="885BA6"/>
      </a:accent4>
      <a:accent5>
        <a:srgbClr val="099AAD"/>
      </a:accent5>
      <a:accent6>
        <a:srgbClr val="FFE3B6"/>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3.xml><?xml version="1.0" encoding="utf-8"?>
<a:theme xmlns:a="http://schemas.openxmlformats.org/drawingml/2006/main" name="1_Watercolor_16x9">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6656</TotalTime>
  <Words>3917</Words>
  <Application>Microsoft Office PowerPoint</Application>
  <PresentationFormat>Widescreen</PresentationFormat>
  <Paragraphs>355</Paragraphs>
  <Slides>32</Slides>
  <Notes>32</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32</vt:i4>
      </vt:variant>
    </vt:vector>
  </HeadingPairs>
  <TitlesOfParts>
    <vt:vector size="53" baseType="lpstr">
      <vt:lpstr>Arial</vt:lpstr>
      <vt:lpstr>Arial Black</vt:lpstr>
      <vt:lpstr>Arial Narrow</vt:lpstr>
      <vt:lpstr>Arial Nova</vt:lpstr>
      <vt:lpstr>Avenir Next LT Pro</vt:lpstr>
      <vt:lpstr>Calibri</vt:lpstr>
      <vt:lpstr>Calibri Light</vt:lpstr>
      <vt:lpstr>Cavolini</vt:lpstr>
      <vt:lpstr>Century Gothic</vt:lpstr>
      <vt:lpstr>Corbel</vt:lpstr>
      <vt:lpstr>Palatino Linotype</vt:lpstr>
      <vt:lpstr>Wingdings</vt:lpstr>
      <vt:lpstr>Wingdings 2</vt:lpstr>
      <vt:lpstr>Wingdings 3</vt:lpstr>
      <vt:lpstr>Office Theme</vt:lpstr>
      <vt:lpstr>1_Office Theme</vt:lpstr>
      <vt:lpstr>1_Watercolor_16x9</vt:lpstr>
      <vt:lpstr>2_Office Theme</vt:lpstr>
      <vt:lpstr>Slice</vt:lpstr>
      <vt:lpstr>3_Office Theme</vt:lpstr>
      <vt:lpstr>Frame</vt:lpstr>
      <vt:lpstr>PowerPoint Presentation</vt:lpstr>
      <vt:lpstr>PowerPoint Presentation</vt:lpstr>
      <vt:lpstr>PowerPoint Presentation</vt:lpstr>
      <vt:lpstr>PowerPoint Presentation</vt:lpstr>
      <vt:lpstr>The difference half a degree C (0.9° F) makes:</vt:lpstr>
      <vt:lpstr>PowerPoint Presentation</vt:lpstr>
      <vt:lpstr>Extreme Climate Events in 2022 included…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Calming Climate Anxiety</vt:lpstr>
      <vt:lpstr>PowerPoint Presentation</vt:lpstr>
      <vt:lpstr>PowerPoint Presentation</vt:lpstr>
      <vt:lpstr>PowerPoint Presentation</vt:lpstr>
      <vt:lpstr>PowerPoint Presentation</vt:lpstr>
      <vt:lpstr>PowerPoint Presentation</vt:lpstr>
      <vt:lpstr>Zonta Says NOW to Gender-Equal Climate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Austin</dc:creator>
  <cp:lastModifiedBy>Jane Austin</cp:lastModifiedBy>
  <cp:revision>221</cp:revision>
  <cp:lastPrinted>2023-04-05T14:59:23Z</cp:lastPrinted>
  <dcterms:created xsi:type="dcterms:W3CDTF">2023-03-12T19:55:58Z</dcterms:created>
  <dcterms:modified xsi:type="dcterms:W3CDTF">2023-04-25T13:44:28Z</dcterms:modified>
</cp:coreProperties>
</file>