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60" r:id="rId4"/>
    <p:sldId id="262" r:id="rId5"/>
    <p:sldId id="266" r:id="rId6"/>
    <p:sldId id="263" r:id="rId7"/>
    <p:sldId id="264" r:id="rId8"/>
    <p:sldId id="265" r:id="rId9"/>
    <p:sldId id="287" r:id="rId10"/>
    <p:sldId id="280" r:id="rId11"/>
    <p:sldId id="270" r:id="rId12"/>
    <p:sldId id="274" r:id="rId13"/>
    <p:sldId id="271" r:id="rId14"/>
    <p:sldId id="272" r:id="rId15"/>
    <p:sldId id="273" r:id="rId16"/>
    <p:sldId id="268" r:id="rId17"/>
    <p:sldId id="269" r:id="rId18"/>
    <p:sldId id="267" r:id="rId19"/>
    <p:sldId id="288" r:id="rId20"/>
    <p:sldId id="259" r:id="rId21"/>
    <p:sldId id="290" r:id="rId22"/>
    <p:sldId id="275" r:id="rId23"/>
    <p:sldId id="276" r:id="rId24"/>
    <p:sldId id="278" r:id="rId25"/>
    <p:sldId id="277" r:id="rId26"/>
    <p:sldId id="291" r:id="rId27"/>
    <p:sldId id="279" r:id="rId28"/>
    <p:sldId id="281" r:id="rId29"/>
    <p:sldId id="282" r:id="rId30"/>
    <p:sldId id="289" r:id="rId31"/>
    <p:sldId id="283" r:id="rId32"/>
    <p:sldId id="292" r:id="rId33"/>
    <p:sldId id="284" r:id="rId34"/>
    <p:sldId id="285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77E26-1D11-4578-9C5E-6183E96E0B9D}" type="doc">
      <dgm:prSet loTypeId="urn:microsoft.com/office/officeart/2005/8/layout/h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28BA22A-1FD8-476C-B9F9-34F32314C01B}">
      <dgm:prSet phldrT="[Text]" custT="1"/>
      <dgm:spPr/>
      <dgm:t>
        <a:bodyPr/>
        <a:lstStyle/>
        <a:p>
          <a:r>
            <a:rPr lang="en-US" sz="2400" dirty="0"/>
            <a:t>Security Council</a:t>
          </a:r>
        </a:p>
      </dgm:t>
    </dgm:pt>
    <dgm:pt modelId="{F638F56C-0277-40EA-A60C-55D80B0CAEBC}" type="parTrans" cxnId="{8E033B63-046E-47A6-B68B-69F0F192A3EB}">
      <dgm:prSet/>
      <dgm:spPr/>
      <dgm:t>
        <a:bodyPr/>
        <a:lstStyle/>
        <a:p>
          <a:endParaRPr lang="en-US"/>
        </a:p>
      </dgm:t>
    </dgm:pt>
    <dgm:pt modelId="{DA3BB198-46EE-4482-B6CB-9C3BBEC88A86}" type="sibTrans" cxnId="{8E033B63-046E-47A6-B68B-69F0F192A3EB}">
      <dgm:prSet/>
      <dgm:spPr/>
      <dgm:t>
        <a:bodyPr/>
        <a:lstStyle/>
        <a:p>
          <a:endParaRPr lang="en-US"/>
        </a:p>
      </dgm:t>
    </dgm:pt>
    <dgm:pt modelId="{C04CAB90-D8B5-4A8F-A6CE-FFAF89BEF60F}">
      <dgm:prSet phldrT="[Text]" custT="1"/>
      <dgm:spPr/>
      <dgm:t>
        <a:bodyPr/>
        <a:lstStyle/>
        <a:p>
          <a:pPr algn="l"/>
          <a:r>
            <a:rPr lang="en-US" sz="2000" b="0" i="0" dirty="0"/>
            <a:t>Deals with keeping peace throughout the world, trying to settle disputes peacefully, or using military measures if necessary</a:t>
          </a:r>
          <a:endParaRPr lang="en-US" sz="2000" dirty="0"/>
        </a:p>
      </dgm:t>
    </dgm:pt>
    <dgm:pt modelId="{4A9A6DE7-81D8-4C6A-9909-B2F9D5F68547}" type="parTrans" cxnId="{9A3C109F-E25D-4D98-A088-F8FA05BDEA89}">
      <dgm:prSet/>
      <dgm:spPr/>
      <dgm:t>
        <a:bodyPr/>
        <a:lstStyle/>
        <a:p>
          <a:endParaRPr lang="en-US"/>
        </a:p>
      </dgm:t>
    </dgm:pt>
    <dgm:pt modelId="{7ABD8A1A-B8CE-42A2-ADDB-C19CAD6F5C42}" type="sibTrans" cxnId="{9A3C109F-E25D-4D98-A088-F8FA05BDEA89}">
      <dgm:prSet/>
      <dgm:spPr/>
      <dgm:t>
        <a:bodyPr/>
        <a:lstStyle/>
        <a:p>
          <a:endParaRPr lang="en-US"/>
        </a:p>
      </dgm:t>
    </dgm:pt>
    <dgm:pt modelId="{F4A0DF29-C4CB-4B17-99E3-A8EE544A8B4A}">
      <dgm:prSet phldrT="[Text]"/>
      <dgm:spPr/>
      <dgm:t>
        <a:bodyPr/>
        <a:lstStyle/>
        <a:p>
          <a:r>
            <a:rPr lang="en-US" dirty="0"/>
            <a:t>The Secretariat</a:t>
          </a:r>
        </a:p>
      </dgm:t>
    </dgm:pt>
    <dgm:pt modelId="{14770FF6-EB8E-4C8E-BA09-0034926F0E7C}" type="parTrans" cxnId="{0A145DD4-6923-4D5D-85B7-9B1B02A72177}">
      <dgm:prSet/>
      <dgm:spPr/>
      <dgm:t>
        <a:bodyPr/>
        <a:lstStyle/>
        <a:p>
          <a:endParaRPr lang="en-US"/>
        </a:p>
      </dgm:t>
    </dgm:pt>
    <dgm:pt modelId="{3279289B-8D5B-462F-890A-15A03FB69C6A}" type="sibTrans" cxnId="{0A145DD4-6923-4D5D-85B7-9B1B02A72177}">
      <dgm:prSet/>
      <dgm:spPr/>
      <dgm:t>
        <a:bodyPr/>
        <a:lstStyle/>
        <a:p>
          <a:endParaRPr lang="en-US"/>
        </a:p>
      </dgm:t>
    </dgm:pt>
    <dgm:pt modelId="{13169E44-30A2-49C0-B981-6B37C03F722D}">
      <dgm:prSet phldrT="[Text]" custT="1"/>
      <dgm:spPr/>
      <dgm:t>
        <a:bodyPr/>
        <a:lstStyle/>
        <a:p>
          <a:r>
            <a:rPr lang="en-US" sz="2000" b="0" i="0" dirty="0"/>
            <a:t>Carries out the day-to-day running of the UN</a:t>
          </a:r>
          <a:endParaRPr lang="en-US" sz="2000" dirty="0"/>
        </a:p>
      </dgm:t>
    </dgm:pt>
    <dgm:pt modelId="{37902506-54FA-439E-8DA9-0B0F8B3BDD41}" type="parTrans" cxnId="{90041875-B995-4D85-AD72-CCF0B808397E}">
      <dgm:prSet/>
      <dgm:spPr/>
      <dgm:t>
        <a:bodyPr/>
        <a:lstStyle/>
        <a:p>
          <a:endParaRPr lang="en-US"/>
        </a:p>
      </dgm:t>
    </dgm:pt>
    <dgm:pt modelId="{01CA0E74-52B5-4791-9C85-D6DC7B1A0A10}" type="sibTrans" cxnId="{90041875-B995-4D85-AD72-CCF0B808397E}">
      <dgm:prSet/>
      <dgm:spPr/>
      <dgm:t>
        <a:bodyPr/>
        <a:lstStyle/>
        <a:p>
          <a:endParaRPr lang="en-US"/>
        </a:p>
      </dgm:t>
    </dgm:pt>
    <dgm:pt modelId="{C7152322-DFC1-4DAE-9E59-8C6F5A89406A}">
      <dgm:prSet phldrT="[Text]"/>
      <dgm:spPr/>
      <dgm:t>
        <a:bodyPr/>
        <a:lstStyle/>
        <a:p>
          <a:r>
            <a:rPr lang="en-US" dirty="0"/>
            <a:t>The Economic and Social Council</a:t>
          </a:r>
        </a:p>
      </dgm:t>
    </dgm:pt>
    <dgm:pt modelId="{C0CCD822-5984-4E42-816C-597DF70EE4EA}" type="parTrans" cxnId="{3C02F613-CD7E-4A08-BA6A-464F2F50F557}">
      <dgm:prSet/>
      <dgm:spPr/>
      <dgm:t>
        <a:bodyPr/>
        <a:lstStyle/>
        <a:p>
          <a:endParaRPr lang="en-US"/>
        </a:p>
      </dgm:t>
    </dgm:pt>
    <dgm:pt modelId="{AF3059A1-99D5-4C53-8D5C-14A40A1A3742}" type="sibTrans" cxnId="{3C02F613-CD7E-4A08-BA6A-464F2F50F557}">
      <dgm:prSet/>
      <dgm:spPr/>
      <dgm:t>
        <a:bodyPr/>
        <a:lstStyle/>
        <a:p>
          <a:endParaRPr lang="en-US"/>
        </a:p>
      </dgm:t>
    </dgm:pt>
    <dgm:pt modelId="{9D34FBA0-845D-49BC-A9A8-F3925E36E72A}">
      <dgm:prSet phldrT="[Text]" custT="1"/>
      <dgm:spPr/>
      <dgm:t>
        <a:bodyPr/>
        <a:lstStyle/>
        <a:p>
          <a:r>
            <a:rPr lang="en-US" sz="2000" b="0" i="0" dirty="0"/>
            <a:t>Coordinates the work of the specialized agencies, like UNICEF</a:t>
          </a:r>
          <a:endParaRPr lang="en-US" sz="2000" dirty="0"/>
        </a:p>
      </dgm:t>
    </dgm:pt>
    <dgm:pt modelId="{34459953-2783-42D4-97F0-A28E781DF878}" type="parTrans" cxnId="{08599AA8-6BEA-4699-9F56-BC1DBAF582CE}">
      <dgm:prSet/>
      <dgm:spPr/>
      <dgm:t>
        <a:bodyPr/>
        <a:lstStyle/>
        <a:p>
          <a:endParaRPr lang="en-US"/>
        </a:p>
      </dgm:t>
    </dgm:pt>
    <dgm:pt modelId="{17424CE5-6A59-4E8A-A956-3B7C8C37F3C6}" type="sibTrans" cxnId="{08599AA8-6BEA-4699-9F56-BC1DBAF582CE}">
      <dgm:prSet/>
      <dgm:spPr/>
      <dgm:t>
        <a:bodyPr/>
        <a:lstStyle/>
        <a:p>
          <a:endParaRPr lang="en-US"/>
        </a:p>
      </dgm:t>
    </dgm:pt>
    <dgm:pt modelId="{B895510F-6D27-4E96-8997-5C2B07F58866}" type="pres">
      <dgm:prSet presAssocID="{91B77E26-1D11-4578-9C5E-6183E96E0B9D}" presName="Name0" presStyleCnt="0">
        <dgm:presLayoutVars>
          <dgm:dir/>
          <dgm:animLvl val="lvl"/>
          <dgm:resizeHandles val="exact"/>
        </dgm:presLayoutVars>
      </dgm:prSet>
      <dgm:spPr/>
    </dgm:pt>
    <dgm:pt modelId="{498910EB-63CA-42C8-8FD9-79536FC549ED}" type="pres">
      <dgm:prSet presAssocID="{228BA22A-1FD8-476C-B9F9-34F32314C01B}" presName="composite" presStyleCnt="0"/>
      <dgm:spPr/>
    </dgm:pt>
    <dgm:pt modelId="{1B44CE76-4365-4ABF-A62C-C9412B090AE8}" type="pres">
      <dgm:prSet presAssocID="{228BA22A-1FD8-476C-B9F9-34F32314C0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CA77AE4-B793-4C57-AFFB-2E2430D8A99F}" type="pres">
      <dgm:prSet presAssocID="{228BA22A-1FD8-476C-B9F9-34F32314C01B}" presName="desTx" presStyleLbl="alignAccFollowNode1" presStyleIdx="0" presStyleCnt="3">
        <dgm:presLayoutVars>
          <dgm:bulletEnabled val="1"/>
        </dgm:presLayoutVars>
      </dgm:prSet>
      <dgm:spPr/>
    </dgm:pt>
    <dgm:pt modelId="{A6CE3E8B-9715-4927-A82F-A056B783DA65}" type="pres">
      <dgm:prSet presAssocID="{DA3BB198-46EE-4482-B6CB-9C3BBEC88A86}" presName="space" presStyleCnt="0"/>
      <dgm:spPr/>
    </dgm:pt>
    <dgm:pt modelId="{E0C6656C-6ECD-48FA-BFDC-927DCADB4D45}" type="pres">
      <dgm:prSet presAssocID="{F4A0DF29-C4CB-4B17-99E3-A8EE544A8B4A}" presName="composite" presStyleCnt="0"/>
      <dgm:spPr/>
    </dgm:pt>
    <dgm:pt modelId="{3614CB96-F2C4-4345-BA28-9F3AF460D862}" type="pres">
      <dgm:prSet presAssocID="{F4A0DF29-C4CB-4B17-99E3-A8EE544A8B4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1771A3A-D073-4557-96BA-F8FA5767E1E5}" type="pres">
      <dgm:prSet presAssocID="{F4A0DF29-C4CB-4B17-99E3-A8EE544A8B4A}" presName="desTx" presStyleLbl="alignAccFollowNode1" presStyleIdx="1" presStyleCnt="3">
        <dgm:presLayoutVars>
          <dgm:bulletEnabled val="1"/>
        </dgm:presLayoutVars>
      </dgm:prSet>
      <dgm:spPr/>
    </dgm:pt>
    <dgm:pt modelId="{B4A6EF98-5C65-4DB6-8E43-53C2079847B6}" type="pres">
      <dgm:prSet presAssocID="{3279289B-8D5B-462F-890A-15A03FB69C6A}" presName="space" presStyleCnt="0"/>
      <dgm:spPr/>
    </dgm:pt>
    <dgm:pt modelId="{E6C9EB12-7185-456A-91F1-90560EC23B12}" type="pres">
      <dgm:prSet presAssocID="{C7152322-DFC1-4DAE-9E59-8C6F5A89406A}" presName="composite" presStyleCnt="0"/>
      <dgm:spPr/>
    </dgm:pt>
    <dgm:pt modelId="{22E429F3-8B0D-4B8A-B96E-185A4D01BD99}" type="pres">
      <dgm:prSet presAssocID="{C7152322-DFC1-4DAE-9E59-8C6F5A8940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698EE63-0F7A-4C85-B5DB-454F1BC2B9D4}" type="pres">
      <dgm:prSet presAssocID="{C7152322-DFC1-4DAE-9E59-8C6F5A89406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C02F613-CD7E-4A08-BA6A-464F2F50F557}" srcId="{91B77E26-1D11-4578-9C5E-6183E96E0B9D}" destId="{C7152322-DFC1-4DAE-9E59-8C6F5A89406A}" srcOrd="2" destOrd="0" parTransId="{C0CCD822-5984-4E42-816C-597DF70EE4EA}" sibTransId="{AF3059A1-99D5-4C53-8D5C-14A40A1A3742}"/>
    <dgm:cxn modelId="{EFAAEA31-0B25-46D6-915A-A65D2D042AC2}" type="presOf" srcId="{91B77E26-1D11-4578-9C5E-6183E96E0B9D}" destId="{B895510F-6D27-4E96-8997-5C2B07F58866}" srcOrd="0" destOrd="0" presId="urn:microsoft.com/office/officeart/2005/8/layout/hList1"/>
    <dgm:cxn modelId="{DBCEA460-2E44-4BF8-88FD-362E788CD195}" type="presOf" srcId="{C04CAB90-D8B5-4A8F-A6CE-FFAF89BEF60F}" destId="{3CA77AE4-B793-4C57-AFFB-2E2430D8A99F}" srcOrd="0" destOrd="0" presId="urn:microsoft.com/office/officeart/2005/8/layout/hList1"/>
    <dgm:cxn modelId="{8E033B63-046E-47A6-B68B-69F0F192A3EB}" srcId="{91B77E26-1D11-4578-9C5E-6183E96E0B9D}" destId="{228BA22A-1FD8-476C-B9F9-34F32314C01B}" srcOrd="0" destOrd="0" parTransId="{F638F56C-0277-40EA-A60C-55D80B0CAEBC}" sibTransId="{DA3BB198-46EE-4482-B6CB-9C3BBEC88A86}"/>
    <dgm:cxn modelId="{8B35AC50-2DC6-401C-BD09-CB54178B972F}" type="presOf" srcId="{C7152322-DFC1-4DAE-9E59-8C6F5A89406A}" destId="{22E429F3-8B0D-4B8A-B96E-185A4D01BD99}" srcOrd="0" destOrd="0" presId="urn:microsoft.com/office/officeart/2005/8/layout/hList1"/>
    <dgm:cxn modelId="{BEACA471-3041-43F3-8B1B-972BE2CA529A}" type="presOf" srcId="{F4A0DF29-C4CB-4B17-99E3-A8EE544A8B4A}" destId="{3614CB96-F2C4-4345-BA28-9F3AF460D862}" srcOrd="0" destOrd="0" presId="urn:microsoft.com/office/officeart/2005/8/layout/hList1"/>
    <dgm:cxn modelId="{90041875-B995-4D85-AD72-CCF0B808397E}" srcId="{F4A0DF29-C4CB-4B17-99E3-A8EE544A8B4A}" destId="{13169E44-30A2-49C0-B981-6B37C03F722D}" srcOrd="0" destOrd="0" parTransId="{37902506-54FA-439E-8DA9-0B0F8B3BDD41}" sibTransId="{01CA0E74-52B5-4791-9C85-D6DC7B1A0A10}"/>
    <dgm:cxn modelId="{5D148094-0405-4FAB-8326-B5979B2F8D18}" type="presOf" srcId="{9D34FBA0-845D-49BC-A9A8-F3925E36E72A}" destId="{E698EE63-0F7A-4C85-B5DB-454F1BC2B9D4}" srcOrd="0" destOrd="0" presId="urn:microsoft.com/office/officeart/2005/8/layout/hList1"/>
    <dgm:cxn modelId="{61A5D099-4112-49AB-BBDF-CA3FA3FE3F6A}" type="presOf" srcId="{228BA22A-1FD8-476C-B9F9-34F32314C01B}" destId="{1B44CE76-4365-4ABF-A62C-C9412B090AE8}" srcOrd="0" destOrd="0" presId="urn:microsoft.com/office/officeart/2005/8/layout/hList1"/>
    <dgm:cxn modelId="{9A3C109F-E25D-4D98-A088-F8FA05BDEA89}" srcId="{228BA22A-1FD8-476C-B9F9-34F32314C01B}" destId="{C04CAB90-D8B5-4A8F-A6CE-FFAF89BEF60F}" srcOrd="0" destOrd="0" parTransId="{4A9A6DE7-81D8-4C6A-9909-B2F9D5F68547}" sibTransId="{7ABD8A1A-B8CE-42A2-ADDB-C19CAD6F5C42}"/>
    <dgm:cxn modelId="{7276CFA5-DA73-4C73-A195-ECEF35C152FB}" type="presOf" srcId="{13169E44-30A2-49C0-B981-6B37C03F722D}" destId="{61771A3A-D073-4557-96BA-F8FA5767E1E5}" srcOrd="0" destOrd="0" presId="urn:microsoft.com/office/officeart/2005/8/layout/hList1"/>
    <dgm:cxn modelId="{08599AA8-6BEA-4699-9F56-BC1DBAF582CE}" srcId="{C7152322-DFC1-4DAE-9E59-8C6F5A89406A}" destId="{9D34FBA0-845D-49BC-A9A8-F3925E36E72A}" srcOrd="0" destOrd="0" parTransId="{34459953-2783-42D4-97F0-A28E781DF878}" sibTransId="{17424CE5-6A59-4E8A-A956-3B7C8C37F3C6}"/>
    <dgm:cxn modelId="{0A145DD4-6923-4D5D-85B7-9B1B02A72177}" srcId="{91B77E26-1D11-4578-9C5E-6183E96E0B9D}" destId="{F4A0DF29-C4CB-4B17-99E3-A8EE544A8B4A}" srcOrd="1" destOrd="0" parTransId="{14770FF6-EB8E-4C8E-BA09-0034926F0E7C}" sibTransId="{3279289B-8D5B-462F-890A-15A03FB69C6A}"/>
    <dgm:cxn modelId="{C45F443C-4282-4287-BAE6-B9FFAF05E6EE}" type="presParOf" srcId="{B895510F-6D27-4E96-8997-5C2B07F58866}" destId="{498910EB-63CA-42C8-8FD9-79536FC549ED}" srcOrd="0" destOrd="0" presId="urn:microsoft.com/office/officeart/2005/8/layout/hList1"/>
    <dgm:cxn modelId="{57ED834D-592B-4766-8982-FA483F366D45}" type="presParOf" srcId="{498910EB-63CA-42C8-8FD9-79536FC549ED}" destId="{1B44CE76-4365-4ABF-A62C-C9412B090AE8}" srcOrd="0" destOrd="0" presId="urn:microsoft.com/office/officeart/2005/8/layout/hList1"/>
    <dgm:cxn modelId="{FA38A2FE-AEDD-43EF-A9B0-EC11A36A3749}" type="presParOf" srcId="{498910EB-63CA-42C8-8FD9-79536FC549ED}" destId="{3CA77AE4-B793-4C57-AFFB-2E2430D8A99F}" srcOrd="1" destOrd="0" presId="urn:microsoft.com/office/officeart/2005/8/layout/hList1"/>
    <dgm:cxn modelId="{6F9FE31E-5693-4B73-8726-B454F9CCB1DC}" type="presParOf" srcId="{B895510F-6D27-4E96-8997-5C2B07F58866}" destId="{A6CE3E8B-9715-4927-A82F-A056B783DA65}" srcOrd="1" destOrd="0" presId="urn:microsoft.com/office/officeart/2005/8/layout/hList1"/>
    <dgm:cxn modelId="{4D34E5B8-8159-478C-8494-D75459864F7A}" type="presParOf" srcId="{B895510F-6D27-4E96-8997-5C2B07F58866}" destId="{E0C6656C-6ECD-48FA-BFDC-927DCADB4D45}" srcOrd="2" destOrd="0" presId="urn:microsoft.com/office/officeart/2005/8/layout/hList1"/>
    <dgm:cxn modelId="{72A4ADCD-C309-442F-8928-75F98CB3523B}" type="presParOf" srcId="{E0C6656C-6ECD-48FA-BFDC-927DCADB4D45}" destId="{3614CB96-F2C4-4345-BA28-9F3AF460D862}" srcOrd="0" destOrd="0" presId="urn:microsoft.com/office/officeart/2005/8/layout/hList1"/>
    <dgm:cxn modelId="{F527E2F4-7DF1-46B2-83DD-F1A00D44383E}" type="presParOf" srcId="{E0C6656C-6ECD-48FA-BFDC-927DCADB4D45}" destId="{61771A3A-D073-4557-96BA-F8FA5767E1E5}" srcOrd="1" destOrd="0" presId="urn:microsoft.com/office/officeart/2005/8/layout/hList1"/>
    <dgm:cxn modelId="{A00336F5-8767-4260-B063-710CCA4C133F}" type="presParOf" srcId="{B895510F-6D27-4E96-8997-5C2B07F58866}" destId="{B4A6EF98-5C65-4DB6-8E43-53C2079847B6}" srcOrd="3" destOrd="0" presId="urn:microsoft.com/office/officeart/2005/8/layout/hList1"/>
    <dgm:cxn modelId="{42441EE8-6A6A-4919-A09B-05913D4409F7}" type="presParOf" srcId="{B895510F-6D27-4E96-8997-5C2B07F58866}" destId="{E6C9EB12-7185-456A-91F1-90560EC23B12}" srcOrd="4" destOrd="0" presId="urn:microsoft.com/office/officeart/2005/8/layout/hList1"/>
    <dgm:cxn modelId="{B2784C80-DEFE-4027-AE95-0DE256C7DEFA}" type="presParOf" srcId="{E6C9EB12-7185-456A-91F1-90560EC23B12}" destId="{22E429F3-8B0D-4B8A-B96E-185A4D01BD99}" srcOrd="0" destOrd="0" presId="urn:microsoft.com/office/officeart/2005/8/layout/hList1"/>
    <dgm:cxn modelId="{2CB99EAB-8F9B-4D5A-8B1E-E368D696BE5C}" type="presParOf" srcId="{E6C9EB12-7185-456A-91F1-90560EC23B12}" destId="{E698EE63-0F7A-4C85-B5DB-454F1BC2B9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4CE76-4365-4ABF-A62C-C9412B090AE8}">
      <dsp:nvSpPr>
        <dsp:cNvPr id="0" name=""/>
        <dsp:cNvSpPr/>
      </dsp:nvSpPr>
      <dsp:spPr>
        <a:xfrm>
          <a:off x="2540" y="1154525"/>
          <a:ext cx="2476500" cy="83675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Security Council</a:t>
          </a:r>
        </a:p>
      </dsp:txBody>
      <dsp:txXfrm>
        <a:off x="2540" y="1154525"/>
        <a:ext cx="2476500" cy="836756"/>
      </dsp:txXfrm>
    </dsp:sp>
    <dsp:sp modelId="{3CA77AE4-B793-4C57-AFFB-2E2430D8A99F}">
      <dsp:nvSpPr>
        <dsp:cNvPr id="0" name=""/>
        <dsp:cNvSpPr/>
      </dsp:nvSpPr>
      <dsp:spPr>
        <a:xfrm>
          <a:off x="2540" y="1991281"/>
          <a:ext cx="2476500" cy="227285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Deals with keeping peace throughout the world, trying to settle disputes peacefully, or using military measures if necessary</a:t>
          </a:r>
          <a:endParaRPr lang="en-US" sz="2000" kern="1200" dirty="0"/>
        </a:p>
      </dsp:txBody>
      <dsp:txXfrm>
        <a:off x="2540" y="1991281"/>
        <a:ext cx="2476500" cy="2272859"/>
      </dsp:txXfrm>
    </dsp:sp>
    <dsp:sp modelId="{3614CB96-F2C4-4345-BA28-9F3AF460D862}">
      <dsp:nvSpPr>
        <dsp:cNvPr id="0" name=""/>
        <dsp:cNvSpPr/>
      </dsp:nvSpPr>
      <dsp:spPr>
        <a:xfrm>
          <a:off x="2825750" y="1154525"/>
          <a:ext cx="2476500" cy="836756"/>
        </a:xfrm>
        <a:prstGeom prst="rect">
          <a:avLst/>
        </a:prstGeom>
        <a:solidFill>
          <a:schemeClr val="accent4">
            <a:shade val="8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accent4">
              <a:shade val="80000"/>
              <a:hueOff val="-256642"/>
              <a:satOff val="0"/>
              <a:lumOff val="169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Secretariat</a:t>
          </a:r>
        </a:p>
      </dsp:txBody>
      <dsp:txXfrm>
        <a:off x="2825750" y="1154525"/>
        <a:ext cx="2476500" cy="836756"/>
      </dsp:txXfrm>
    </dsp:sp>
    <dsp:sp modelId="{61771A3A-D073-4557-96BA-F8FA5767E1E5}">
      <dsp:nvSpPr>
        <dsp:cNvPr id="0" name=""/>
        <dsp:cNvSpPr/>
      </dsp:nvSpPr>
      <dsp:spPr>
        <a:xfrm>
          <a:off x="2825750" y="1991281"/>
          <a:ext cx="2476500" cy="227285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Carries out the day-to-day running of the UN</a:t>
          </a:r>
          <a:endParaRPr lang="en-US" sz="2000" kern="1200" dirty="0"/>
        </a:p>
      </dsp:txBody>
      <dsp:txXfrm>
        <a:off x="2825750" y="1991281"/>
        <a:ext cx="2476500" cy="2272859"/>
      </dsp:txXfrm>
    </dsp:sp>
    <dsp:sp modelId="{22E429F3-8B0D-4B8A-B96E-185A4D01BD99}">
      <dsp:nvSpPr>
        <dsp:cNvPr id="0" name=""/>
        <dsp:cNvSpPr/>
      </dsp:nvSpPr>
      <dsp:spPr>
        <a:xfrm>
          <a:off x="5648960" y="1154525"/>
          <a:ext cx="2476500" cy="836756"/>
        </a:xfrm>
        <a:prstGeom prst="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Economic and Social Council</a:t>
          </a:r>
        </a:p>
      </dsp:txBody>
      <dsp:txXfrm>
        <a:off x="5648960" y="1154525"/>
        <a:ext cx="2476500" cy="836756"/>
      </dsp:txXfrm>
    </dsp:sp>
    <dsp:sp modelId="{E698EE63-0F7A-4C85-B5DB-454F1BC2B9D4}">
      <dsp:nvSpPr>
        <dsp:cNvPr id="0" name=""/>
        <dsp:cNvSpPr/>
      </dsp:nvSpPr>
      <dsp:spPr>
        <a:xfrm>
          <a:off x="5648960" y="1991281"/>
          <a:ext cx="2476500" cy="227285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Coordinates the work of the specialized agencies, like UNICEF</a:t>
          </a:r>
          <a:endParaRPr lang="en-US" sz="2000" kern="1200" dirty="0"/>
        </a:p>
      </dsp:txBody>
      <dsp:txXfrm>
        <a:off x="5648960" y="1991281"/>
        <a:ext cx="2476500" cy="227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DB9B-CE77-D930-344C-F2B993AEA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AC366-70B4-DC47-C533-A594C3F9D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063D2-1456-7F21-F1F5-3D197B24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20A1F-29B2-4BBC-1CFA-E3D05082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43BE-2068-4BBC-8268-2EFF2EA4D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6939-EB0E-1975-8857-667753F7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67103-8D1F-D043-C5D6-C9F60729F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D0212-C443-1AF5-28B0-D75E5458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B2C8D-B347-2549-B951-6DBE9441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08B3-57CF-A88F-5E9C-991EE1A0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6B8C1-D563-3920-FB78-C43CC4568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62896-7695-10C6-F8A3-C94AFA1FC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065F4-6EAA-9E08-2A32-58135ED1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523D6-D547-E861-7882-3B17CE0C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D6838-A794-AE97-A791-09752048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7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DB2F-1574-1049-5528-EBC248DE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A7BD-5336-E9B6-A7FE-DE862BE5E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16F3C-10A3-CF83-E6DE-A43A6960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D8857-4B86-CB23-BF79-C3BF6DA2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DBEC1-7E4B-063B-1920-385CD2AE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9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370B-EE7B-9E3C-AE50-7A59B416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80131-0142-3695-4FD4-738723CB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50945-0ACF-5138-0511-C3E74882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FE770-DF18-06FD-E1F5-30F98B5F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802D-40F3-29BD-CC7A-A52D35F6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AEE0-4C8C-041E-3288-734343A2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D289D-9534-7F37-151E-50B7774DC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EF6BA-E963-22B4-0E2E-BF07C64F2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005E5-27F2-402B-9063-28C2D205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32DE4-13E4-78B0-9D7D-0A9D81E0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FAEAE-51DE-8B4D-4EAA-771C61D5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524F-F5B4-F0E1-6D5F-5426A9F5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D165C-907C-BC03-B4B5-34A01B601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B8A06-9EB7-A7A6-8E1C-7B9D44D15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C2D3F-B47C-9B21-D0C4-A3888FF52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AC486-472D-999B-B50E-11496D4DB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B5FFA2-11BE-7C64-3B64-A42A57AE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D9AA9-BA1F-C63C-F0EE-379D3BF8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F5C55-D7B7-9661-E313-6B251501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1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8350-C9F8-8FFD-67BB-2FB60CD6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E4C54-D519-FD9C-CE2A-F44BEEA4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DCA0F-979D-218A-F617-F7E4B5F2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4E524-6D1C-95AF-25C7-20556787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1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67F3D-A82B-32EE-E85A-615FB891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48A96-F1D6-B611-0F38-66B7E7D7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895D1-67DA-05D3-19C7-DCC29740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3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E983-2FDB-639D-7107-76C1C35B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DF6A3-364C-AE32-698D-C71A20D1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0DD11-0C63-B1D7-F2E4-FA0B2AA8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995B4-1A35-0067-2581-280C435D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C47E4-FC74-1C86-5834-FE65B8D8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070A4-C744-7B91-B9D9-B50068A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5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B3D1-C73A-E634-EEA3-52C572C8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F6D2A-AB28-0BB0-7655-D66625E5B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816E-1F94-26A5-A9F0-1B5A062C7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07288-ED2C-C825-4BBB-2EDA3BAC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E4687-0635-AEE8-89D6-61F8A8CB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83343-9BF2-6F67-4B8E-CEFCF169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28D5D-4ED1-E5A8-F115-205E497A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FE96D-9F69-B25C-231D-D04A58065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45868-0A73-BB2E-5486-BF47AA40C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D90A0-1F88-4A4F-B755-156600394CE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25F4D-4B67-98E9-3346-3EA82FF7D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FB48A-A31D-8D52-C8CA-A43F54357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F92E-85CA-4EC2-9BEB-9C4CDC5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2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ustainabledevelopment.un.org/?menu=130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zonta.org/Web/About/Changing_the_World_for_Women/SDG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womenwatch/daw/news/helvi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gocsw.org/wp-content/uploads/2023/02/NGO-CSW67-Advocacy-Toolkit-final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people with spotlights&#10;&#10;Description automatically generated">
            <a:extLst>
              <a:ext uri="{FF2B5EF4-FFF2-40B4-BE49-F238E27FC236}">
                <a16:creationId xmlns:a16="http://schemas.microsoft.com/office/drawing/2014/main" id="{F08E223D-4DD2-DC7B-0F6A-F2B8230EC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0"/>
            <a:ext cx="12020550" cy="903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4007D-0B16-A0FF-B15D-70E75C652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655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United Nations &amp; Zonta: Making a Global 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B34A4-7313-68C7-E991-27BE19EBEE86}"/>
              </a:ext>
            </a:extLst>
          </p:cNvPr>
          <p:cNvSpPr txBox="1"/>
          <p:nvPr/>
        </p:nvSpPr>
        <p:spPr>
          <a:xfrm>
            <a:off x="4219575" y="4705350"/>
            <a:ext cx="611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Marie Stodolka</a:t>
            </a:r>
          </a:p>
          <a:p>
            <a:r>
              <a:rPr lang="en-US" sz="2800" dirty="0"/>
              <a:t>Zonta Club Minneapolis St. Paul Area </a:t>
            </a:r>
          </a:p>
        </p:txBody>
      </p:sp>
    </p:spTree>
    <p:extLst>
      <p:ext uri="{BB962C8B-B14F-4D97-AF65-F5344CB8AC3E}">
        <p14:creationId xmlns:p14="http://schemas.microsoft.com/office/powerpoint/2010/main" val="227424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people with spotlights&#10;&#10;Description automatically generated">
            <a:extLst>
              <a:ext uri="{FF2B5EF4-FFF2-40B4-BE49-F238E27FC236}">
                <a16:creationId xmlns:a16="http://schemas.microsoft.com/office/drawing/2014/main" id="{F08E223D-4DD2-DC7B-0F6A-F2B8230EC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0"/>
            <a:ext cx="12020550" cy="903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4007D-0B16-A0FF-B15D-70E75C652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6550" y="2235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47510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The United Nations was officially established in which year?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1918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1945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1962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7BEEF3-AA72-C79F-786E-10EB6DCE8356}"/>
              </a:ext>
            </a:extLst>
          </p:cNvPr>
          <p:cNvSpPr/>
          <p:nvPr/>
        </p:nvSpPr>
        <p:spPr>
          <a:xfrm>
            <a:off x="2047875" y="2870936"/>
            <a:ext cx="4400550" cy="381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LEANOR ROOSEVELT">
            <a:extLst>
              <a:ext uri="{FF2B5EF4-FFF2-40B4-BE49-F238E27FC236}">
                <a16:creationId xmlns:a16="http://schemas.microsoft.com/office/drawing/2014/main" id="{D648AE45-9D5A-7FEB-0E66-71BBE5D1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1111"/>
            <a:ext cx="3921760" cy="261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4DE41B-B864-6905-B0D9-1195A338466C}"/>
              </a:ext>
            </a:extLst>
          </p:cNvPr>
          <p:cNvSpPr txBox="1"/>
          <p:nvPr/>
        </p:nvSpPr>
        <p:spPr>
          <a:xfrm>
            <a:off x="5902960" y="2123440"/>
            <a:ext cx="521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4B535D"/>
                </a:solidFill>
                <a:effectLst/>
                <a:latin typeface="Georgia" panose="02040502050405020303" pitchFamily="18" charset="0"/>
              </a:rPr>
              <a:t>The United Nations emerged from the United Nations Conference on International Organization, which took place in San Francisco from April to June 1945, near the end of World War II.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402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How many countries were represented at the first session of the United Nations General Assembly?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15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24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38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51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260D94-E860-71D0-576D-CB55AF57899D}"/>
              </a:ext>
            </a:extLst>
          </p:cNvPr>
          <p:cNvSpPr/>
          <p:nvPr/>
        </p:nvSpPr>
        <p:spPr>
          <a:xfrm>
            <a:off x="2047875" y="4042511"/>
            <a:ext cx="4400550" cy="381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What is the name of the document which sets out the main objectives of the UN and the rights and obligations of each member state?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United Nations Treaty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United Nations Charter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United Nations Rulebook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United Nations Agreement 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A5693-F6E9-249E-A435-9589572B21F3}"/>
              </a:ext>
            </a:extLst>
          </p:cNvPr>
          <p:cNvSpPr/>
          <p:nvPr/>
        </p:nvSpPr>
        <p:spPr>
          <a:xfrm>
            <a:off x="2098675" y="3251936"/>
            <a:ext cx="4400550" cy="381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How many member states make up the United Nations today?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86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122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193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217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03C94-BFDC-D4A9-C351-2CB1AB398111}"/>
              </a:ext>
            </a:extLst>
          </p:cNvPr>
          <p:cNvSpPr/>
          <p:nvPr/>
        </p:nvSpPr>
        <p:spPr>
          <a:xfrm>
            <a:off x="2047875" y="3251936"/>
            <a:ext cx="4400550" cy="381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Which institution of the UN is like a parliament of nations which meets to consider the world's most pressing problems?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Security Council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General Assembly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Secretariat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-apple-system"/>
              </a:rPr>
              <a:t>The 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-apple-system"/>
              </a:rPr>
              <a:t>conomic and Social Council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0F61B-6816-2721-1F5E-38D315D8A835}"/>
              </a:ext>
            </a:extLst>
          </p:cNvPr>
          <p:cNvSpPr/>
          <p:nvPr/>
        </p:nvSpPr>
        <p:spPr>
          <a:xfrm>
            <a:off x="2047875" y="3251936"/>
            <a:ext cx="4400550" cy="381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898C67-1535-E914-3502-43D459420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330505"/>
              </p:ext>
            </p:extLst>
          </p:nvPr>
        </p:nvGraphicFramePr>
        <p:xfrm>
          <a:off x="1870075" y="8873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02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 The United Nations has its headquarters in New York City. It also has three main offices in other cities in the world. They are: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Geneva, Vienna, and Nairobi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Geneva, Paris, and Kenya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-apple-system"/>
              </a:rPr>
              <a:t>Geneva, Stockholm, and Johannesburg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-apple-system"/>
              </a:rPr>
              <a:t>Geneva, The Hague, and Sarajevo 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7F01A-4D16-79AD-978B-9B75B195005B}"/>
              </a:ext>
            </a:extLst>
          </p:cNvPr>
          <p:cNvSpPr/>
          <p:nvPr/>
        </p:nvSpPr>
        <p:spPr>
          <a:xfrm>
            <a:off x="2019300" y="2905125"/>
            <a:ext cx="4400550" cy="381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Quiz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 How many official languages does the United Nations have?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5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7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-apple-system"/>
              </a:rPr>
              <a:t>6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-apple-system"/>
              </a:rPr>
              <a:t>8</a:t>
            </a:r>
            <a:endParaRPr lang="en-US" sz="2400" dirty="0"/>
          </a:p>
          <a:p>
            <a:endParaRPr lang="en-US" dirty="0"/>
          </a:p>
          <a:p>
            <a:r>
              <a:rPr lang="en-US" sz="2400" b="0" i="0" dirty="0">
                <a:solidFill>
                  <a:srgbClr val="333333"/>
                </a:solidFill>
                <a:effectLst/>
              </a:rPr>
              <a:t>The United Nations has six official languages. These languages are Arabic, Chinese, English, French, Russian, and Spanish. 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F2915-EB65-71AF-A38D-30DD251298AE}"/>
              </a:ext>
            </a:extLst>
          </p:cNvPr>
          <p:cNvSpPr/>
          <p:nvPr/>
        </p:nvSpPr>
        <p:spPr>
          <a:xfrm>
            <a:off x="2019300" y="3251936"/>
            <a:ext cx="4400550" cy="381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United Nations (UN) Trivia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Zonta &amp; The United Nations – More Trivia!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Getting Involved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Questions/Discussion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9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New York | United Nations">
            <a:extLst>
              <a:ext uri="{FF2B5EF4-FFF2-40B4-BE49-F238E27FC236}">
                <a16:creationId xmlns:a16="http://schemas.microsoft.com/office/drawing/2014/main" id="{899E4A6D-0302-E1AD-3FCA-6C414BDAA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9091" r="27036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64704-0CB9-BA5F-953F-3F2CBA0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32261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Zonta &amp; The United Nations 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Zonta &amp; The United Nations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2012 the United Nations developed the 17 Sustainable Development Goals. Which Goal does Zonta primarily focus on?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5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7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10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12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20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Sustainable Development Goals 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</a:t>
            </a:r>
            <a:r>
              <a:rPr lang="en-US" sz="2000" b="0" i="0" dirty="0">
                <a:effectLst/>
              </a:rPr>
              <a:t>he </a:t>
            </a:r>
            <a:r>
              <a:rPr lang="en-US" sz="2000" b="0" i="0" u="none" strike="noStrike" dirty="0">
                <a:effectLst/>
                <a:hlinkClick r:id="rId2"/>
              </a:rPr>
              <a:t>17 Sustainable Development Goals (SDGs)</a:t>
            </a:r>
            <a:r>
              <a:rPr lang="en-US" sz="2000" b="0" i="0" dirty="0">
                <a:effectLst/>
              </a:rPr>
              <a:t> address key challenges such as poverty, inequality and violence against women. These goals guide world leaders and the </a:t>
            </a:r>
            <a:r>
              <a:rPr lang="en-US" sz="2000" b="0" i="0" u="sng" dirty="0">
                <a:effectLst/>
              </a:rPr>
              <a:t>global community </a:t>
            </a:r>
            <a:r>
              <a:rPr lang="en-US" sz="2000" b="0" i="0" dirty="0">
                <a:effectLst/>
              </a:rPr>
              <a:t>as we work together to realize the human rights of all people.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 descr="UNESCO and Sustainable Development Goals">
            <a:extLst>
              <a:ext uri="{FF2B5EF4-FFF2-40B4-BE49-F238E27FC236}">
                <a16:creationId xmlns:a16="http://schemas.microsoft.com/office/drawing/2014/main" id="{D3B64A17-EE38-060F-5C64-D2A5AE1A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3061906"/>
            <a:ext cx="5150277" cy="25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5" name="Rectangle 41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SDG No. 5 </a:t>
            </a:r>
          </a:p>
        </p:txBody>
      </p:sp>
      <p:sp>
        <p:nvSpPr>
          <p:cNvPr id="41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i="0" dirty="0">
                <a:effectLst/>
              </a:rPr>
              <a:t>No. 5: Achieve gender equality and empower all women and girls. </a:t>
            </a:r>
            <a:endParaRPr lang="en-US" sz="22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dirty="0">
                <a:effectLst/>
              </a:rPr>
              <a:t>Sustainable Development Goal No. 5 Targets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End all forms of discrimination against all women and girls everywhere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Eliminate all forms of violence against all women and girls in the public and private spheres, including trafficking and sexual and other types of exploitation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Eliminate all harmful practices, such as child, early and forced marriage and female genital mutilation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  <a:hlinkClick r:id="rId2"/>
              </a:rPr>
              <a:t>Full List of Goal No. 5 Targets </a:t>
            </a:r>
            <a:endParaRPr lang="en-US" sz="2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4100" name="Picture 4" descr="Sustainable Development Goal 5 - Wikipedia">
            <a:extLst>
              <a:ext uri="{FF2B5EF4-FFF2-40B4-BE49-F238E27FC236}">
                <a16:creationId xmlns:a16="http://schemas.microsoft.com/office/drawing/2014/main" id="{82B3BBBF-F909-625A-CE8A-CE82FF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02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224"/>
            <a:ext cx="701040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Supporting SDG No. 5 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4100" name="Picture 4" descr="Sustainable Development Goal 5 - Wikipedia">
            <a:extLst>
              <a:ext uri="{FF2B5EF4-FFF2-40B4-BE49-F238E27FC236}">
                <a16:creationId xmlns:a16="http://schemas.microsoft.com/office/drawing/2014/main" id="{82B3BBBF-F909-625A-CE8A-CE82FF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" b="-3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D74F7E4-44FB-AA9E-3FF6-95DB0E39A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9967" b="-3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9A0159-67D8-D09E-4578-373B02F0B9A4}"/>
              </a:ext>
            </a:extLst>
          </p:cNvPr>
          <p:cNvSpPr txBox="1"/>
          <p:nvPr/>
        </p:nvSpPr>
        <p:spPr>
          <a:xfrm>
            <a:off x="640080" y="2802980"/>
            <a:ext cx="71526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Engaging Girls on Climate Change in Madagascar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Ending Child Marriage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Adolescent Girls’ Health and Protection in Peru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Her Health and Dignity, Our Priority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Merriweather" panose="00000500000000000000" pitchFamily="2" charset="0"/>
            </a:endParaRPr>
          </a:p>
          <a:p>
            <a:endParaRPr lang="en-US" dirty="0"/>
          </a:p>
        </p:txBody>
      </p:sp>
      <p:pic>
        <p:nvPicPr>
          <p:cNvPr id="1026" name="Picture 2" descr="UNICEF: The United Nations Children's Fund - Office of the  Secretary-General's Envoy on Youth">
            <a:extLst>
              <a:ext uri="{FF2B5EF4-FFF2-40B4-BE49-F238E27FC236}">
                <a16:creationId xmlns:a16="http://schemas.microsoft.com/office/drawing/2014/main" id="{A9105462-C840-20BC-DAD0-C518941A0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6" y="4639854"/>
            <a:ext cx="1533870" cy="15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ed Nations Population Fund - Wikipedia">
            <a:extLst>
              <a:ext uri="{FF2B5EF4-FFF2-40B4-BE49-F238E27FC236}">
                <a16:creationId xmlns:a16="http://schemas.microsoft.com/office/drawing/2014/main" id="{097155CB-684B-CC80-273F-BD9AD994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90" y="4776358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27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Supporting SDG No. 5</a:t>
            </a: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at a table writing on a piece of paper&#10;&#10;Description automatically generated">
            <a:extLst>
              <a:ext uri="{FF2B5EF4-FFF2-40B4-BE49-F238E27FC236}">
                <a16:creationId xmlns:a16="http://schemas.microsoft.com/office/drawing/2014/main" id="{2ED2BA98-6637-23D2-9C50-52EA2E6EF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203"/>
          <a:stretch/>
        </p:blipFill>
        <p:spPr>
          <a:xfrm>
            <a:off x="535109" y="627954"/>
            <a:ext cx="4441443" cy="5613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5766262" y="2620641"/>
            <a:ext cx="5837750" cy="3023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Governor Tim Walz of Minnesota signing the Marriage Bill eliminating marriage for anyone under 18 years of age – no exceptions!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8781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Zonta &amp; The United Nations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1969, the United Nations granted Zonta International the highest level of status for a non-government organization. That status is call?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Consultative Status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Referring Consultative Status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General Consultative Status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Civil Society Consultative Status </a:t>
            </a:r>
          </a:p>
          <a:p>
            <a:pPr lvl="1"/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0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8" name="Rectangle 6167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08A10C8-5F87-268C-435E-136D6DA4D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r="8356" b="-1"/>
          <a:stretch/>
        </p:blipFill>
        <p:spPr bwMode="auto"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170" name="Freeform: Shape 6169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72" name="Freeform: Shape 6171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General Consultative Status </a:t>
            </a:r>
          </a:p>
        </p:txBody>
      </p: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76" name="Rectangle 6175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374904" y="2522949"/>
            <a:ext cx="5065776" cy="38435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400" b="0" i="0" dirty="0">
                <a:solidFill>
                  <a:srgbClr val="333333"/>
                </a:solidFill>
                <a:effectLst/>
              </a:rPr>
              <a:t>Of the 6000+ non-governmental organizations (NGOs) with consultative status at the United Nations, only 141 have General Consultative Status, the highest status an NGO can have at the UN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400" b="0" i="0" dirty="0">
                <a:solidFill>
                  <a:srgbClr val="333333"/>
                </a:solidFill>
                <a:effectLst/>
              </a:rPr>
              <a:t>Zonta International was granted General Consultative Status in 1969</a:t>
            </a:r>
            <a:endParaRPr lang="en-US" sz="7400" b="1" i="0" dirty="0">
              <a:solidFill>
                <a:srgbClr val="005F71"/>
              </a:solidFill>
              <a:effectLst/>
            </a:endParaRPr>
          </a:p>
          <a:p>
            <a:pPr algn="l"/>
            <a:endParaRPr lang="en-US" sz="2000" b="1" dirty="0">
              <a:solidFill>
                <a:srgbClr val="005F71"/>
              </a:solidFill>
              <a:latin typeface="Lato" panose="020F0502020204030203" pitchFamily="34" charset="0"/>
            </a:endParaRPr>
          </a:p>
          <a:p>
            <a:pPr algn="l"/>
            <a:endParaRPr lang="en-US" sz="2000" b="1" i="0" dirty="0">
              <a:solidFill>
                <a:srgbClr val="005F71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sz="2000" b="1" dirty="0">
              <a:solidFill>
                <a:srgbClr val="005F71"/>
              </a:solidFill>
              <a:latin typeface="Lato" panose="020F0502020204030203" pitchFamily="34" charset="0"/>
            </a:endParaRPr>
          </a:p>
          <a:p>
            <a:pPr algn="l"/>
            <a:endParaRPr lang="en-US" sz="2000" b="1" i="0" dirty="0">
              <a:solidFill>
                <a:srgbClr val="005F71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sz="2000" b="1" dirty="0">
              <a:solidFill>
                <a:srgbClr val="005F71"/>
              </a:solidFill>
              <a:latin typeface="Lato" panose="020F0502020204030203" pitchFamily="34" charset="0"/>
            </a:endParaRPr>
          </a:p>
          <a:p>
            <a:pPr algn="l"/>
            <a:endParaRPr lang="en-US" sz="2000" b="1" i="0" dirty="0">
              <a:solidFill>
                <a:srgbClr val="005F71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sz="2000" b="1" dirty="0">
              <a:solidFill>
                <a:srgbClr val="005F71"/>
              </a:solidFill>
              <a:latin typeface="Lato" panose="020F0502020204030203" pitchFamily="34" charset="0"/>
            </a:endParaRPr>
          </a:p>
          <a:p>
            <a:pPr algn="l"/>
            <a:endParaRPr lang="en-US" sz="1200" b="1" i="0" dirty="0">
              <a:solidFill>
                <a:srgbClr val="005F71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sz="1200" b="1" dirty="0">
              <a:solidFill>
                <a:srgbClr val="005F71"/>
              </a:solidFill>
              <a:latin typeface="Lato" panose="020F0502020204030203" pitchFamily="34" charset="0"/>
            </a:endParaRPr>
          </a:p>
          <a:p>
            <a:pPr algn="l"/>
            <a:endParaRPr lang="en-US" sz="1200" b="1" i="0" dirty="0">
              <a:solidFill>
                <a:srgbClr val="005F71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sz="1200" b="1" i="0" dirty="0">
              <a:solidFill>
                <a:srgbClr val="005F71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90B10-B54A-702D-06A4-7B8A9A526460}"/>
              </a:ext>
            </a:extLst>
          </p:cNvPr>
          <p:cNvSpPr txBox="1"/>
          <p:nvPr/>
        </p:nvSpPr>
        <p:spPr>
          <a:xfrm>
            <a:off x="437769" y="5314950"/>
            <a:ext cx="4436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141414"/>
                </a:solidFill>
                <a:effectLst/>
                <a:latin typeface="Lato" panose="020F0502020204030203" pitchFamily="34" charset="0"/>
              </a:rPr>
              <a:t>Zonta Past International President </a:t>
            </a:r>
            <a:r>
              <a:rPr lang="en-US" sz="1200" b="0" i="0" u="none" strike="noStrike" dirty="0" err="1">
                <a:solidFill>
                  <a:srgbClr val="00BCD3"/>
                </a:solidFill>
                <a:effectLst/>
                <a:latin typeface="Lato" panose="020F0502020204030203" pitchFamily="34" charset="0"/>
                <a:hlinkClick r:id="rId3"/>
              </a:rPr>
              <a:t>Helvi</a:t>
            </a:r>
            <a:r>
              <a:rPr lang="en-US" sz="1200" b="0" i="0" u="none" strike="noStrike" dirty="0">
                <a:solidFill>
                  <a:srgbClr val="00BCD3"/>
                </a:solidFill>
                <a:effectLst/>
                <a:latin typeface="Lato" panose="020F0502020204030203" pitchFamily="34" charset="0"/>
                <a:hlinkClick r:id="rId3"/>
              </a:rPr>
              <a:t> </a:t>
            </a:r>
            <a:r>
              <a:rPr lang="en-US" sz="1200" b="0" i="0" u="none" strike="noStrike" dirty="0" err="1">
                <a:solidFill>
                  <a:srgbClr val="00BCD3"/>
                </a:solidFill>
                <a:effectLst/>
                <a:latin typeface="Lato" panose="020F0502020204030203" pitchFamily="34" charset="0"/>
                <a:hlinkClick r:id="rId3"/>
              </a:rPr>
              <a:t>Sipilä</a:t>
            </a:r>
            <a:r>
              <a:rPr lang="en-US" sz="1200" b="0" i="0" dirty="0">
                <a:solidFill>
                  <a:srgbClr val="141414"/>
                </a:solidFill>
                <a:effectLst/>
                <a:latin typeface="Lato" panose="020F0502020204030203" pitchFamily="34" charset="0"/>
              </a:rPr>
              <a:t> (1968- 1970), the first woman Assistant Secretary-General of the UN (1972-1980), served as Secretary General for the First World Conference on Women 1975 in Mexico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9687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General Consultative Status </a:t>
            </a:r>
          </a:p>
        </p:txBody>
      </p:sp>
      <p:sp>
        <p:nvSpPr>
          <p:cNvPr id="208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The Zonta International UN Committee teams represent Zonta in New York at the UN Headquarters</a:t>
            </a:r>
            <a:r>
              <a:rPr lang="en-US" sz="2200" dirty="0"/>
              <a:t> and its offices in </a:t>
            </a:r>
            <a:r>
              <a:rPr lang="en-US" sz="2200" b="0" i="0" dirty="0">
                <a:effectLst/>
              </a:rPr>
              <a:t>Geneva, Vienna, Paris, Nairobi, and Bangkok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The Committee team ensures </a:t>
            </a:r>
            <a:r>
              <a:rPr lang="en-US" sz="2200" b="0" i="0" dirty="0" err="1">
                <a:effectLst/>
              </a:rPr>
              <a:t>Zonta’s</a:t>
            </a:r>
            <a:r>
              <a:rPr lang="en-US" sz="2200" b="0" i="0" dirty="0">
                <a:effectLst/>
              </a:rPr>
              <a:t> priorities are presented and that the Zonta voice is </a:t>
            </a:r>
            <a:r>
              <a:rPr lang="en-US" sz="2200" dirty="0"/>
              <a:t>heard</a:t>
            </a:r>
            <a:r>
              <a:rPr lang="en-US" sz="2200" b="0" i="0" dirty="0">
                <a:effectLst/>
              </a:rPr>
              <a:t> in mission-related meetings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Zonta works with decision-makers from UN agencies and countries where Zonta has funded projects and/or where Zonta clubs reside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Zonta is invited each year to the Commission on the Status of Women (CSW)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1ECF241-4F21-D9F9-7921-89976F49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38" y="2053027"/>
            <a:ext cx="3042921" cy="38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B26A4-AA0C-7344-FCD6-851C2BA7F185}"/>
              </a:ext>
            </a:extLst>
          </p:cNvPr>
          <p:cNvSpPr txBox="1"/>
          <p:nvPr/>
        </p:nvSpPr>
        <p:spPr>
          <a:xfrm>
            <a:off x="7858538" y="5999381"/>
            <a:ext cx="416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Pamela Morgan</a:t>
            </a:r>
          </a:p>
          <a:p>
            <a:r>
              <a:rPr lang="en-US" dirty="0"/>
              <a:t>Chair, Zonta International UN Committee </a:t>
            </a:r>
          </a:p>
        </p:txBody>
      </p:sp>
    </p:spTree>
    <p:extLst>
      <p:ext uri="{BB962C8B-B14F-4D97-AF65-F5344CB8AC3E}">
        <p14:creationId xmlns:p14="http://schemas.microsoft.com/office/powerpoint/2010/main" val="2244375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97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United Nations Commission on the Status of Women (CSW) </a:t>
            </a:r>
          </a:p>
        </p:txBody>
      </p:sp>
      <p:sp>
        <p:nvSpPr>
          <p:cNvPr id="310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Commission on the Status of Women">
            <a:extLst>
              <a:ext uri="{FF2B5EF4-FFF2-40B4-BE49-F238E27FC236}">
                <a16:creationId xmlns:a16="http://schemas.microsoft.com/office/drawing/2014/main" id="{8D65B3C8-4081-AC3E-8721-2F20E61C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98827"/>
            <a:ext cx="6894576" cy="37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4654296" y="4798577"/>
            <a:ext cx="6894576" cy="1926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i="0" dirty="0">
                <a:effectLst/>
              </a:rPr>
              <a:t>The Commission on the Status of Women (CSW) </a:t>
            </a:r>
            <a:r>
              <a:rPr lang="en-US" sz="2800" dirty="0"/>
              <a:t>is held </a:t>
            </a:r>
            <a:r>
              <a:rPr lang="en-US" sz="2800" b="0" i="0" dirty="0">
                <a:effectLst/>
              </a:rPr>
              <a:t>annuall</a:t>
            </a:r>
            <a:r>
              <a:rPr lang="en-US" sz="2800" dirty="0"/>
              <a:t>y at the New York headquarters and centers around a priority and review theme </a:t>
            </a:r>
            <a:endParaRPr lang="en-US" sz="28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9598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The United Nations was officially established in which year?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1918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1945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1962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1991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80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97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United Nations Commission on the Status of Women (CSW) </a:t>
            </a:r>
          </a:p>
        </p:txBody>
      </p:sp>
      <p:sp>
        <p:nvSpPr>
          <p:cNvPr id="310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4654296" y="542925"/>
            <a:ext cx="6894576" cy="6181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i="0" dirty="0">
                <a:solidFill>
                  <a:srgbClr val="595A5C"/>
                </a:solidFill>
                <a:effectLst/>
              </a:rPr>
              <a:t>During the Commission’s annual two-week session, representatives of UN Member States, civil society organizations (Zonta) and UN entities gather at UN headquarters in New York.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95A5C"/>
                </a:solidFill>
                <a:effectLst/>
              </a:rPr>
              <a:t>They discuss progress and gaps in gender equality, as well as emerging issues that affect gender equality and the empowerment of women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95A5C"/>
                </a:solidFill>
                <a:effectLst/>
              </a:rPr>
              <a:t>Member States agree on further actions to accelerate progress and promote women’s rights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95A5C"/>
                </a:solidFill>
                <a:effectLst/>
              </a:rPr>
              <a:t>The outcomes and recommendations of each session are forwarded to the Economic and </a:t>
            </a:r>
            <a:r>
              <a:rPr lang="en-US" sz="2800" dirty="0">
                <a:solidFill>
                  <a:srgbClr val="595A5C"/>
                </a:solidFill>
              </a:rPr>
              <a:t>Social Council </a:t>
            </a:r>
            <a:r>
              <a:rPr lang="en-US" sz="2800" b="0" i="0" dirty="0">
                <a:solidFill>
                  <a:srgbClr val="595A5C"/>
                </a:solidFill>
                <a:effectLst/>
              </a:rPr>
              <a:t>for follow-up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71158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United Nations Commission on the Status of Women (CSW68) </a:t>
            </a:r>
          </a:p>
        </p:txBody>
      </p:sp>
      <p:pic>
        <p:nvPicPr>
          <p:cNvPr id="4098" name="Picture 2" descr="Opening of the 63rd session of the Commission on the Status of Women (2019). Photo: UN Women/Ryan Brown.">
            <a:extLst>
              <a:ext uri="{FF2B5EF4-FFF2-40B4-BE49-F238E27FC236}">
                <a16:creationId xmlns:a16="http://schemas.microsoft.com/office/drawing/2014/main" id="{FBDE6168-B0F6-DACC-0675-3AD0646CB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4" b="1348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</a:rPr>
              <a:t>The sixty-eighth session of the Commission on the Status of Women will take place from March 11 to 22, 2024.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Priority theme: </a:t>
            </a:r>
            <a:r>
              <a:rPr lang="en-US" sz="2400" b="0" i="0" dirty="0">
                <a:effectLst/>
              </a:rPr>
              <a:t>Accelerating the achievement of gender equality and the empowerment of all women and girls by addressing poverty and strengthening institutions and financing with a gender perspective</a:t>
            </a:r>
          </a:p>
        </p:txBody>
      </p:sp>
    </p:spTree>
    <p:extLst>
      <p:ext uri="{BB962C8B-B14F-4D97-AF65-F5344CB8AC3E}">
        <p14:creationId xmlns:p14="http://schemas.microsoft.com/office/powerpoint/2010/main" val="2049786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Zonta &amp; The United Nations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anyone attend the Commission on the Status of Women?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Yes*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No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43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United Nations Commission on the Status of Women (CSW68) 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07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2126E-93EE-4415-11F9-54738F43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02" y="1132379"/>
            <a:ext cx="7147662" cy="43779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BB8218D-95EE-4F6A-0646-A5D775A410AC}"/>
              </a:ext>
            </a:extLst>
          </p:cNvPr>
          <p:cNvSpPr/>
          <p:nvPr/>
        </p:nvSpPr>
        <p:spPr>
          <a:xfrm>
            <a:off x="4683760" y="4836160"/>
            <a:ext cx="3180080" cy="5689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6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United Nations Commission on the Status of Women (CSW68) 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07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C2B4F-D058-3BC3-664C-3CA0221A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28" y="721360"/>
            <a:ext cx="6358213" cy="4145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ED63CA-B628-4A10-9BBA-871BD0281886}"/>
              </a:ext>
            </a:extLst>
          </p:cNvPr>
          <p:cNvSpPr txBox="1"/>
          <p:nvPr/>
        </p:nvSpPr>
        <p:spPr>
          <a:xfrm>
            <a:off x="4681728" y="5293360"/>
            <a:ext cx="720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NGO CSW67 Advocacy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80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people with spotlights&#10;&#10;Description automatically generated">
            <a:extLst>
              <a:ext uri="{FF2B5EF4-FFF2-40B4-BE49-F238E27FC236}">
                <a16:creationId xmlns:a16="http://schemas.microsoft.com/office/drawing/2014/main" id="{F08E223D-4DD2-DC7B-0F6A-F2B8230EC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0"/>
            <a:ext cx="12020550" cy="903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4007D-0B16-A0FF-B15D-70E75C652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6550" y="2235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186318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How many countries were represented at the first session of the United Nations General Assembly?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15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24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38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1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What is the name of the document which sets out the main objectives of the UN and the rights and obligations of each member state?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United Nations Treaty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United Nations Charter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United Nations Rulebook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United Nations Agreement 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2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How many member states make up the United Nations today?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86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122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193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217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0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Which institution of the UN is like a parliament of nations which meets to consider the world's most pressing problems?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Security Council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General Assembly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Secretariat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-apple-system"/>
              </a:rPr>
              <a:t>The 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-apple-system"/>
              </a:rPr>
              <a:t>conomic and Social Council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9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 The United Nations has its headquarters in New York City. It also has three main offices in other cities in the world. They are: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Geneva, Vienna, and Nairobi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Geneva, Paris, and Kenya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-apple-system"/>
              </a:rPr>
              <a:t>Geneva, Stockholm, and Johannesburg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-apple-system"/>
              </a:rPr>
              <a:t>Geneva, The Hague, and Sarajevo  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4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D77D-8183-6287-AD87-86CF95E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69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– How well do you know th</a:t>
            </a:r>
            <a:r>
              <a:rPr lang="en-US" sz="4800" dirty="0"/>
              <a:t>e UN?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3EA4C4-F92F-743E-F4F8-7CAC91A81DD6}"/>
              </a:ext>
            </a:extLst>
          </p:cNvPr>
          <p:cNvSpPr txBox="1"/>
          <p:nvPr/>
        </p:nvSpPr>
        <p:spPr>
          <a:xfrm>
            <a:off x="1590675" y="2135171"/>
            <a:ext cx="9458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 How many official languages does the United Nations have?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5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7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-apple-system"/>
              </a:rPr>
              <a:t>6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-apple-system"/>
              </a:rPr>
              <a:t>8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2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4614</TotalTime>
  <Words>1395</Words>
  <Application>Microsoft Office PowerPoint</Application>
  <PresentationFormat>Widescreen</PresentationFormat>
  <Paragraphs>175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-apple-system</vt:lpstr>
      <vt:lpstr>Arial</vt:lpstr>
      <vt:lpstr>Calibri</vt:lpstr>
      <vt:lpstr>Calibri Light</vt:lpstr>
      <vt:lpstr>Georgia</vt:lpstr>
      <vt:lpstr>Lato</vt:lpstr>
      <vt:lpstr>Merriweather</vt:lpstr>
      <vt:lpstr>Poppins ExtraBold</vt:lpstr>
      <vt:lpstr>Office Theme</vt:lpstr>
      <vt:lpstr>United Nations &amp; Zonta: Making a Global Impact</vt:lpstr>
      <vt:lpstr>Agenda</vt:lpstr>
      <vt:lpstr>Trivia – How well do you know the UN?</vt:lpstr>
      <vt:lpstr>Trivia – How well do you know the UN?</vt:lpstr>
      <vt:lpstr>Trivia – How well do you know the UN?</vt:lpstr>
      <vt:lpstr>Trivia – How well do you know the UN?</vt:lpstr>
      <vt:lpstr>Trivia – How well do you know the UN?</vt:lpstr>
      <vt:lpstr>Trivia – How well do you know the UN?</vt:lpstr>
      <vt:lpstr>Trivia – How well do you know the UN?</vt:lpstr>
      <vt:lpstr>Answers</vt:lpstr>
      <vt:lpstr>Trivia – How well do you know the UN?</vt:lpstr>
      <vt:lpstr>Trivia – How well do you know the UN?</vt:lpstr>
      <vt:lpstr>Trivia – How well do you know the UN?</vt:lpstr>
      <vt:lpstr>Trivia – How well do you know the UN?</vt:lpstr>
      <vt:lpstr>Trivia – How well do you know the UN?</vt:lpstr>
      <vt:lpstr>Trivia – How well do you know the UN?</vt:lpstr>
      <vt:lpstr>Trivia – How well do you know the UN?</vt:lpstr>
      <vt:lpstr>Trivia – How well do you know the UN?</vt:lpstr>
      <vt:lpstr>Quiz – How well do you know the UN?</vt:lpstr>
      <vt:lpstr>Zonta &amp; The United Nations </vt:lpstr>
      <vt:lpstr>Zonta &amp; The United Nations?</vt:lpstr>
      <vt:lpstr>Sustainable Development Goals </vt:lpstr>
      <vt:lpstr>SDG No. 5 </vt:lpstr>
      <vt:lpstr>Supporting SDG No. 5 </vt:lpstr>
      <vt:lpstr>Supporting SDG No. 5</vt:lpstr>
      <vt:lpstr>Zonta &amp; The United Nations?</vt:lpstr>
      <vt:lpstr>General Consultative Status </vt:lpstr>
      <vt:lpstr>General Consultative Status </vt:lpstr>
      <vt:lpstr>United Nations Commission on the Status of Women (CSW) </vt:lpstr>
      <vt:lpstr>United Nations Commission on the Status of Women (CSW) </vt:lpstr>
      <vt:lpstr>United Nations Commission on the Status of Women (CSW68) </vt:lpstr>
      <vt:lpstr>Zonta &amp; The United Nations?</vt:lpstr>
      <vt:lpstr>United Nations Commission on the Status of Women (CSW68) </vt:lpstr>
      <vt:lpstr>United Nations Commission on the Status of Women (CSW68) </vt:lpstr>
      <vt:lpstr>Questions/Discussion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Rachel Thompson</dc:creator>
  <cp:lastModifiedBy>Reed, Mary</cp:lastModifiedBy>
  <cp:revision>70</cp:revision>
  <dcterms:created xsi:type="dcterms:W3CDTF">2023-07-11T16:54:17Z</dcterms:created>
  <dcterms:modified xsi:type="dcterms:W3CDTF">2023-09-26T18:07:38Z</dcterms:modified>
</cp:coreProperties>
</file>