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63" r:id="rId4"/>
    <p:sldId id="259" r:id="rId5"/>
    <p:sldId id="264" r:id="rId6"/>
    <p:sldId id="261" r:id="rId7"/>
    <p:sldId id="262" r:id="rId8"/>
    <p:sldId id="266" r:id="rId9"/>
    <p:sldId id="260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AAD"/>
    <a:srgbClr val="FF643F"/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JANE\Zonta\District\MembersGraphic_Sep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JANE\Zonta\District\MembersGraphic_Sep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JANE\Zonta\District\MembersGraphic_Sep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D7 Members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2"/>
              </a:outerShdw>
            </a:effectLst>
          </c:spPr>
          <c:marker>
            <c:symbol val="none"/>
          </c:marker>
          <c:dLbls>
            <c:dLbl>
              <c:idx val="15"/>
              <c:spPr>
                <a:solidFill>
                  <a:schemeClr val="accent2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FFFF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DD4-440F-A3CD-0075578FAA17}"/>
                </c:ext>
              </c:extLst>
            </c:dLbl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Graphs!$A$2:$A$17</c:f>
              <c:strCache>
                <c:ptCount val="16"/>
                <c:pt idx="0">
                  <c:v>2008-09</c:v>
                </c:pt>
                <c:pt idx="1">
                  <c:v>2009-10</c:v>
                </c:pt>
                <c:pt idx="2">
                  <c:v>2010-11</c:v>
                </c:pt>
                <c:pt idx="3">
                  <c:v>2011-12</c:v>
                </c:pt>
                <c:pt idx="4">
                  <c:v>2012-13</c:v>
                </c:pt>
                <c:pt idx="5">
                  <c:v>2013-14</c:v>
                </c:pt>
                <c:pt idx="6">
                  <c:v>2014-15</c:v>
                </c:pt>
                <c:pt idx="7">
                  <c:v>2015-16</c:v>
                </c:pt>
                <c:pt idx="8">
                  <c:v>2016-17</c:v>
                </c:pt>
                <c:pt idx="9">
                  <c:v>2017-18</c:v>
                </c:pt>
                <c:pt idx="10">
                  <c:v>2018-19</c:v>
                </c:pt>
                <c:pt idx="11">
                  <c:v>2019-20</c:v>
                </c:pt>
                <c:pt idx="12">
                  <c:v>2020-21</c:v>
                </c:pt>
                <c:pt idx="13">
                  <c:v>2021-22</c:v>
                </c:pt>
                <c:pt idx="14">
                  <c:v>2022-23</c:v>
                </c:pt>
                <c:pt idx="15">
                  <c:v>GOAL</c:v>
                </c:pt>
              </c:strCache>
            </c:strRef>
          </c:cat>
          <c:val>
            <c:numRef>
              <c:f>Graphs!$B$2:$B$17</c:f>
              <c:numCache>
                <c:formatCode>General</c:formatCode>
                <c:ptCount val="16"/>
                <c:pt idx="0">
                  <c:v>586</c:v>
                </c:pt>
                <c:pt idx="1">
                  <c:v>583</c:v>
                </c:pt>
                <c:pt idx="2">
                  <c:v>591</c:v>
                </c:pt>
                <c:pt idx="3">
                  <c:v>554</c:v>
                </c:pt>
                <c:pt idx="4">
                  <c:v>525</c:v>
                </c:pt>
                <c:pt idx="5">
                  <c:v>491</c:v>
                </c:pt>
                <c:pt idx="6">
                  <c:v>448</c:v>
                </c:pt>
                <c:pt idx="7">
                  <c:v>461</c:v>
                </c:pt>
                <c:pt idx="8">
                  <c:v>454</c:v>
                </c:pt>
                <c:pt idx="9">
                  <c:v>430</c:v>
                </c:pt>
                <c:pt idx="10">
                  <c:v>400</c:v>
                </c:pt>
                <c:pt idx="11">
                  <c:v>395</c:v>
                </c:pt>
                <c:pt idx="12">
                  <c:v>376</c:v>
                </c:pt>
                <c:pt idx="13">
                  <c:v>337</c:v>
                </c:pt>
                <c:pt idx="14">
                  <c:v>377</c:v>
                </c:pt>
                <c:pt idx="15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D4-440F-A3CD-0075578FAA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18473744"/>
        <c:axId val="418471448"/>
      </c:lineChart>
      <c:catAx>
        <c:axId val="4184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8471448"/>
        <c:crosses val="autoZero"/>
        <c:auto val="1"/>
        <c:lblAlgn val="ctr"/>
        <c:lblOffset val="100"/>
        <c:noMultiLvlLbl val="0"/>
      </c:catAx>
      <c:valAx>
        <c:axId val="4184714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84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2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cap="small" baseline="0"/>
              <a:t>Membership Types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small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128881409420523"/>
          <c:y val="0.31542556042533365"/>
          <c:w val="0.47659139631504965"/>
          <c:h val="0.68457443957466635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sm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cap="small" baseline="0" dirty="0"/>
              <a:t>Club 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sm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Club Membership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B7-4A93-A0D8-BEC1BA9AB6C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B7-4A93-A0D8-BEC1BA9AB6CF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B7-4A93-A0D8-BEC1BA9AB6CF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B7-4A93-A0D8-BEC1BA9AB6CF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B7-4A93-A0D8-BEC1BA9AB6C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B7-4A93-A0D8-BEC1BA9AB6CF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B0B7-4A93-A0D8-BEC1BA9AB6CF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B0B7-4A93-A0D8-BEC1BA9AB6CF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B0B7-4A93-A0D8-BEC1BA9AB6CF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0B7-4A93-A0D8-BEC1BA9AB6CF}"/>
              </c:ext>
            </c:extLst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0B7-4A93-A0D8-BEC1BA9AB6CF}"/>
              </c:ext>
            </c:extLst>
          </c:dPt>
          <c:dPt>
            <c:idx val="11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0B7-4A93-A0D8-BEC1BA9AB6CF}"/>
              </c:ext>
            </c:extLst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B0B7-4A93-A0D8-BEC1BA9AB6CF}"/>
              </c:ext>
            </c:extLst>
          </c:dPt>
          <c:dPt>
            <c:idx val="1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B0B7-4A93-A0D8-BEC1BA9AB6CF}"/>
              </c:ext>
            </c:extLst>
          </c:dPt>
          <c:dPt>
            <c:idx val="1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0B7-4A93-A0D8-BEC1BA9AB6CF}"/>
              </c:ext>
            </c:extLst>
          </c:dPt>
          <c:dPt>
            <c:idx val="15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B0B7-4A93-A0D8-BEC1BA9AB6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B7-4A93-A0D8-BEC1BA9AB6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05220586269927"/>
                      <c:h val="8.24214854799650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B7-4A93-A0D8-BEC1BA9AB6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0B7-4A93-A0D8-BEC1BA9AB6C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0B7-4A93-A0D8-BEC1BA9AB6C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0B7-4A93-A0D8-BEC1BA9AB6C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0B7-4A93-A0D8-BEC1BA9AB6CF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0B7-4A93-A0D8-BEC1BA9AB6CF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B0B7-4A93-A0D8-BEC1BA9AB6CF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B0B7-4A93-A0D8-BEC1BA9AB6CF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0B7-4A93-A0D8-BEC1BA9AB6CF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0B7-4A93-A0D8-BEC1BA9AB6CF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B0B7-4A93-A0D8-BEC1BA9AB6CF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B0B7-4A93-A0D8-BEC1BA9AB6CF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B0B7-4A93-A0D8-BEC1BA9AB6CF}"/>
                </c:ext>
              </c:extLst>
            </c:dLbl>
            <c:dLbl>
              <c:idx val="14"/>
              <c:layout>
                <c:manualLayout>
                  <c:x val="-4.3547417926147143E-2"/>
                  <c:y val="-3.87754923418911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0B7-4A93-A0D8-BEC1BA9AB6CF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B0B7-4A93-A0D8-BEC1BA9AB6C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Graphs!$A$27:$A$42</c:f>
              <c:strCache>
                <c:ptCount val="16"/>
                <c:pt idx="0">
                  <c:v>Bismarck</c:v>
                </c:pt>
                <c:pt idx="1">
                  <c:v>Breckenridge/Wahpeton</c:v>
                </c:pt>
                <c:pt idx="2">
                  <c:v>Fargo</c:v>
                </c:pt>
                <c:pt idx="3">
                  <c:v>Jamestown</c:v>
                </c:pt>
                <c:pt idx="4">
                  <c:v>Cape Girardeau</c:v>
                </c:pt>
                <c:pt idx="5">
                  <c:v>Jeff City</c:v>
                </c:pt>
                <c:pt idx="6">
                  <c:v>St Louis</c:v>
                </c:pt>
                <c:pt idx="7">
                  <c:v>eClub</c:v>
                </c:pt>
                <c:pt idx="8">
                  <c:v>Minneapolis</c:v>
                </c:pt>
                <c:pt idx="9">
                  <c:v>Austin</c:v>
                </c:pt>
                <c:pt idx="10">
                  <c:v>Mankato</c:v>
                </c:pt>
                <c:pt idx="11">
                  <c:v>St Cloud</c:v>
                </c:pt>
                <c:pt idx="12">
                  <c:v>Atchison</c:v>
                </c:pt>
                <c:pt idx="13">
                  <c:v>Johnson C</c:v>
                </c:pt>
                <c:pt idx="14">
                  <c:v>KC1</c:v>
                </c:pt>
                <c:pt idx="15">
                  <c:v>KC2</c:v>
                </c:pt>
              </c:strCache>
            </c:strRef>
          </c:cat>
          <c:val>
            <c:numRef>
              <c:f>Graphs!$B$27:$B$42</c:f>
              <c:numCache>
                <c:formatCode>General</c:formatCode>
                <c:ptCount val="16"/>
                <c:pt idx="0">
                  <c:v>11</c:v>
                </c:pt>
                <c:pt idx="1">
                  <c:v>15</c:v>
                </c:pt>
                <c:pt idx="2">
                  <c:v>6</c:v>
                </c:pt>
                <c:pt idx="3">
                  <c:v>15</c:v>
                </c:pt>
                <c:pt idx="4">
                  <c:v>78</c:v>
                </c:pt>
                <c:pt idx="5">
                  <c:v>61</c:v>
                </c:pt>
                <c:pt idx="6">
                  <c:v>38</c:v>
                </c:pt>
                <c:pt idx="7">
                  <c:v>8</c:v>
                </c:pt>
                <c:pt idx="8">
                  <c:v>15</c:v>
                </c:pt>
                <c:pt idx="9">
                  <c:v>15</c:v>
                </c:pt>
                <c:pt idx="10">
                  <c:v>14</c:v>
                </c:pt>
                <c:pt idx="11">
                  <c:v>30</c:v>
                </c:pt>
                <c:pt idx="12">
                  <c:v>13</c:v>
                </c:pt>
                <c:pt idx="13">
                  <c:v>15</c:v>
                </c:pt>
                <c:pt idx="14">
                  <c:v>5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B0B7-4A93-A0D8-BEC1BA9AB6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Membership</a:t>
            </a:r>
            <a:r>
              <a:rPr lang="en-US" baseline="0"/>
              <a:t> Types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1-4BD3-9F11-4ECE7B0C45C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1-4BD3-9F11-4ECE7B0C45C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691-4BD3-9F11-4ECE7B0C45CA}"/>
              </c:ext>
            </c:extLst>
          </c:dPt>
          <c:dLbls>
            <c:delete val="1"/>
          </c:dLbls>
          <c:cat>
            <c:strRef>
              <c:f>Graphs!$A$22:$A$24</c:f>
              <c:strCache>
                <c:ptCount val="3"/>
                <c:pt idx="0">
                  <c:v>Classified</c:v>
                </c:pt>
                <c:pt idx="1">
                  <c:v>Young Professional</c:v>
                </c:pt>
                <c:pt idx="2">
                  <c:v>PIP</c:v>
                </c:pt>
              </c:strCache>
            </c:strRef>
          </c:cat>
          <c:val>
            <c:numRef>
              <c:f>Graphs!$B$22:$B$24</c:f>
              <c:numCache>
                <c:formatCode>General</c:formatCode>
                <c:ptCount val="3"/>
                <c:pt idx="0">
                  <c:v>361</c:v>
                </c:pt>
                <c:pt idx="1">
                  <c:v>15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91-4BD3-9F11-4ECE7B0C45C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F8FE-957D-642C-39C7-129CA960F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BB209-5754-F05C-AEEF-2F308C9FA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5B5E5-B34A-F831-F5F4-5008F10C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301A6-3E77-B02D-DEA0-44F7D194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2C016-B046-9269-495B-614324046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5529B-70B0-FC6C-74A3-F64907B1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0C6FC-B844-BDEE-BFAA-7A44AE61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2BEBD-FEAF-4CFE-7F56-2FABCC53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C652A-CEDC-F885-9C8A-FD2DF9AA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0AE20-EED5-9833-9E6C-1D09391A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EBEDC-A855-0E2B-1697-9C6486C14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E00B7-BB67-4390-DA1F-54DC2F61CF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E7A91-6B01-C63C-CDE2-D4CB82842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8096C-64ED-4153-A483-5C02E44AD5C3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C09A-9C86-5F29-C2C7-6C9C8B02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24657-FAB5-DD39-CF91-6E57FA4E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1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C61D-2448-A0E6-8407-8B1DB9BF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9BEB1-D3DA-945D-DB2A-4666D275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249D9-F276-C6D3-E166-B062BFBC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DA59-72B2-80B5-09F2-F714C1DA9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1AB28-5464-58AB-BDE8-F72D9CC65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8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8784-49BC-35A6-7B53-FD3B10F7F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9DF1-7788-D8D9-D0DB-EEAF42A29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123B3-56CA-978D-6C1C-29BAEB8C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BF84D-A498-3818-9143-8B14058B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976EB-7759-A9EB-D1EB-A38A3515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10EF-4126-A1DD-CDFF-4C4C0275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405FC-05C4-7E7B-A191-44F624EEA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FAFF3-BB91-A7CA-7B79-90FF3E893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A247E-3B3A-FA1E-F26E-54511A63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55EDF-EAC0-DFC1-8D5A-D650D4C8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EA9A1-00F6-AC57-4793-8FFE54C43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D496-245D-8E2E-5488-6D7E57A9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3A0DA-E6B8-29AD-8E44-50D572FBA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9F7248-7839-7004-EB6A-5E4132BA9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6BD8E-F5C0-9817-4096-CEDDB9E4A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1BFA3-B6A8-CDFC-7551-8757F4E64A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71D91D-2034-12E7-7808-908317E1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6243-5106-530E-109C-0B44E919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DC670-77A9-F237-1838-F12F43439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2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8534-50DD-D041-8AB6-47861A5C3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EBD6B-5CFE-1B4E-2074-629AA52F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D43FA1-51B3-507E-2CAF-748E36E7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2DF56-7CA5-EB5C-909D-6D3E0104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8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D7EED5-4677-4569-43A9-1E63CF64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776A3-6AC4-A28D-D327-2180DBD6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94E71-0577-9B3B-3D06-7DF36CF6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2316-C8BC-1DF8-9328-67098818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4B31-514E-F0B2-C0F1-3E93E443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A1485-5E5E-F6B9-12C2-F7F27EF98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8BAF4-0950-A44D-826E-1D53EDB2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C6B80-C60F-289B-58EF-79E95D40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A7AF8-8F41-36E8-9706-7E7D527E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2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4B20-82A3-4758-8B92-723882D1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C6468-091A-04D3-B6F5-62DDDD3F6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B0A69-7D59-4D1C-D09A-C90B79D8B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DB946-4CB7-F12F-FE9B-9FF19835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59341-1F26-33CB-A583-C706EE6F8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2EBAC-2D6A-D240-B9E5-E48E4A46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3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7B958-B490-3A09-4F2D-007C6B62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945D5-5128-32B4-D197-1D9FF1A4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BE25A-1BF5-5EA0-84C0-5F42B706B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A6E3F-93E7-2E75-3DBA-F518C7F20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33141-F26F-E26C-D17E-EF8209574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98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D72998-6303-36B9-10CC-A2863C7B9986}"/>
              </a:ext>
            </a:extLst>
          </p:cNvPr>
          <p:cNvSpPr txBox="1"/>
          <p:nvPr/>
        </p:nvSpPr>
        <p:spPr>
          <a:xfrm>
            <a:off x="8892145" y="526863"/>
            <a:ext cx="23549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Membership</a:t>
            </a:r>
          </a:p>
          <a:p>
            <a:endParaRPr lang="en-US" sz="1000" dirty="0"/>
          </a:p>
          <a:p>
            <a:r>
              <a:rPr lang="en-US" sz="2400" dirty="0"/>
              <a:t>Jane Austin</a:t>
            </a:r>
          </a:p>
          <a:p>
            <a:r>
              <a:rPr lang="en-US" sz="2400" dirty="0"/>
              <a:t>D7 Lt Governor</a:t>
            </a:r>
          </a:p>
        </p:txBody>
      </p:sp>
      <p:pic>
        <p:nvPicPr>
          <p:cNvPr id="7" name="Picture 6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2B912712-7365-6763-15CA-3A453B88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1"/>
          <a:stretch/>
        </p:blipFill>
        <p:spPr>
          <a:xfrm>
            <a:off x="1204334" y="2397308"/>
            <a:ext cx="10042751" cy="377125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A83983-F3A0-984C-0EF4-3987C829F7B5}"/>
              </a:ext>
            </a:extLst>
          </p:cNvPr>
          <p:cNvGrpSpPr/>
          <p:nvPr/>
        </p:nvGrpSpPr>
        <p:grpSpPr>
          <a:xfrm>
            <a:off x="467839" y="473984"/>
            <a:ext cx="2560573" cy="1335952"/>
            <a:chOff x="467839" y="473984"/>
            <a:chExt cx="2560573" cy="1335952"/>
          </a:xfrm>
        </p:grpSpPr>
        <p:pic>
          <p:nvPicPr>
            <p:cNvPr id="3" name="Picture 2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A5AA4211-5300-AD7F-79F1-4131986B3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24" y="473984"/>
              <a:ext cx="2532588" cy="832301"/>
            </a:xfrm>
            <a:prstGeom prst="rect">
              <a:avLst/>
            </a:prstGeom>
          </p:spPr>
        </p:pic>
        <p:pic>
          <p:nvPicPr>
            <p:cNvPr id="6" name="Picture 5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C4C2FB8C-1FE9-DF50-F330-9D0566DA5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9" y="1306285"/>
              <a:ext cx="2532588" cy="5036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989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C780C8-C4E7-6191-2006-ECD5C9C30FA7}"/>
              </a:ext>
            </a:extLst>
          </p:cNvPr>
          <p:cNvSpPr txBox="1"/>
          <p:nvPr/>
        </p:nvSpPr>
        <p:spPr>
          <a:xfrm>
            <a:off x="2039024" y="893553"/>
            <a:ext cx="8032199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Basic steps to creating and chartering a new club:</a:t>
            </a:r>
          </a:p>
          <a:p>
            <a:endParaRPr lang="en-US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/>
              <a:t>Request ZI approval for new club and name, new club logo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Develop contact list for potential members, community leaders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Plan and invite to informational events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Zoom meeting(s)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In-person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Follow up with interested individuals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Create club social media accounts and basic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Hold organizational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Celebrate new club charter!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ctr"/>
            <a:r>
              <a:rPr lang="en-US" sz="2200" b="1" i="1" dirty="0"/>
              <a:t>Mentoring by nearby clubs will help put the new club on their feet</a:t>
            </a:r>
          </a:p>
          <a:p>
            <a:pPr algn="ctr"/>
            <a:r>
              <a:rPr lang="en-US" sz="2200" b="1" i="1" dirty="0"/>
              <a:t>We would love your help!!</a:t>
            </a:r>
          </a:p>
        </p:txBody>
      </p:sp>
    </p:spTree>
    <p:extLst>
      <p:ext uri="{BB962C8B-B14F-4D97-AF65-F5344CB8AC3E}">
        <p14:creationId xmlns:p14="http://schemas.microsoft.com/office/powerpoint/2010/main" val="2742102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E7EC0-BC83-A8A6-428F-8A8FAD2C09ED}"/>
              </a:ext>
            </a:extLst>
          </p:cNvPr>
          <p:cNvSpPr txBox="1"/>
          <p:nvPr/>
        </p:nvSpPr>
        <p:spPr>
          <a:xfrm>
            <a:off x="708031" y="513660"/>
            <a:ext cx="5124666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</a:rPr>
              <a:t>Current Membership in District 7</a:t>
            </a:r>
          </a:p>
          <a:p>
            <a:r>
              <a:rPr lang="en-US" sz="1400" b="1" i="1" dirty="0">
                <a:latin typeface="Arial" panose="020B0604020202020204" pitchFamily="34" charset="0"/>
              </a:rPr>
              <a:t>May 31, 2023</a:t>
            </a:r>
            <a:endParaRPr lang="en-US" sz="1400" i="1" dirty="0">
              <a:latin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5BE1DE-F0F8-32C1-0338-26A3E6293CAC}"/>
              </a:ext>
            </a:extLst>
          </p:cNvPr>
          <p:cNvSpPr txBox="1"/>
          <p:nvPr/>
        </p:nvSpPr>
        <p:spPr>
          <a:xfrm>
            <a:off x="8094055" y="1792316"/>
            <a:ext cx="3751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If each of our 16 clubs increases membership by just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more members by May 2024: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409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If we are successful in creating three new clubs this biennium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+45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members!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go for 450 </a:t>
            </a:r>
          </a:p>
          <a:p>
            <a:pPr algn="ctr"/>
            <a:r>
              <a:rPr lang="en-US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this biennium!</a:t>
            </a:r>
          </a:p>
          <a:p>
            <a:pPr algn="ctr"/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0AB0CB7-AE2D-D6C5-26B2-7CB95C993E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15136"/>
              </p:ext>
            </p:extLst>
          </p:nvPr>
        </p:nvGraphicFramePr>
        <p:xfrm>
          <a:off x="515961" y="1503052"/>
          <a:ext cx="7328712" cy="436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800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E7EC0-BC83-A8A6-428F-8A8FAD2C09ED}"/>
              </a:ext>
            </a:extLst>
          </p:cNvPr>
          <p:cNvSpPr txBox="1"/>
          <p:nvPr/>
        </p:nvSpPr>
        <p:spPr>
          <a:xfrm>
            <a:off x="478530" y="302328"/>
            <a:ext cx="7307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Who &amp; Where We Are in District 7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 31, 2023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D245D2-20A5-59BA-C0F0-C8F4355E5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734623"/>
              </p:ext>
            </p:extLst>
          </p:nvPr>
        </p:nvGraphicFramePr>
        <p:xfrm>
          <a:off x="6748794" y="560303"/>
          <a:ext cx="4877352" cy="339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995C670-C2A2-E1D4-F773-85810F899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018311"/>
              </p:ext>
            </p:extLst>
          </p:nvPr>
        </p:nvGraphicFramePr>
        <p:xfrm>
          <a:off x="-928742" y="1166796"/>
          <a:ext cx="8389216" cy="513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995C670-C2A2-E1D4-F773-85810F8997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1427563"/>
              </p:ext>
            </p:extLst>
          </p:nvPr>
        </p:nvGraphicFramePr>
        <p:xfrm>
          <a:off x="204167" y="972551"/>
          <a:ext cx="7064604" cy="532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CD245D2-20A5-59BA-C0F0-C8F4355E5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002585"/>
              </p:ext>
            </p:extLst>
          </p:nvPr>
        </p:nvGraphicFramePr>
        <p:xfrm>
          <a:off x="7006838" y="778762"/>
          <a:ext cx="4427605" cy="3669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E8DBA7-FC42-5596-C10B-689AC98DEB3D}"/>
              </a:ext>
            </a:extLst>
          </p:cNvPr>
          <p:cNvSpPr txBox="1"/>
          <p:nvPr/>
        </p:nvSpPr>
        <p:spPr>
          <a:xfrm>
            <a:off x="7268771" y="4667086"/>
            <a:ext cx="4165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Interested individuals who like what we do but don’t quite have the time but, or are stepping away?</a:t>
            </a:r>
          </a:p>
          <a:p>
            <a:pPr algn="ctr"/>
            <a:r>
              <a:rPr lang="en-US" dirty="0"/>
              <a:t>Encourage them to be a </a:t>
            </a:r>
          </a:p>
          <a:p>
            <a:pPr algn="ctr"/>
            <a:r>
              <a:rPr lang="en-US" i="1" dirty="0">
                <a:solidFill>
                  <a:srgbClr val="C00000"/>
                </a:solidFill>
              </a:rPr>
              <a:t>Supporting Member!</a:t>
            </a:r>
          </a:p>
        </p:txBody>
      </p:sp>
    </p:spTree>
    <p:extLst>
      <p:ext uri="{BB962C8B-B14F-4D97-AF65-F5344CB8AC3E}">
        <p14:creationId xmlns:p14="http://schemas.microsoft.com/office/powerpoint/2010/main" val="245619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74C6D5F-C7A9-15B5-E981-66AE26B453C4}"/>
              </a:ext>
            </a:extLst>
          </p:cNvPr>
          <p:cNvSpPr txBox="1"/>
          <p:nvPr/>
        </p:nvSpPr>
        <p:spPr>
          <a:xfrm>
            <a:off x="531317" y="503657"/>
            <a:ext cx="6124902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Members are key to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International service projects with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Supporting local service projects – hands-on and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Raising our voice for advocacy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2108EB-36A3-1200-EE5A-C2873F76C592}"/>
              </a:ext>
            </a:extLst>
          </p:cNvPr>
          <p:cNvSpPr txBox="1"/>
          <p:nvPr/>
        </p:nvSpPr>
        <p:spPr>
          <a:xfrm>
            <a:off x="58088" y="2066801"/>
            <a:ext cx="70713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just about bringing in new members but </a:t>
            </a:r>
          </a:p>
          <a:p>
            <a:pPr marR="0" lvl="1">
              <a:spcBef>
                <a:spcPts val="0"/>
              </a:spcBef>
            </a:pPr>
            <a:r>
              <a:rPr lang="en-US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our members! </a:t>
            </a:r>
          </a:p>
          <a:p>
            <a:pPr marR="0" lvl="1">
              <a:spcBef>
                <a:spcPts val="0"/>
              </a:spcBef>
            </a:pP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Member Video and online training (available monthly)</a:t>
            </a:r>
          </a:p>
          <a:p>
            <a:pPr marL="1143000" marR="0" lvl="2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Orientation – not only for new members</a:t>
            </a:r>
          </a:p>
          <a:p>
            <a:pPr marL="1600200" lvl="3" indent="-2286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1600200" lvl="3" indent="-2286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we do</a:t>
            </a:r>
          </a:p>
          <a:p>
            <a:pPr marL="1600200" lvl="3" indent="-2286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ZI – District – Area – Clubs are organized and function</a:t>
            </a:r>
          </a:p>
          <a:p>
            <a:pPr marL="1600200" lvl="3" indent="-228600"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Zonta Why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0" lvl="2" indent="-2286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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Recognize and celebrate your members!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00627984-FE56-74DD-2812-7CD949C24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301" y="3838615"/>
            <a:ext cx="3099816" cy="2066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8C97F6-3E2A-5764-FDEF-4261BE1732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59"/>
          <a:stretch/>
        </p:blipFill>
        <p:spPr>
          <a:xfrm>
            <a:off x="6977047" y="982096"/>
            <a:ext cx="4422541" cy="272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E7EC0-BC83-A8A6-428F-8A8FAD2C09ED}"/>
              </a:ext>
            </a:extLst>
          </p:cNvPr>
          <p:cNvSpPr txBox="1"/>
          <p:nvPr/>
        </p:nvSpPr>
        <p:spPr>
          <a:xfrm>
            <a:off x="538358" y="562354"/>
            <a:ext cx="7857497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District 7 Membership Plan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Grants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activities to build membership: Funds still available!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        Information and forms online at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www.zontadistrict7.org &gt;&gt; Resources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1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What clubs are doing with grants: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200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KCII: Membership Lunch at Strawberry Hill Museum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Mankato: Service/Membership, Kits for Women in </a:t>
            </a:r>
          </a:p>
          <a:p>
            <a:pPr marL="115888"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Safe Haven, April 17</a:t>
            </a:r>
          </a:p>
          <a:p>
            <a:pPr marL="0"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Fargo: Membership event at the Fargo Brewery, April 20</a:t>
            </a:r>
          </a:p>
          <a:p>
            <a:pPr marL="0" lvl="1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Minneapolis:  Membership “English tea”, April 25</a:t>
            </a:r>
          </a:p>
          <a:p>
            <a:pPr lvl="1" indent="-457200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Breckenridge-Wahpeton: Banner for “Headwaters Day” Parade Float, September 9</a:t>
            </a:r>
          </a:p>
          <a:p>
            <a:pPr lvl="1" indent="-457200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Club Creation: Table at Women of Iowa conference, Des Moines, Oct 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DE4FAE-B22A-4E4D-755D-ADEF77817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" t="33099" r="48431" b="40475"/>
          <a:stretch/>
        </p:blipFill>
        <p:spPr>
          <a:xfrm>
            <a:off x="7766085" y="562354"/>
            <a:ext cx="3617986" cy="2355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F2C052-A4F1-79B2-1EAA-47EC9F236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508" y="3775272"/>
            <a:ext cx="2530184" cy="2355689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EA325F1-23BD-8A52-0B82-463D71019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04" y="2293503"/>
            <a:ext cx="2359504" cy="296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79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A0F2B0-13C4-3C94-ED70-E08680B4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98" y="1484932"/>
            <a:ext cx="3866919" cy="36997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B8B292-8F7E-A89A-3C5A-F6D5587C536B}"/>
              </a:ext>
            </a:extLst>
          </p:cNvPr>
          <p:cNvSpPr txBox="1"/>
          <p:nvPr/>
        </p:nvSpPr>
        <p:spPr>
          <a:xfrm>
            <a:off x="893225" y="578798"/>
            <a:ext cx="95849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Resources Online:  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https://www.zonta.org/Web/My_Zonta/Tools/Membership_Tools_Home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1BE6ED-23FA-6FDF-7010-4B071B826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946" y="1589476"/>
            <a:ext cx="3997751" cy="3200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59B19F-01F5-5FDF-9FE3-3FC45B5BFF1D}"/>
              </a:ext>
            </a:extLst>
          </p:cNvPr>
          <p:cNvSpPr txBox="1"/>
          <p:nvPr/>
        </p:nvSpPr>
        <p:spPr>
          <a:xfrm>
            <a:off x="751123" y="5321386"/>
            <a:ext cx="101376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Leadership Development Tools:   Core Competency Program and Leadership Program </a:t>
            </a:r>
            <a:endParaRPr lang="en-US" sz="2200" dirty="0"/>
          </a:p>
          <a:p>
            <a:r>
              <a:rPr lang="en-US" sz="2000" dirty="0"/>
              <a:t>https://www.zonta.org/Web/My_Zonta/Tools/Leadership%20Development%20Tools%20Home</a:t>
            </a:r>
          </a:p>
        </p:txBody>
      </p:sp>
    </p:spTree>
    <p:extLst>
      <p:ext uri="{BB962C8B-B14F-4D97-AF65-F5344CB8AC3E}">
        <p14:creationId xmlns:p14="http://schemas.microsoft.com/office/powerpoint/2010/main" val="293701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E7EC0-BC83-A8A6-428F-8A8FAD2C09ED}"/>
              </a:ext>
            </a:extLst>
          </p:cNvPr>
          <p:cNvSpPr txBox="1"/>
          <p:nvPr/>
        </p:nvSpPr>
        <p:spPr>
          <a:xfrm>
            <a:off x="5297762" y="329184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>
                <a:latin typeface="+mj-lt"/>
                <a:ea typeface="+mj-ea"/>
                <a:cs typeface="+mj-cs"/>
              </a:rPr>
              <a:t>Connect with the </a:t>
            </a:r>
            <a:r>
              <a:rPr kumimoji="0" lang="en-US" sz="5400" b="1" i="0" u="none" strike="noStrike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Zonta Mobile App</a:t>
            </a:r>
          </a:p>
        </p:txBody>
      </p:sp>
      <p:pic>
        <p:nvPicPr>
          <p:cNvPr id="4" name="Picture 3" descr="A hand holding a phone&#10;&#10;Description automatically generated">
            <a:extLst>
              <a:ext uri="{FF2B5EF4-FFF2-40B4-BE49-F238E27FC236}">
                <a16:creationId xmlns:a16="http://schemas.microsoft.com/office/drawing/2014/main" id="{1B90235E-8684-D71A-DCF2-058123011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3" r="29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F6928-9A77-355D-4FD6-FDD1B6886CA5}"/>
              </a:ext>
            </a:extLst>
          </p:cNvPr>
          <p:cNvSpPr txBox="1"/>
          <p:nvPr/>
        </p:nvSpPr>
        <p:spPr>
          <a:xfrm>
            <a:off x="5297762" y="2706624"/>
            <a:ext cx="6251110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News feed with the latest updates from ZI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Calendar of Zonta events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Discussion forums tailored to your Zonta role and special interests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Easy access to essential member resources</a:t>
            </a:r>
          </a:p>
          <a:p>
            <a:pPr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A member directory with instant private and group chats</a:t>
            </a:r>
          </a:p>
        </p:txBody>
      </p:sp>
    </p:spTree>
    <p:extLst>
      <p:ext uri="{BB962C8B-B14F-4D97-AF65-F5344CB8AC3E}">
        <p14:creationId xmlns:p14="http://schemas.microsoft.com/office/powerpoint/2010/main" val="351867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71260-B3CC-38B4-7AD0-1A03BEAD7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8" t="17913" r="9146"/>
          <a:stretch/>
        </p:blipFill>
        <p:spPr>
          <a:xfrm>
            <a:off x="6498092" y="353203"/>
            <a:ext cx="3530279" cy="1805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4C4315-4BBB-DD16-8733-61FE40F72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62" y="427131"/>
            <a:ext cx="5077534" cy="1657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BE7AAA-5BD1-5EA8-94F3-AA4766DE2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464" y="1898178"/>
            <a:ext cx="4725127" cy="20348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DDEFCC3-8115-490C-530A-F241D3E9B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710" y="4604974"/>
            <a:ext cx="7171041" cy="172989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BDBA207-4C75-D83E-5B97-038EB9F621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00" y="3574156"/>
            <a:ext cx="4549534" cy="253768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9E2786F-CF5C-EE9B-669F-D009410EB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090" y="1865521"/>
            <a:ext cx="3428326" cy="25894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56A2A8-3652-076C-28B1-2BD0DE313C6C}"/>
              </a:ext>
            </a:extLst>
          </p:cNvPr>
          <p:cNvSpPr txBox="1"/>
          <p:nvPr/>
        </p:nvSpPr>
        <p:spPr>
          <a:xfrm>
            <a:off x="5291511" y="3976593"/>
            <a:ext cx="209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1736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0E7EC0-BC83-A8A6-428F-8A8FAD2C09ED}"/>
              </a:ext>
            </a:extLst>
          </p:cNvPr>
          <p:cNvSpPr txBox="1"/>
          <p:nvPr/>
        </p:nvSpPr>
        <p:spPr>
          <a:xfrm>
            <a:off x="780392" y="532311"/>
            <a:ext cx="4746154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Club Creation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Gayle Borchert - District Club Creator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Team: 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Austin, Sue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Sue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Keirstad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 Kellerman, Shelley Schultz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Starting new clubs: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Moines, Iowa</a:t>
            </a:r>
          </a:p>
          <a:p>
            <a:pPr marL="2286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Lincoln, Nebraska</a:t>
            </a:r>
          </a:p>
          <a:p>
            <a:pPr marL="228600"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Springfield, Missouri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69A1D9-6F47-FBDA-6E13-73A0B334AF9C}"/>
              </a:ext>
            </a:extLst>
          </p:cNvPr>
          <p:cNvGrpSpPr/>
          <p:nvPr/>
        </p:nvGrpSpPr>
        <p:grpSpPr>
          <a:xfrm>
            <a:off x="5526545" y="455412"/>
            <a:ext cx="5885064" cy="5870277"/>
            <a:chOff x="5526545" y="455412"/>
            <a:chExt cx="5885064" cy="58702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33612C-D1DE-2F0E-9D0F-E36B4F3BC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26545" y="455412"/>
              <a:ext cx="5885064" cy="5870277"/>
            </a:xfrm>
            <a:prstGeom prst="rect">
              <a:avLst/>
            </a:prstGeom>
          </p:spPr>
        </p:pic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78E4104D-38CA-F8F8-614A-9A229E377BD7}"/>
                </a:ext>
              </a:extLst>
            </p:cNvPr>
            <p:cNvSpPr/>
            <p:nvPr/>
          </p:nvSpPr>
          <p:spPr>
            <a:xfrm>
              <a:off x="8671353" y="2969446"/>
              <a:ext cx="446027" cy="421104"/>
            </a:xfrm>
            <a:prstGeom prst="star5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CF7186-9099-0329-3D6A-27421D3D1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35029" y="3064985"/>
              <a:ext cx="493819" cy="4633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9EDBC4-D4CA-8821-786F-C954DE407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0471" y="4191942"/>
              <a:ext cx="493819" cy="46333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10197DD-8125-8747-D1FD-E3AF918BF018}"/>
              </a:ext>
            </a:extLst>
          </p:cNvPr>
          <p:cNvSpPr txBox="1"/>
          <p:nvPr/>
        </p:nvSpPr>
        <p:spPr>
          <a:xfrm>
            <a:off x="9721525" y="3179998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4AF0B-68C5-0A54-AE0B-8A46EC8B0AFE}"/>
              </a:ext>
            </a:extLst>
          </p:cNvPr>
          <p:cNvSpPr txBox="1"/>
          <p:nvPr/>
        </p:nvSpPr>
        <p:spPr>
          <a:xfrm>
            <a:off x="5863062" y="2695653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D12</a:t>
            </a:r>
          </a:p>
        </p:txBody>
      </p:sp>
    </p:spTree>
    <p:extLst>
      <p:ext uri="{BB962C8B-B14F-4D97-AF65-F5344CB8AC3E}">
        <p14:creationId xmlns:p14="http://schemas.microsoft.com/office/powerpoint/2010/main" val="439111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544</Words>
  <Application>Microsoft Office PowerPoint</Application>
  <PresentationFormat>Widescreen</PresentationFormat>
  <Paragraphs>111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Austin</dc:creator>
  <cp:lastModifiedBy>Jane Austin</cp:lastModifiedBy>
  <cp:revision>86</cp:revision>
  <dcterms:created xsi:type="dcterms:W3CDTF">2023-02-27T14:15:05Z</dcterms:created>
  <dcterms:modified xsi:type="dcterms:W3CDTF">2023-09-07T22:25:24Z</dcterms:modified>
</cp:coreProperties>
</file>