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82" r:id="rId4"/>
    <p:sldId id="275" r:id="rId5"/>
    <p:sldId id="258" r:id="rId6"/>
    <p:sldId id="260" r:id="rId7"/>
    <p:sldId id="265" r:id="rId8"/>
    <p:sldId id="267" r:id="rId9"/>
    <p:sldId id="261" r:id="rId10"/>
    <p:sldId id="280" r:id="rId11"/>
    <p:sldId id="270" r:id="rId12"/>
    <p:sldId id="274" r:id="rId13"/>
    <p:sldId id="281" r:id="rId14"/>
    <p:sldId id="257" r:id="rId15"/>
    <p:sldId id="276" r:id="rId16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65918" autoAdjust="0"/>
  </p:normalViewPr>
  <p:slideViewPr>
    <p:cSldViewPr>
      <p:cViewPr varScale="1">
        <p:scale>
          <a:sx n="69" d="100"/>
          <a:sy n="69" d="100"/>
        </p:scale>
        <p:origin x="2334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4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D70EF6E6-6A8A-468A-A18F-F2053ED1FF45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0B390278-3D5C-4D25-855D-C35FE45B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0278-3D5C-4D25-855D-C35FE45BB8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0278-3D5C-4D25-855D-C35FE45BB8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0278-3D5C-4D25-855D-C35FE45BB8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0278-3D5C-4D25-855D-C35FE45BB8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1/25/2024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1/25/2024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tausa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ofj-my.sharepoint.com/personal/pbriese_jc_edu/_layouts/15/stream.aspx?id=%2Fpersonal%2Fpbriese%5Fjc%5Fedu%2FDocuments%2FAttachments%2FZonta%20%2D%20non%2Dpartisan%20%26%20political%203%2E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 err="1"/>
              <a:t>Zonta</a:t>
            </a:r>
            <a:r>
              <a:rPr lang="en-US" sz="7200" dirty="0"/>
              <a:t> USA Caucus 2018-2024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99938"/>
            <a:ext cx="5181600" cy="2958062"/>
          </a:xfrm>
        </p:spPr>
        <p:txBody>
          <a:bodyPr>
            <a:normAutofit fontScale="85000" lnSpcReduction="10000"/>
          </a:bodyPr>
          <a:lstStyle/>
          <a:p>
            <a:r>
              <a:rPr lang="en-US" sz="4400" b="1" dirty="0"/>
              <a:t>Update! Who we are and what we do!</a:t>
            </a:r>
          </a:p>
          <a:p>
            <a:endParaRPr lang="en-US" b="1" dirty="0"/>
          </a:p>
          <a:p>
            <a:r>
              <a:rPr lang="en-US" sz="2000" b="1" dirty="0"/>
              <a:t>Dr. Penny Briese, with permission from </a:t>
            </a:r>
            <a:r>
              <a:rPr lang="en-US" sz="2000" b="1" dirty="0" err="1"/>
              <a:t>Bobbee</a:t>
            </a:r>
            <a:r>
              <a:rPr lang="en-US" sz="2000" b="1" dirty="0"/>
              <a:t> Cardillo, Zonta </a:t>
            </a:r>
            <a:r>
              <a:rPr lang="en-US" sz="2000" b="1"/>
              <a:t>USA convener</a:t>
            </a:r>
            <a:endParaRPr lang="en-US" sz="2000" b="1" dirty="0"/>
          </a:p>
          <a:p>
            <a:r>
              <a:rPr lang="en-US" sz="2000" b="1" dirty="0" err="1"/>
              <a:t>Zonta</a:t>
            </a:r>
            <a:r>
              <a:rPr lang="en-US" sz="2000" b="1" dirty="0"/>
              <a:t> USA Caucus</a:t>
            </a:r>
          </a:p>
          <a:p>
            <a:r>
              <a:rPr lang="en-US" sz="2000" b="1" dirty="0"/>
              <a:t>September, 2023</a:t>
            </a:r>
          </a:p>
          <a:p>
            <a:r>
              <a:rPr lang="en-US" sz="2000" b="1" dirty="0"/>
              <a:t>pbriese@uj.edu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Zonta Country Logo_Horizontal_Color _USA Caucu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953000"/>
            <a:ext cx="4073744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/>
              <a:t>Fast Action Friday</a:t>
            </a:r>
            <a:r>
              <a:rPr lang="en-US" dirty="0"/>
              <a:t>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33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+mj-lt"/>
              </a:rPr>
              <a:t>Why important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latin typeface="+mj-lt"/>
              </a:rPr>
              <a:t>Membership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+mj-lt"/>
              </a:rPr>
              <a:t>Competing US NGOs use quick action buttons for advocacy:  AAUW, Planned Parenthood, LWV, National Fed Bus and Prof Women,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Unicef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USA </a:t>
            </a:r>
          </a:p>
          <a:p>
            <a:r>
              <a:rPr lang="en-US" b="1" dirty="0">
                <a:latin typeface="+mj-lt"/>
              </a:rPr>
              <a:t>Impact since 1/22</a:t>
            </a:r>
            <a:endParaRPr lang="en-US" dirty="0">
              <a:latin typeface="+mj-lt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+mj-lt"/>
              </a:rPr>
              <a:t>55 bills supported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+mj-lt"/>
              </a:rPr>
              <a:t>20,000 emails sent to officials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+mj-lt"/>
              </a:rPr>
              <a:t>335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Zontians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taking personal action EVERY mo</a:t>
            </a:r>
          </a:p>
          <a:p>
            <a:r>
              <a:rPr lang="en-US" b="1" dirty="0">
                <a:latin typeface="+mj-lt"/>
              </a:rPr>
              <a:t>Legislation Passes</a:t>
            </a:r>
          </a:p>
          <a:p>
            <a:pPr lvl="2"/>
            <a:r>
              <a:rPr lang="en-US" sz="2800" dirty="0">
                <a:solidFill>
                  <a:srgbClr val="FF0000"/>
                </a:solidFill>
                <a:latin typeface="+mj-lt"/>
              </a:rPr>
              <a:t>Members feel empowered to Make a Better World for Women and Girls!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1"/>
            <a:ext cx="8610600" cy="1814512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/>
              <a:t>Zonta</a:t>
            </a:r>
            <a:r>
              <a:rPr lang="en-US" sz="6600" dirty="0"/>
              <a:t> USA Caucus</a:t>
            </a:r>
            <a:br>
              <a:rPr lang="en-US" sz="6600" dirty="0"/>
            </a:br>
            <a:r>
              <a:rPr lang="en-US" sz="6600" dirty="0"/>
              <a:t>2022-2023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8991600" cy="2743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Trebuchet MS" pitchFamily="34" charset="0"/>
              </a:rPr>
              <a:t>See your handout! So many things!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Trebuchet MS" pitchFamily="34" charset="0"/>
              </a:rPr>
              <a:t>Looking for outside committee members! 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Trebuchet MS" pitchFamily="34" charset="0"/>
              </a:rPr>
              <a:t>You can be a part of the bigger picture!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450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JOIN  </a:t>
            </a:r>
            <a:r>
              <a:rPr lang="en-US" sz="4800" dirty="0" err="1"/>
              <a:t>Zonta</a:t>
            </a:r>
            <a:r>
              <a:rPr lang="en-US" sz="4800" dirty="0"/>
              <a:t> Says NOW USA </a:t>
            </a:r>
            <a:br>
              <a:rPr lang="en-US" sz="4800" dirty="0"/>
            </a:br>
            <a:r>
              <a:rPr lang="en-US" sz="4800" dirty="0"/>
              <a:t>Think Tank</a:t>
            </a:r>
          </a:p>
        </p:txBody>
      </p:sp>
      <p:pic>
        <p:nvPicPr>
          <p:cNvPr id="1026" name="Picture 2" descr="https://ci4.googleusercontent.com/proxy/OOEyTxy0N7M_hqmtNe8fc9xyn4BJCK5TWPjbdpWxdUdySLGQ44BRjJ0FUoQ0EeYkrvALXn9xy_s_0JVQa3u6Hg50MUpT2EknhM0qxYjoXsnQNvigVB2od8c6roNdCp7Xqs145nBbJblon_nl4qzHikGhF1lTRNvJ_y3cHRiEvWY5XpPZV991y-M=s0-d-e1-ft#https://votervoice.s3.amazonaws.com/groups/zonta/images/Zonta%20Says%20NOW%20USA%20Gender-Equal%20Climate%20A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010400" cy="4351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763000" cy="152704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Child Marriage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>
                <a:latin typeface="+mj-lt"/>
              </a:rPr>
              <a:t>Michigan Rally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In Statehouse</a:t>
            </a:r>
          </a:p>
        </p:txBody>
      </p:sp>
      <p:pic>
        <p:nvPicPr>
          <p:cNvPr id="7" name="Content Placeholder 6" descr="CM MI 1.jpe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18" y="2708275"/>
            <a:ext cx="3082339" cy="38862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Content Placeholder 7" descr="CM MI 2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906" y="2895601"/>
            <a:ext cx="4361920" cy="32714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2590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u="sng" dirty="0"/>
            </a:br>
            <a:br>
              <a:rPr lang="en-US" sz="7200" u="sng" dirty="0"/>
            </a:br>
            <a:br>
              <a:rPr lang="en-US" sz="7200" u="sng" dirty="0"/>
            </a:br>
            <a:br>
              <a:rPr lang="en-US" sz="7200" u="sng" dirty="0"/>
            </a:br>
            <a:r>
              <a:rPr lang="en-US" sz="7200" u="sng" dirty="0"/>
              <a:t>Goals for 2023-24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153400" cy="213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Trebuchet MS" pitchFamily="34" charset="0"/>
              </a:rPr>
              <a:t>Committees ?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rebuchet MS" pitchFamily="34" charset="0"/>
              </a:rPr>
              <a:t>Speakers ?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rebuchet MS" pitchFamily="34" charset="0"/>
              </a:rPr>
              <a:t>Complete work in progress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rebuchet MS" pitchFamily="34" charset="0"/>
              </a:rPr>
              <a:t>Other ?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4000" dirty="0">
              <a:latin typeface="Trebuchet MS" pitchFamily="34" charset="0"/>
            </a:endParaRPr>
          </a:p>
          <a:p>
            <a:endParaRPr lang="en-US" sz="3200" dirty="0"/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2054" name="Picture 6" descr="https://www.zonta.org/images/Online/Header/ZI%20History_head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00" y="838200"/>
            <a:ext cx="7042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305800" cy="1524000"/>
          </a:xfrm>
        </p:spPr>
        <p:txBody>
          <a:bodyPr>
            <a:normAutofit/>
          </a:bodyPr>
          <a:lstStyle/>
          <a:p>
            <a:r>
              <a:rPr lang="en-US" sz="6600" dirty="0" err="1"/>
              <a:t>Zonta</a:t>
            </a:r>
            <a:r>
              <a:rPr lang="en-US" sz="6600" dirty="0"/>
              <a:t> USA Caucus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495800"/>
            <a:ext cx="4267200" cy="2057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dirty="0">
                <a:latin typeface="Trebuchet MS" pitchFamily="34" charset="0"/>
              </a:rPr>
              <a:t>11/9/23 </a:t>
            </a:r>
          </a:p>
          <a:p>
            <a:pPr algn="ctr"/>
            <a:r>
              <a:rPr lang="en-US" sz="4800" dirty="0">
                <a:latin typeface="Trebuchet MS" pitchFamily="34" charset="0"/>
              </a:rPr>
              <a:t>D7 Conference</a:t>
            </a:r>
          </a:p>
          <a:p>
            <a:pPr algn="ctr"/>
            <a:r>
              <a:rPr lang="en-US" sz="4800" dirty="0">
                <a:latin typeface="Trebuchet MS" pitchFamily="34" charset="0"/>
              </a:rPr>
              <a:t>St. Cloud, 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rebuchet MS" pitchFamily="34" charset="0"/>
              </a:rPr>
              <a:t>Q &amp; A ….</a:t>
            </a:r>
          </a:p>
        </p:txBody>
      </p:sp>
      <p:pic>
        <p:nvPicPr>
          <p:cNvPr id="5" name="Picture 4" descr="genderequalitySD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28975"/>
            <a:ext cx="3629025" cy="3629025"/>
          </a:xfrm>
          <a:prstGeom prst="rect">
            <a:avLst/>
          </a:prstGeom>
        </p:spPr>
      </p:pic>
      <p:pic>
        <p:nvPicPr>
          <p:cNvPr id="9" name="Picture 8" descr="Zonta Country Logo_Vertical_Color_USA Caucus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524000"/>
            <a:ext cx="1828800" cy="1945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763000" cy="5334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+mn-lt"/>
              </a:rPr>
              <a:t>-- </a:t>
            </a:r>
            <a:r>
              <a:rPr lang="en-US" sz="3600" dirty="0">
                <a:latin typeface="Trebuchet MS" pitchFamily="34" charset="0"/>
                <a:cs typeface="Times New Roman" pitchFamily="18" charset="0"/>
              </a:rPr>
              <a:t>2017 Women’s March; CSW, NAIDM Virginia</a:t>
            </a:r>
            <a:br>
              <a:rPr lang="en-US" sz="3600" dirty="0">
                <a:latin typeface="Trebuchet MS" pitchFamily="34" charset="0"/>
                <a:cs typeface="Times New Roman" pitchFamily="18" charset="0"/>
              </a:rPr>
            </a:br>
            <a:br>
              <a:rPr lang="en-US" sz="3600" dirty="0">
                <a:latin typeface="Trebuchet MS" pitchFamily="34" charset="0"/>
              </a:rPr>
            </a:br>
            <a:r>
              <a:rPr lang="en-US" sz="3600" dirty="0">
                <a:latin typeface="Trebuchet MS" pitchFamily="34" charset="0"/>
              </a:rPr>
              <a:t>-- Founded by ZI Board Feb 2018; under 	auspices of ZI Advocacy Committee</a:t>
            </a:r>
            <a:br>
              <a:rPr lang="en-US" sz="3600" dirty="0">
                <a:latin typeface="Trebuchet MS" pitchFamily="34" charset="0"/>
              </a:rPr>
            </a:br>
            <a:br>
              <a:rPr lang="en-US" sz="3600" dirty="0">
                <a:latin typeface="Trebuchet MS" pitchFamily="34" charset="0"/>
              </a:rPr>
            </a:br>
            <a:r>
              <a:rPr lang="en-US" sz="3600" dirty="0">
                <a:latin typeface="Trebuchet MS" pitchFamily="34" charset="0"/>
              </a:rPr>
              <a:t>-- 2018 Established Committees</a:t>
            </a:r>
            <a:br>
              <a:rPr lang="en-US" sz="3600" dirty="0">
                <a:latin typeface="Trebuchet MS" pitchFamily="34" charset="0"/>
              </a:rPr>
            </a:br>
            <a:r>
              <a:rPr lang="en-US" sz="3600" dirty="0">
                <a:latin typeface="Trebuchet MS" pitchFamily="34" charset="0"/>
              </a:rPr>
              <a:t>	</a:t>
            </a:r>
            <a:br>
              <a:rPr lang="en-US" sz="3600" dirty="0">
                <a:latin typeface="+mn-lt"/>
              </a:rPr>
            </a:br>
            <a:br>
              <a:rPr lang="en-US" sz="3600" dirty="0"/>
            </a:br>
            <a:br>
              <a:rPr lang="en-US" sz="9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dvocacy Day 62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66837"/>
            <a:ext cx="3810000" cy="2143125"/>
          </a:xfrm>
          <a:prstGeom prst="rect">
            <a:avLst/>
          </a:prstGeom>
        </p:spPr>
      </p:pic>
      <p:pic>
        <p:nvPicPr>
          <p:cNvPr id="6" name="Picture 5" descr="women's march1.21.1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4400" y="1295400"/>
            <a:ext cx="3048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33600" y="381000"/>
            <a:ext cx="3867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rebuchet MS" pitchFamily="34" charset="0"/>
              </a:rPr>
              <a:t>HISTORY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F001-30E3-849F-CD13-B2CD795F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1441"/>
          </a:xfrm>
        </p:spPr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ADDFF-9F4A-B55D-C1C4-174F893F1D3B}"/>
              </a:ext>
            </a:extLst>
          </p:cNvPr>
          <p:cNvSpPr txBox="1"/>
          <p:nvPr/>
        </p:nvSpPr>
        <p:spPr>
          <a:xfrm>
            <a:off x="457200" y="1443841"/>
            <a:ext cx="8458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Encourage development, consideration and passage of appropriate legislation by</a:t>
            </a:r>
          </a:p>
          <a:p>
            <a:pPr marL="914400" lvl="1" indent="-4572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the US Congress, its members and committees and</a:t>
            </a:r>
          </a:p>
          <a:p>
            <a:pPr marL="914400" lvl="1" indent="-4572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by state legislatures.</a:t>
            </a:r>
          </a:p>
          <a:p>
            <a:pPr marL="457200" indent="-4572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Take action in support of, or in opposition to, proposed or enacted legislation and executive orders and regulations that directly or indirectly impact the lives of women and girls.</a:t>
            </a:r>
          </a:p>
          <a:p>
            <a:pPr marL="457200" indent="-457200" algn="l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Promote women’s representation in decision-making positions on an equal basis with men.</a:t>
            </a:r>
          </a:p>
        </p:txBody>
      </p:sp>
    </p:spTree>
    <p:extLst>
      <p:ext uri="{BB962C8B-B14F-4D97-AF65-F5344CB8AC3E}">
        <p14:creationId xmlns:p14="http://schemas.microsoft.com/office/powerpoint/2010/main" val="52299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How do we operate?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sz="3800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Under auspices of ZI Advocacy Committee, non-voting Convener appointed to lead Caucus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13 Governors with US clubs appoint a Delegate and Alternate to represent them</a:t>
            </a:r>
          </a:p>
          <a:p>
            <a:pPr lvl="1"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Governors “Always welcome; never expected”</a:t>
            </a:r>
          </a:p>
          <a:p>
            <a:pPr>
              <a:buFont typeface="Wingdings" pitchFamily="2" charset="2"/>
              <a:buChar char="§"/>
            </a:pPr>
            <a:r>
              <a:rPr lang="en-US" sz="6100" dirty="0">
                <a:latin typeface="Trebuchet MS" pitchFamily="34" charset="0"/>
              </a:rPr>
              <a:t>Meet Monthly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Work done by Committees and through Coalitions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Every Delegate and Alternate must participate in one committee</a:t>
            </a:r>
          </a:p>
          <a:p>
            <a:pPr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1 Vote per District:</a:t>
            </a:r>
          </a:p>
          <a:p>
            <a:pPr lvl="1"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for business decisions—Majority </a:t>
            </a:r>
          </a:p>
          <a:p>
            <a:pPr lvl="1">
              <a:buFont typeface="Wingdings" pitchFamily="2" charset="2"/>
              <a:buChar char="§"/>
            </a:pPr>
            <a:r>
              <a:rPr lang="en-US" sz="5900" dirty="0">
                <a:latin typeface="Trebuchet MS" pitchFamily="34" charset="0"/>
              </a:rPr>
              <a:t>or public-facing Statements, Testimony, etc-- 100% Districts</a:t>
            </a:r>
          </a:p>
          <a:p>
            <a:pPr>
              <a:buFont typeface="Wingdings" pitchFamily="2" charset="2"/>
              <a:buChar char="§"/>
            </a:pPr>
            <a:endParaRPr lang="en-US" sz="5900" dirty="0">
              <a:latin typeface="Trebuchet MS" pitchFamily="34" charset="0"/>
            </a:endParaRPr>
          </a:p>
          <a:p>
            <a:pPr lvl="8">
              <a:buFont typeface="Wingdings" pitchFamily="2" charset="2"/>
              <a:buChar char="§"/>
            </a:pPr>
            <a:endParaRPr lang="en-US" sz="5900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59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2018-19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Joined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>
                <a:latin typeface="Trebuchet MS" pitchFamily="34" charset="0"/>
              </a:rPr>
              <a:t>US Women’s Caucus at UN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>
                <a:latin typeface="Trebuchet MS" pitchFamily="34" charset="0"/>
              </a:rPr>
              <a:t>ERA (Equal Rights Amendment) Coalition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b="1" dirty="0">
                <a:latin typeface="Trebuchet MS" pitchFamily="34" charset="0"/>
              </a:rPr>
              <a:t>Coalition on Child Marriage</a:t>
            </a:r>
          </a:p>
          <a:p>
            <a:pPr lvl="2">
              <a:buFont typeface="Wingdings" pitchFamily="2" charset="2"/>
              <a:buChar char="§"/>
            </a:pPr>
            <a:r>
              <a:rPr lang="en-US" sz="3000" b="1" dirty="0">
                <a:latin typeface="Trebuchet MS" pitchFamily="34" charset="0"/>
              </a:rPr>
              <a:t> National Steering Committee Member</a:t>
            </a:r>
          </a:p>
          <a:p>
            <a:pPr lvl="1">
              <a:buFont typeface="Wingdings" pitchFamily="2" charset="2"/>
              <a:buChar char="Ø"/>
            </a:pPr>
            <a:endParaRPr lang="en-US" sz="3800" b="1" dirty="0"/>
          </a:p>
          <a:p>
            <a:pPr lvl="1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091410"/>
            <a:ext cx="2133600" cy="1552986"/>
          </a:xfrm>
          <a:prstGeom prst="rect">
            <a:avLst/>
          </a:prstGeom>
        </p:spPr>
      </p:pic>
      <p:pic>
        <p:nvPicPr>
          <p:cNvPr id="5" name="Picture 4" descr="logo[2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838200"/>
            <a:ext cx="1600200" cy="1343026"/>
          </a:xfrm>
          <a:prstGeom prst="rect">
            <a:avLst/>
          </a:prstGeom>
        </p:spPr>
      </p:pic>
      <p:pic>
        <p:nvPicPr>
          <p:cNvPr id="6" name="Picture 5" descr="Billboard.busZCNHSheila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831" y="5105400"/>
            <a:ext cx="3014569" cy="15736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ucusnewbackgroun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6" y="1347311"/>
            <a:ext cx="8050008" cy="535828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914400"/>
          </a:xfrm>
        </p:spPr>
        <p:txBody>
          <a:bodyPr/>
          <a:lstStyle/>
          <a:p>
            <a:r>
              <a:rPr lang="en-US" dirty="0"/>
              <a:t>2018-19 Continued….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74336"/>
          </a:xfrm>
        </p:spPr>
        <p:txBody>
          <a:bodyPr>
            <a:normAutofit lnSpcReduction="10000"/>
          </a:bodyPr>
          <a:lstStyle/>
          <a:p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Established </a:t>
            </a:r>
            <a:r>
              <a:rPr lang="en-US" dirty="0" err="1">
                <a:latin typeface="Trebuchet MS" pitchFamily="34" charset="0"/>
              </a:rPr>
              <a:t>website:</a:t>
            </a:r>
            <a:r>
              <a:rPr lang="en-US" dirty="0" err="1">
                <a:latin typeface="Trebuchet MS" pitchFamily="34" charset="0"/>
                <a:hlinkClick r:id="rId3"/>
              </a:rPr>
              <a:t>www.zontausa.org</a:t>
            </a: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Created USA Advocacy Action Center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on ZI website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rebuchet MS" pitchFamily="34" charset="0"/>
              </a:rPr>
              <a:t>Took action on Title IX – petition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Trebuchet MS" pitchFamily="34" charset="0"/>
              </a:rPr>
              <a:t> Letters on VAWA renewal legislation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Sponsored Virginia ERA bus 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Trebuchet MS" pitchFamily="34" charset="0"/>
              </a:rPr>
              <a:t>Logo and screen backgrounds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b="1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h on Wash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66800"/>
            <a:ext cx="3048000" cy="5414210"/>
          </a:xfrm>
          <a:prstGeom prst="rect">
            <a:avLst/>
          </a:prstGeom>
        </p:spPr>
      </p:pic>
      <p:pic>
        <p:nvPicPr>
          <p:cNvPr id="5" name="Picture 4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5800"/>
            <a:ext cx="2681056" cy="1951463"/>
          </a:xfrm>
          <a:prstGeom prst="rect">
            <a:avLst/>
          </a:prstGeom>
        </p:spPr>
      </p:pic>
      <p:pic>
        <p:nvPicPr>
          <p:cNvPr id="6" name="Picture 5" descr="ZC Fairfax ERA Bu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743200"/>
            <a:ext cx="2748628" cy="3459480"/>
          </a:xfrm>
          <a:prstGeom prst="rect">
            <a:avLst/>
          </a:prstGeom>
        </p:spPr>
      </p:pic>
      <p:pic>
        <p:nvPicPr>
          <p:cNvPr id="8" name="Picture 7" descr="ERA Hearing with MD NOW fol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685800"/>
            <a:ext cx="3810000" cy="2857500"/>
          </a:xfrm>
          <a:prstGeom prst="rect">
            <a:avLst/>
          </a:prstGeom>
        </p:spPr>
      </p:pic>
      <p:pic>
        <p:nvPicPr>
          <p:cNvPr id="9" name="Picture 8" descr="Equal Pay Day Social Medi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84" y="2819400"/>
            <a:ext cx="2642616" cy="1321308"/>
          </a:xfrm>
          <a:prstGeom prst="rect">
            <a:avLst/>
          </a:prstGeom>
        </p:spPr>
      </p:pic>
      <p:pic>
        <p:nvPicPr>
          <p:cNvPr id="14" name="Picture 13" descr="Equal Pay Day Denis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11899" y="4356101"/>
            <a:ext cx="2540002" cy="190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7200" cy="7620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2020-2022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364736"/>
          </a:xfrm>
        </p:spPr>
        <p:txBody>
          <a:bodyPr>
            <a:normAutofit/>
          </a:bodyPr>
          <a:lstStyle/>
          <a:p>
            <a:r>
              <a:rPr lang="en-US" dirty="0">
                <a:latin typeface="Trebuchet MS" pitchFamily="34" charset="0"/>
              </a:rPr>
              <a:t>Created Partisan/Non-Partisan video</a:t>
            </a: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pPr>
              <a:buNone/>
            </a:pPr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  <a:p>
            <a:endParaRPr lang="en-US" dirty="0">
              <a:latin typeface="Trebuchet MS" pitchFamily="34" charset="0"/>
            </a:endParaRPr>
          </a:p>
        </p:txBody>
      </p:sp>
      <p:graphicFrame>
        <p:nvGraphicFramePr>
          <p:cNvPr id="1026" name="Object 2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996011"/>
              </p:ext>
            </p:extLst>
          </p:nvPr>
        </p:nvGraphicFramePr>
        <p:xfrm>
          <a:off x="3411538" y="3184525"/>
          <a:ext cx="23209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2320920" imgH="488520" progId="Package">
                  <p:embed/>
                </p:oleObj>
              </mc:Choice>
              <mc:Fallback>
                <p:oleObj name="Packager Shell Object" showAsIcon="1" r:id="rId4" imgW="232092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184525"/>
                        <a:ext cx="23209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953000" y="2209799"/>
            <a:ext cx="914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191000" cy="616578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rebuchet MS" pitchFamily="34" charset="0"/>
              </a:rPr>
              <a:t>Child Marriage Billboard and Awareness Campaign</a:t>
            </a:r>
          </a:p>
          <a:p>
            <a:pPr lvl="1"/>
            <a:r>
              <a:rPr lang="en-US" sz="2800" dirty="0">
                <a:latin typeface="Trebuchet MS" pitchFamily="34" charset="0"/>
              </a:rPr>
              <a:t>Billboards today in Lansing MI</a:t>
            </a:r>
          </a:p>
          <a:p>
            <a:r>
              <a:rPr lang="en-US" sz="2800" dirty="0">
                <a:latin typeface="Trebuchet MS" pitchFamily="34" charset="0"/>
              </a:rPr>
              <a:t>Joined Amicus Brief supporting the ERA </a:t>
            </a:r>
          </a:p>
          <a:p>
            <a:r>
              <a:rPr lang="en-US" sz="2800" dirty="0" err="1">
                <a:latin typeface="Trebuchet MS" pitchFamily="34" charset="0"/>
              </a:rPr>
              <a:t>Zonta</a:t>
            </a:r>
            <a:r>
              <a:rPr lang="en-US" sz="2800" dirty="0">
                <a:latin typeface="Trebuchet MS" pitchFamily="34" charset="0"/>
              </a:rPr>
              <a:t> Says NOW USA Think Tanks </a:t>
            </a:r>
            <a:r>
              <a:rPr lang="en-US" sz="2800" dirty="0" err="1">
                <a:latin typeface="Trebuchet MS" pitchFamily="34" charset="0"/>
              </a:rPr>
              <a:t>inMarch</a:t>
            </a:r>
            <a:r>
              <a:rPr lang="en-US" sz="2800" dirty="0">
                <a:latin typeface="Trebuchet MS" pitchFamily="34" charset="0"/>
              </a:rPr>
              <a:t> &amp; May on topic of Water</a:t>
            </a:r>
          </a:p>
          <a:p>
            <a:pPr lvl="1"/>
            <a:endParaRPr lang="en-US" sz="2300" dirty="0">
              <a:latin typeface="Trebuchet MS" pitchFamily="34" charset="0"/>
            </a:endParaRPr>
          </a:p>
          <a:p>
            <a:endParaRPr lang="en-US" sz="2400" dirty="0">
              <a:latin typeface="Trebuchet MS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2133600"/>
            <a:ext cx="4800600" cy="464178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sz="2400" dirty="0">
              <a:latin typeface="Trebuchet MS" pitchFamily="34" charset="0"/>
            </a:endParaRPr>
          </a:p>
          <a:p>
            <a:r>
              <a:rPr lang="en-US" sz="3000" dirty="0">
                <a:latin typeface="Trebuchet MS" pitchFamily="34" charset="0"/>
              </a:rPr>
              <a:t>6 Statements issued</a:t>
            </a:r>
          </a:p>
          <a:p>
            <a:r>
              <a:rPr lang="en-US" sz="3000" dirty="0">
                <a:latin typeface="Trebuchet MS" pitchFamily="34" charset="0"/>
              </a:rPr>
              <a:t>Adopted Rules of Procedure</a:t>
            </a:r>
          </a:p>
          <a:p>
            <a:r>
              <a:rPr lang="en-US" sz="3000" dirty="0">
                <a:latin typeface="Trebuchet MS" pitchFamily="34" charset="0"/>
              </a:rPr>
              <a:t>Service and Advocacy Project ideas on website</a:t>
            </a:r>
          </a:p>
          <a:p>
            <a:r>
              <a:rPr lang="en-US" sz="3000" dirty="0">
                <a:latin typeface="Trebuchet MS" pitchFamily="34" charset="0"/>
              </a:rPr>
              <a:t>Templates of social media posts on VAW</a:t>
            </a:r>
          </a:p>
        </p:txBody>
      </p:sp>
      <p:pic>
        <p:nvPicPr>
          <p:cNvPr id="6" name="Picture 5" descr="OC CM Bus placard 1.21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685801"/>
            <a:ext cx="3281361" cy="1981199"/>
          </a:xfrm>
          <a:prstGeom prst="rect">
            <a:avLst/>
          </a:prstGeom>
        </p:spPr>
      </p:pic>
      <p:pic>
        <p:nvPicPr>
          <p:cNvPr id="10" name="Picture 9" descr="Zonta Says NOW words only SQUAR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410200"/>
            <a:ext cx="1223655" cy="1221106"/>
          </a:xfrm>
          <a:prstGeom prst="rect">
            <a:avLst/>
          </a:prstGeom>
        </p:spPr>
      </p:pic>
      <p:pic>
        <p:nvPicPr>
          <p:cNvPr id="11" name="Picture 10" descr="Zonta Country Logo_Vertical_Color_USA Caucus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5410200"/>
            <a:ext cx="1143000" cy="12157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14040</TotalTime>
  <Words>502</Words>
  <Application>Microsoft Office PowerPoint</Application>
  <PresentationFormat>On-screen Show (4:3)</PresentationFormat>
  <Paragraphs>101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Georgia</vt:lpstr>
      <vt:lpstr>Trebuchet MS</vt:lpstr>
      <vt:lpstr>Wingdings</vt:lpstr>
      <vt:lpstr>Wingdings 2</vt:lpstr>
      <vt:lpstr>Urban</vt:lpstr>
      <vt:lpstr>Packager Shell Object</vt:lpstr>
      <vt:lpstr>Zonta USA Caucus 2018-2024</vt:lpstr>
      <vt:lpstr>          -- 2017 Women’s March; CSW, NAIDM Virginia  -- Founded by ZI Board Feb 2018; under  auspices of ZI Advocacy Committee  -- 2018 Established Committees      </vt:lpstr>
      <vt:lpstr>Goals</vt:lpstr>
      <vt:lpstr>How do we operate?</vt:lpstr>
      <vt:lpstr>2018-19</vt:lpstr>
      <vt:lpstr>2018-19 Continued….</vt:lpstr>
      <vt:lpstr>PowerPoint Presentation</vt:lpstr>
      <vt:lpstr>2020-2022</vt:lpstr>
      <vt:lpstr>PowerPoint Presentation</vt:lpstr>
      <vt:lpstr>Fast Action Friday Alerts</vt:lpstr>
      <vt:lpstr>Zonta USA Caucus 2022-2023</vt:lpstr>
      <vt:lpstr>JOIN  Zonta Says NOW USA  Think Tank</vt:lpstr>
      <vt:lpstr>Child Marriage Action</vt:lpstr>
      <vt:lpstr>    Goals for 2023-24</vt:lpstr>
      <vt:lpstr>Zonta USA Caucus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</dc:title>
  <dc:creator>ausu</dc:creator>
  <cp:lastModifiedBy>Reed, Mary</cp:lastModifiedBy>
  <cp:revision>40</cp:revision>
  <dcterms:created xsi:type="dcterms:W3CDTF">2023-04-23T17:29:44Z</dcterms:created>
  <dcterms:modified xsi:type="dcterms:W3CDTF">2024-01-25T15:59:27Z</dcterms:modified>
</cp:coreProperties>
</file>