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5"/>
  </p:notesMasterIdLst>
  <p:sldIdLst>
    <p:sldId id="292" r:id="rId2"/>
    <p:sldId id="257" r:id="rId3"/>
    <p:sldId id="291" r:id="rId4"/>
    <p:sldId id="289" r:id="rId5"/>
    <p:sldId id="288" r:id="rId6"/>
    <p:sldId id="290" r:id="rId7"/>
    <p:sldId id="259" r:id="rId8"/>
    <p:sldId id="286" r:id="rId9"/>
    <p:sldId id="260" r:id="rId10"/>
    <p:sldId id="261" r:id="rId11"/>
    <p:sldId id="287" r:id="rId12"/>
    <p:sldId id="284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463"/>
    <a:srgbClr val="00BCD3"/>
    <a:srgbClr val="099AAD"/>
    <a:srgbClr val="005F71"/>
    <a:srgbClr val="8EBDC3"/>
    <a:srgbClr val="E18431"/>
    <a:srgbClr val="EC9C5B"/>
    <a:srgbClr val="D77CA0"/>
    <a:srgbClr val="5EC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E2BE9-C6DC-4D77-A1A0-A44D65FE3C87}" v="350" dt="2024-04-20T03:16:41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78"/>
  </p:normalViewPr>
  <p:slideViewPr>
    <p:cSldViewPr snapToGrid="0" snapToObjects="1">
      <p:cViewPr varScale="1">
        <p:scale>
          <a:sx n="107" d="100"/>
          <a:sy n="107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7E98A-28C3-48C8-ACAA-22FBD51B7A2D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03C713-EC0E-4FD7-BD26-BF49EF2CDD9B}">
      <dgm:prSet/>
      <dgm:spPr/>
      <dgm:t>
        <a:bodyPr/>
        <a:lstStyle/>
        <a:p>
          <a:r>
            <a:rPr lang="en-US" dirty="0"/>
            <a:t>379 Active Members</a:t>
          </a:r>
        </a:p>
      </dgm:t>
    </dgm:pt>
    <dgm:pt modelId="{109E0181-BF90-4A2E-9225-CE61C6DBABB7}" type="parTrans" cxnId="{9DFF7824-211D-4D8A-851C-DF987868C8D8}">
      <dgm:prSet/>
      <dgm:spPr/>
      <dgm:t>
        <a:bodyPr/>
        <a:lstStyle/>
        <a:p>
          <a:endParaRPr lang="en-US"/>
        </a:p>
      </dgm:t>
    </dgm:pt>
    <dgm:pt modelId="{5D787ADE-5941-4EF1-9F8D-9B1755031D61}" type="sibTrans" cxnId="{9DFF7824-211D-4D8A-851C-DF987868C8D8}">
      <dgm:prSet/>
      <dgm:spPr/>
      <dgm:t>
        <a:bodyPr/>
        <a:lstStyle/>
        <a:p>
          <a:endParaRPr lang="en-US"/>
        </a:p>
      </dgm:t>
    </dgm:pt>
    <dgm:pt modelId="{494AF37D-9E38-4898-A504-DDC8B8FA84D1}">
      <dgm:prSet/>
      <dgm:spPr/>
      <dgm:t>
        <a:bodyPr/>
        <a:lstStyle/>
        <a:p>
          <a:r>
            <a:rPr lang="en-US" dirty="0"/>
            <a:t>16 Clubs in 4 States</a:t>
          </a:r>
        </a:p>
      </dgm:t>
    </dgm:pt>
    <dgm:pt modelId="{C32B1470-21F5-4E45-B349-7FF74DE9621B}" type="parTrans" cxnId="{643078CA-6076-4894-9AE3-81469076C8CD}">
      <dgm:prSet/>
      <dgm:spPr/>
      <dgm:t>
        <a:bodyPr/>
        <a:lstStyle/>
        <a:p>
          <a:endParaRPr lang="en-US"/>
        </a:p>
      </dgm:t>
    </dgm:pt>
    <dgm:pt modelId="{48FE98FF-26FF-499F-B83A-77676F111CA8}" type="sibTrans" cxnId="{643078CA-6076-4894-9AE3-81469076C8CD}">
      <dgm:prSet/>
      <dgm:spPr/>
      <dgm:t>
        <a:bodyPr/>
        <a:lstStyle/>
        <a:p>
          <a:endParaRPr lang="en-US"/>
        </a:p>
      </dgm:t>
    </dgm:pt>
    <dgm:pt modelId="{56759A3F-3EEA-4195-BC6F-A6D3E0F0F2F2}">
      <dgm:prSet/>
      <dgm:spPr/>
      <dgm:t>
        <a:bodyPr/>
        <a:lstStyle/>
        <a:p>
          <a:r>
            <a:rPr lang="en-US"/>
            <a:t>1 club decrease</a:t>
          </a:r>
        </a:p>
      </dgm:t>
    </dgm:pt>
    <dgm:pt modelId="{B35D95FD-2A00-45B8-A7E9-C1E81D5AEE44}" type="parTrans" cxnId="{2B2DEB34-67DC-4368-8CC0-6D0A7E9FDA2B}">
      <dgm:prSet/>
      <dgm:spPr/>
      <dgm:t>
        <a:bodyPr/>
        <a:lstStyle/>
        <a:p>
          <a:endParaRPr lang="en-US"/>
        </a:p>
      </dgm:t>
    </dgm:pt>
    <dgm:pt modelId="{0AC15139-4CC3-4E74-ACCC-993B04DBC944}" type="sibTrans" cxnId="{2B2DEB34-67DC-4368-8CC0-6D0A7E9FDA2B}">
      <dgm:prSet/>
      <dgm:spPr/>
      <dgm:t>
        <a:bodyPr/>
        <a:lstStyle/>
        <a:p>
          <a:endParaRPr lang="en-US"/>
        </a:p>
      </dgm:t>
    </dgm:pt>
    <dgm:pt modelId="{5F83F17F-8904-4292-9169-4DEFFBE809E0}">
      <dgm:prSet/>
      <dgm:spPr/>
      <dgm:t>
        <a:bodyPr/>
        <a:lstStyle/>
        <a:p>
          <a:r>
            <a:rPr lang="en-US" dirty="0"/>
            <a:t>2 clubs in formation </a:t>
          </a:r>
        </a:p>
        <a:p>
          <a:r>
            <a:rPr lang="en-US" dirty="0"/>
            <a:t>    Des Moines, Iowa </a:t>
          </a:r>
        </a:p>
        <a:p>
          <a:r>
            <a:rPr lang="en-US" dirty="0"/>
            <a:t>    Lincoln, Nebraska</a:t>
          </a:r>
        </a:p>
      </dgm:t>
    </dgm:pt>
    <dgm:pt modelId="{4F34618D-69E0-4A37-9F88-66D7077A1D2C}" type="parTrans" cxnId="{CFCFF8DC-1B24-4AD0-AD8E-A9A5DF28257B}">
      <dgm:prSet/>
      <dgm:spPr/>
      <dgm:t>
        <a:bodyPr/>
        <a:lstStyle/>
        <a:p>
          <a:endParaRPr lang="en-US"/>
        </a:p>
      </dgm:t>
    </dgm:pt>
    <dgm:pt modelId="{453E9B95-3CF4-47B9-8B58-FABA51044AB9}" type="sibTrans" cxnId="{CFCFF8DC-1B24-4AD0-AD8E-A9A5DF28257B}">
      <dgm:prSet/>
      <dgm:spPr/>
      <dgm:t>
        <a:bodyPr/>
        <a:lstStyle/>
        <a:p>
          <a:endParaRPr lang="en-US"/>
        </a:p>
      </dgm:t>
    </dgm:pt>
    <dgm:pt modelId="{908127CB-D160-4899-B948-5F058741717F}">
      <dgm:prSet/>
      <dgm:spPr/>
      <dgm:t>
        <a:bodyPr/>
        <a:lstStyle/>
        <a:p>
          <a:r>
            <a:rPr lang="en-US" dirty="0"/>
            <a:t>Biennium Budget Highlights</a:t>
          </a:r>
        </a:p>
      </dgm:t>
    </dgm:pt>
    <dgm:pt modelId="{180A9CFB-659E-4E33-831D-E0C9724CD043}" type="parTrans" cxnId="{DE3BEC88-AA6F-4FB0-96BD-F044794FC215}">
      <dgm:prSet/>
      <dgm:spPr/>
      <dgm:t>
        <a:bodyPr/>
        <a:lstStyle/>
        <a:p>
          <a:endParaRPr lang="en-US"/>
        </a:p>
      </dgm:t>
    </dgm:pt>
    <dgm:pt modelId="{2AE163FF-C1B4-4E8B-9747-2DDAD16F377B}" type="sibTrans" cxnId="{DE3BEC88-AA6F-4FB0-96BD-F044794FC215}">
      <dgm:prSet/>
      <dgm:spPr/>
      <dgm:t>
        <a:bodyPr/>
        <a:lstStyle/>
        <a:p>
          <a:endParaRPr lang="en-US"/>
        </a:p>
      </dgm:t>
    </dgm:pt>
    <dgm:pt modelId="{7E627606-2B8D-453A-BACB-5226129AC337}">
      <dgm:prSet/>
      <dgm:spPr/>
      <dgm:t>
        <a:bodyPr/>
        <a:lstStyle/>
        <a:p>
          <a:r>
            <a:rPr lang="en-US" dirty="0"/>
            <a:t>$8,448 in profit (from 2021 &amp; 2023 Conferences and in-kind donations)</a:t>
          </a:r>
        </a:p>
        <a:p>
          <a:r>
            <a:rPr lang="en-US" dirty="0"/>
            <a:t>$90,955 total cash in bank as of January 31, 2024</a:t>
          </a:r>
        </a:p>
      </dgm:t>
    </dgm:pt>
    <dgm:pt modelId="{87804B56-E14B-42DC-B6C8-885106AA6E2E}" type="parTrans" cxnId="{0380D9D0-01B1-41C7-A6AC-643B0D400C58}">
      <dgm:prSet/>
      <dgm:spPr/>
      <dgm:t>
        <a:bodyPr/>
        <a:lstStyle/>
        <a:p>
          <a:endParaRPr lang="en-US"/>
        </a:p>
      </dgm:t>
    </dgm:pt>
    <dgm:pt modelId="{1A46B0BB-3673-4AF2-9931-DE24971B0109}" type="sibTrans" cxnId="{0380D9D0-01B1-41C7-A6AC-643B0D400C58}">
      <dgm:prSet/>
      <dgm:spPr/>
      <dgm:t>
        <a:bodyPr/>
        <a:lstStyle/>
        <a:p>
          <a:endParaRPr lang="en-US"/>
        </a:p>
      </dgm:t>
    </dgm:pt>
    <dgm:pt modelId="{E1E9F772-8164-4431-AF88-56D3D8368DCE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18 Young Professionals</a:t>
          </a:r>
        </a:p>
      </dgm:t>
    </dgm:pt>
    <dgm:pt modelId="{78A61954-9226-4878-A087-6D646E4BFC60}" type="sibTrans" cxnId="{551528D6-A01B-4BC1-9064-ADD678DE8F82}">
      <dgm:prSet/>
      <dgm:spPr/>
      <dgm:t>
        <a:bodyPr/>
        <a:lstStyle/>
        <a:p>
          <a:endParaRPr lang="en-US"/>
        </a:p>
      </dgm:t>
    </dgm:pt>
    <dgm:pt modelId="{386555DB-AC7E-4683-B751-8956005D09A1}" type="parTrans" cxnId="{551528D6-A01B-4BC1-9064-ADD678DE8F82}">
      <dgm:prSet/>
      <dgm:spPr/>
      <dgm:t>
        <a:bodyPr/>
        <a:lstStyle/>
        <a:p>
          <a:endParaRPr lang="en-US"/>
        </a:p>
      </dgm:t>
    </dgm:pt>
    <dgm:pt modelId="{95EBB47B-3AF2-408F-B14F-A0748BED991D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360 Standard Members</a:t>
          </a:r>
        </a:p>
        <a:p>
          <a:pPr>
            <a:buFont typeface="Wingdings" panose="05000000000000000000" pitchFamily="2" charset="2"/>
            <a:buChar char="ü"/>
          </a:pPr>
          <a:r>
            <a:rPr lang="en-US" dirty="0"/>
            <a:t>1 Past Int’l President</a:t>
          </a:r>
        </a:p>
        <a:p>
          <a:pPr>
            <a:buFont typeface="Wingdings" panose="05000000000000000000" pitchFamily="2" charset="2"/>
            <a:buChar char="ü"/>
          </a:pPr>
          <a:r>
            <a:rPr lang="en-US" dirty="0"/>
            <a:t>Ended 2020-2022 Biennium at 380</a:t>
          </a:r>
        </a:p>
      </dgm:t>
    </dgm:pt>
    <dgm:pt modelId="{CF94CB10-BAF7-47B3-8DFF-7FF68E72272C}" type="sibTrans" cxnId="{6653BBD8-DC51-4C96-80F6-0A1B1D6DF143}">
      <dgm:prSet/>
      <dgm:spPr/>
      <dgm:t>
        <a:bodyPr/>
        <a:lstStyle/>
        <a:p>
          <a:endParaRPr lang="en-US"/>
        </a:p>
      </dgm:t>
    </dgm:pt>
    <dgm:pt modelId="{8403E70C-356D-420E-A1C9-3DB42831C83D}" type="parTrans" cxnId="{6653BBD8-DC51-4C96-80F6-0A1B1D6DF143}">
      <dgm:prSet/>
      <dgm:spPr/>
      <dgm:t>
        <a:bodyPr/>
        <a:lstStyle/>
        <a:p>
          <a:endParaRPr lang="en-US"/>
        </a:p>
      </dgm:t>
    </dgm:pt>
    <dgm:pt modelId="{0D09ACED-5E6B-4022-A591-B005A9D82A49}" type="pres">
      <dgm:prSet presAssocID="{3C27E98A-28C3-48C8-ACAA-22FBD51B7A2D}" presName="Name0" presStyleCnt="0">
        <dgm:presLayoutVars>
          <dgm:dir/>
          <dgm:animLvl val="lvl"/>
          <dgm:resizeHandles val="exact"/>
        </dgm:presLayoutVars>
      </dgm:prSet>
      <dgm:spPr/>
    </dgm:pt>
    <dgm:pt modelId="{CB96597D-1EB8-4B11-8D57-A0B9A8079BE8}" type="pres">
      <dgm:prSet presAssocID="{7703C713-EC0E-4FD7-BD26-BF49EF2CDD9B}" presName="composite" presStyleCnt="0"/>
      <dgm:spPr/>
    </dgm:pt>
    <dgm:pt modelId="{AF40F501-DE2F-4064-895D-3344C112A782}" type="pres">
      <dgm:prSet presAssocID="{7703C713-EC0E-4FD7-BD26-BF49EF2CDD9B}" presName="parTx" presStyleLbl="alignNode1" presStyleIdx="0" presStyleCnt="3">
        <dgm:presLayoutVars>
          <dgm:chMax val="0"/>
          <dgm:chPref val="0"/>
        </dgm:presLayoutVars>
      </dgm:prSet>
      <dgm:spPr/>
    </dgm:pt>
    <dgm:pt modelId="{E22A96DF-030D-4DE9-8ED1-328FD1BA96DB}" type="pres">
      <dgm:prSet presAssocID="{7703C713-EC0E-4FD7-BD26-BF49EF2CDD9B}" presName="desTx" presStyleLbl="alignAccFollowNode1" presStyleIdx="0" presStyleCnt="3">
        <dgm:presLayoutVars/>
      </dgm:prSet>
      <dgm:spPr/>
    </dgm:pt>
    <dgm:pt modelId="{7210B422-AAD9-4FDC-B55F-EC90C35B0664}" type="pres">
      <dgm:prSet presAssocID="{5D787ADE-5941-4EF1-9F8D-9B1755031D61}" presName="space" presStyleCnt="0"/>
      <dgm:spPr/>
    </dgm:pt>
    <dgm:pt modelId="{494BC4B8-6EBA-4E94-A205-66352CFA948F}" type="pres">
      <dgm:prSet presAssocID="{494AF37D-9E38-4898-A504-DDC8B8FA84D1}" presName="composite" presStyleCnt="0"/>
      <dgm:spPr/>
    </dgm:pt>
    <dgm:pt modelId="{B6E175EA-40DB-451A-94FA-31EF126E95B3}" type="pres">
      <dgm:prSet presAssocID="{494AF37D-9E38-4898-A504-DDC8B8FA84D1}" presName="parTx" presStyleLbl="alignNode1" presStyleIdx="1" presStyleCnt="3">
        <dgm:presLayoutVars>
          <dgm:chMax val="0"/>
          <dgm:chPref val="0"/>
        </dgm:presLayoutVars>
      </dgm:prSet>
      <dgm:spPr/>
    </dgm:pt>
    <dgm:pt modelId="{DD38C6B5-B5BA-416C-8B25-CBBBBF63D772}" type="pres">
      <dgm:prSet presAssocID="{494AF37D-9E38-4898-A504-DDC8B8FA84D1}" presName="desTx" presStyleLbl="alignAccFollowNode1" presStyleIdx="1" presStyleCnt="3">
        <dgm:presLayoutVars/>
      </dgm:prSet>
      <dgm:spPr/>
    </dgm:pt>
    <dgm:pt modelId="{154FABC9-72F1-4048-8A5D-99F11CF77447}" type="pres">
      <dgm:prSet presAssocID="{48FE98FF-26FF-499F-B83A-77676F111CA8}" presName="space" presStyleCnt="0"/>
      <dgm:spPr/>
    </dgm:pt>
    <dgm:pt modelId="{65D15C6C-54B2-4581-8F1E-DA2CF85FB80A}" type="pres">
      <dgm:prSet presAssocID="{908127CB-D160-4899-B948-5F058741717F}" presName="composite" presStyleCnt="0"/>
      <dgm:spPr/>
    </dgm:pt>
    <dgm:pt modelId="{2F2B1813-926F-4F15-8314-D719D97BAE2A}" type="pres">
      <dgm:prSet presAssocID="{908127CB-D160-4899-B948-5F058741717F}" presName="parTx" presStyleLbl="alignNode1" presStyleIdx="2" presStyleCnt="3">
        <dgm:presLayoutVars>
          <dgm:chMax val="0"/>
          <dgm:chPref val="0"/>
        </dgm:presLayoutVars>
      </dgm:prSet>
      <dgm:spPr/>
    </dgm:pt>
    <dgm:pt modelId="{1B9779BE-D189-4DD7-8F90-43248AFC144B}" type="pres">
      <dgm:prSet presAssocID="{908127CB-D160-4899-B948-5F058741717F}" presName="desTx" presStyleLbl="alignAccFollowNode1" presStyleIdx="2" presStyleCnt="3">
        <dgm:presLayoutVars/>
      </dgm:prSet>
      <dgm:spPr/>
    </dgm:pt>
  </dgm:ptLst>
  <dgm:cxnLst>
    <dgm:cxn modelId="{9DFF7824-211D-4D8A-851C-DF987868C8D8}" srcId="{3C27E98A-28C3-48C8-ACAA-22FBD51B7A2D}" destId="{7703C713-EC0E-4FD7-BD26-BF49EF2CDD9B}" srcOrd="0" destOrd="0" parTransId="{109E0181-BF90-4A2E-9225-CE61C6DBABB7}" sibTransId="{5D787ADE-5941-4EF1-9F8D-9B1755031D61}"/>
    <dgm:cxn modelId="{AD99CC26-DB2C-45CF-9455-70FAE9E7AF40}" type="presOf" srcId="{56759A3F-3EEA-4195-BC6F-A6D3E0F0F2F2}" destId="{DD38C6B5-B5BA-416C-8B25-CBBBBF63D772}" srcOrd="0" destOrd="0" presId="urn:microsoft.com/office/officeart/2016/7/layout/ChevronBlockProcess"/>
    <dgm:cxn modelId="{2B2DEB34-67DC-4368-8CC0-6D0A7E9FDA2B}" srcId="{494AF37D-9E38-4898-A504-DDC8B8FA84D1}" destId="{56759A3F-3EEA-4195-BC6F-A6D3E0F0F2F2}" srcOrd="0" destOrd="0" parTransId="{B35D95FD-2A00-45B8-A7E9-C1E81D5AEE44}" sibTransId="{0AC15139-4CC3-4E74-ACCC-993B04DBC944}"/>
    <dgm:cxn modelId="{01609439-79BA-48E3-805D-5881CAFB1D33}" type="presOf" srcId="{494AF37D-9E38-4898-A504-DDC8B8FA84D1}" destId="{B6E175EA-40DB-451A-94FA-31EF126E95B3}" srcOrd="0" destOrd="0" presId="urn:microsoft.com/office/officeart/2016/7/layout/ChevronBlockProcess"/>
    <dgm:cxn modelId="{81DCB53D-B308-47D4-87CE-6EB2FDBF558C}" type="presOf" srcId="{E1E9F772-8164-4431-AF88-56D3D8368DCE}" destId="{E22A96DF-030D-4DE9-8ED1-328FD1BA96DB}" srcOrd="0" destOrd="0" presId="urn:microsoft.com/office/officeart/2016/7/layout/ChevronBlockProcess"/>
    <dgm:cxn modelId="{1E1F8D47-19E8-42FE-9C14-3E9B10C102AF}" type="presOf" srcId="{908127CB-D160-4899-B948-5F058741717F}" destId="{2F2B1813-926F-4F15-8314-D719D97BAE2A}" srcOrd="0" destOrd="0" presId="urn:microsoft.com/office/officeart/2016/7/layout/ChevronBlockProcess"/>
    <dgm:cxn modelId="{8E4BAF67-E4BF-4778-925A-0FE2DFD35079}" type="presOf" srcId="{5F83F17F-8904-4292-9169-4DEFFBE809E0}" destId="{DD38C6B5-B5BA-416C-8B25-CBBBBF63D772}" srcOrd="0" destOrd="1" presId="urn:microsoft.com/office/officeart/2016/7/layout/ChevronBlockProcess"/>
    <dgm:cxn modelId="{72144A7D-F56E-41D1-B677-9F9B9C41B16D}" type="presOf" srcId="{3C27E98A-28C3-48C8-ACAA-22FBD51B7A2D}" destId="{0D09ACED-5E6B-4022-A591-B005A9D82A49}" srcOrd="0" destOrd="0" presId="urn:microsoft.com/office/officeart/2016/7/layout/ChevronBlockProcess"/>
    <dgm:cxn modelId="{DE3BEC88-AA6F-4FB0-96BD-F044794FC215}" srcId="{3C27E98A-28C3-48C8-ACAA-22FBD51B7A2D}" destId="{908127CB-D160-4899-B948-5F058741717F}" srcOrd="2" destOrd="0" parTransId="{180A9CFB-659E-4E33-831D-E0C9724CD043}" sibTransId="{2AE163FF-C1B4-4E8B-9747-2DDAD16F377B}"/>
    <dgm:cxn modelId="{3902DDA7-49A5-4E0C-A115-613A802C301A}" type="presOf" srcId="{7703C713-EC0E-4FD7-BD26-BF49EF2CDD9B}" destId="{AF40F501-DE2F-4064-895D-3344C112A782}" srcOrd="0" destOrd="0" presId="urn:microsoft.com/office/officeart/2016/7/layout/ChevronBlockProcess"/>
    <dgm:cxn modelId="{BA0654B5-579F-4A28-AB84-33C40595EC91}" type="presOf" srcId="{95EBB47B-3AF2-408F-B14F-A0748BED991D}" destId="{E22A96DF-030D-4DE9-8ED1-328FD1BA96DB}" srcOrd="0" destOrd="1" presId="urn:microsoft.com/office/officeart/2016/7/layout/ChevronBlockProcess"/>
    <dgm:cxn modelId="{C94281C5-5801-4A10-9B30-7D59FE92A02D}" type="presOf" srcId="{7E627606-2B8D-453A-BACB-5226129AC337}" destId="{1B9779BE-D189-4DD7-8F90-43248AFC144B}" srcOrd="0" destOrd="0" presId="urn:microsoft.com/office/officeart/2016/7/layout/ChevronBlockProcess"/>
    <dgm:cxn modelId="{643078CA-6076-4894-9AE3-81469076C8CD}" srcId="{3C27E98A-28C3-48C8-ACAA-22FBD51B7A2D}" destId="{494AF37D-9E38-4898-A504-DDC8B8FA84D1}" srcOrd="1" destOrd="0" parTransId="{C32B1470-21F5-4E45-B349-7FF74DE9621B}" sibTransId="{48FE98FF-26FF-499F-B83A-77676F111CA8}"/>
    <dgm:cxn modelId="{0380D9D0-01B1-41C7-A6AC-643B0D400C58}" srcId="{908127CB-D160-4899-B948-5F058741717F}" destId="{7E627606-2B8D-453A-BACB-5226129AC337}" srcOrd="0" destOrd="0" parTransId="{87804B56-E14B-42DC-B6C8-885106AA6E2E}" sibTransId="{1A46B0BB-3673-4AF2-9931-DE24971B0109}"/>
    <dgm:cxn modelId="{551528D6-A01B-4BC1-9064-ADD678DE8F82}" srcId="{7703C713-EC0E-4FD7-BD26-BF49EF2CDD9B}" destId="{E1E9F772-8164-4431-AF88-56D3D8368DCE}" srcOrd="0" destOrd="0" parTransId="{386555DB-AC7E-4683-B751-8956005D09A1}" sibTransId="{78A61954-9226-4878-A087-6D646E4BFC60}"/>
    <dgm:cxn modelId="{6653BBD8-DC51-4C96-80F6-0A1B1D6DF143}" srcId="{7703C713-EC0E-4FD7-BD26-BF49EF2CDD9B}" destId="{95EBB47B-3AF2-408F-B14F-A0748BED991D}" srcOrd="1" destOrd="0" parTransId="{8403E70C-356D-420E-A1C9-3DB42831C83D}" sibTransId="{CF94CB10-BAF7-47B3-8DFF-7FF68E72272C}"/>
    <dgm:cxn modelId="{CFCFF8DC-1B24-4AD0-AD8E-A9A5DF28257B}" srcId="{494AF37D-9E38-4898-A504-DDC8B8FA84D1}" destId="{5F83F17F-8904-4292-9169-4DEFFBE809E0}" srcOrd="1" destOrd="0" parTransId="{4F34618D-69E0-4A37-9F88-66D7077A1D2C}" sibTransId="{453E9B95-3CF4-47B9-8B58-FABA51044AB9}"/>
    <dgm:cxn modelId="{75549D58-262B-4F86-8E80-BDBAC5B860B7}" type="presParOf" srcId="{0D09ACED-5E6B-4022-A591-B005A9D82A49}" destId="{CB96597D-1EB8-4B11-8D57-A0B9A8079BE8}" srcOrd="0" destOrd="0" presId="urn:microsoft.com/office/officeart/2016/7/layout/ChevronBlockProcess"/>
    <dgm:cxn modelId="{1472205A-D69F-4F20-951F-E7086125B987}" type="presParOf" srcId="{CB96597D-1EB8-4B11-8D57-A0B9A8079BE8}" destId="{AF40F501-DE2F-4064-895D-3344C112A782}" srcOrd="0" destOrd="0" presId="urn:microsoft.com/office/officeart/2016/7/layout/ChevronBlockProcess"/>
    <dgm:cxn modelId="{F6E8F86F-56FC-4CE3-A88A-38B81C896B32}" type="presParOf" srcId="{CB96597D-1EB8-4B11-8D57-A0B9A8079BE8}" destId="{E22A96DF-030D-4DE9-8ED1-328FD1BA96DB}" srcOrd="1" destOrd="0" presId="urn:microsoft.com/office/officeart/2016/7/layout/ChevronBlockProcess"/>
    <dgm:cxn modelId="{D2907C82-174C-4473-87B1-7AA9B998C5A0}" type="presParOf" srcId="{0D09ACED-5E6B-4022-A591-B005A9D82A49}" destId="{7210B422-AAD9-4FDC-B55F-EC90C35B0664}" srcOrd="1" destOrd="0" presId="urn:microsoft.com/office/officeart/2016/7/layout/ChevronBlockProcess"/>
    <dgm:cxn modelId="{5D69CC26-BEFA-47CE-8A0A-94666B03F978}" type="presParOf" srcId="{0D09ACED-5E6B-4022-A591-B005A9D82A49}" destId="{494BC4B8-6EBA-4E94-A205-66352CFA948F}" srcOrd="2" destOrd="0" presId="urn:microsoft.com/office/officeart/2016/7/layout/ChevronBlockProcess"/>
    <dgm:cxn modelId="{C36289C7-0C53-4B09-B619-48061719BDD8}" type="presParOf" srcId="{494BC4B8-6EBA-4E94-A205-66352CFA948F}" destId="{B6E175EA-40DB-451A-94FA-31EF126E95B3}" srcOrd="0" destOrd="0" presId="urn:microsoft.com/office/officeart/2016/7/layout/ChevronBlockProcess"/>
    <dgm:cxn modelId="{C2A2D01A-D7FA-43CC-AC15-BD4F17C3A23E}" type="presParOf" srcId="{494BC4B8-6EBA-4E94-A205-66352CFA948F}" destId="{DD38C6B5-B5BA-416C-8B25-CBBBBF63D772}" srcOrd="1" destOrd="0" presId="urn:microsoft.com/office/officeart/2016/7/layout/ChevronBlockProcess"/>
    <dgm:cxn modelId="{6C5466DF-2CE8-4F37-BAAF-B1B228E75ABA}" type="presParOf" srcId="{0D09ACED-5E6B-4022-A591-B005A9D82A49}" destId="{154FABC9-72F1-4048-8A5D-99F11CF77447}" srcOrd="3" destOrd="0" presId="urn:microsoft.com/office/officeart/2016/7/layout/ChevronBlockProcess"/>
    <dgm:cxn modelId="{C3A8F86F-B579-49F7-964E-18A173F3FC05}" type="presParOf" srcId="{0D09ACED-5E6B-4022-A591-B005A9D82A49}" destId="{65D15C6C-54B2-4581-8F1E-DA2CF85FB80A}" srcOrd="4" destOrd="0" presId="urn:microsoft.com/office/officeart/2016/7/layout/ChevronBlockProcess"/>
    <dgm:cxn modelId="{589C2D95-8C20-440B-9046-DBB51304B5E0}" type="presParOf" srcId="{65D15C6C-54B2-4581-8F1E-DA2CF85FB80A}" destId="{2F2B1813-926F-4F15-8314-D719D97BAE2A}" srcOrd="0" destOrd="0" presId="urn:microsoft.com/office/officeart/2016/7/layout/ChevronBlockProcess"/>
    <dgm:cxn modelId="{DC8364A2-53CA-471E-96DE-9E7F9BCCC3C2}" type="presParOf" srcId="{65D15C6C-54B2-4581-8F1E-DA2CF85FB80A}" destId="{1B9779BE-D189-4DD7-8F90-43248AFC144B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0F501-DE2F-4064-895D-3344C112A782}">
      <dsp:nvSpPr>
        <dsp:cNvPr id="0" name=""/>
        <dsp:cNvSpPr/>
      </dsp:nvSpPr>
      <dsp:spPr>
        <a:xfrm>
          <a:off x="8526" y="63826"/>
          <a:ext cx="3374238" cy="1012271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87" tIns="124987" rIns="124987" bIns="124987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379 Active Members</a:t>
          </a:r>
        </a:p>
      </dsp:txBody>
      <dsp:txXfrm>
        <a:off x="312207" y="63826"/>
        <a:ext cx="2766876" cy="1012271"/>
      </dsp:txXfrm>
    </dsp:sp>
    <dsp:sp modelId="{E22A96DF-030D-4DE9-8ED1-328FD1BA96DB}">
      <dsp:nvSpPr>
        <dsp:cNvPr id="0" name=""/>
        <dsp:cNvSpPr/>
      </dsp:nvSpPr>
      <dsp:spPr>
        <a:xfrm>
          <a:off x="8526" y="1076097"/>
          <a:ext cx="3070557" cy="22982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42" tIns="242642" rIns="242642" bIns="48528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 dirty="0"/>
            <a:t>18 Young Professionals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 dirty="0"/>
            <a:t>360 Standard Members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 dirty="0"/>
            <a:t>1 Past Int’l President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 dirty="0"/>
            <a:t>Ended 2020-2022 Biennium at 380</a:t>
          </a:r>
        </a:p>
      </dsp:txBody>
      <dsp:txXfrm>
        <a:off x="8526" y="1076097"/>
        <a:ext cx="3070557" cy="2298219"/>
      </dsp:txXfrm>
    </dsp:sp>
    <dsp:sp modelId="{B6E175EA-40DB-451A-94FA-31EF126E95B3}">
      <dsp:nvSpPr>
        <dsp:cNvPr id="0" name=""/>
        <dsp:cNvSpPr/>
      </dsp:nvSpPr>
      <dsp:spPr>
        <a:xfrm>
          <a:off x="3332616" y="63826"/>
          <a:ext cx="3374238" cy="1012271"/>
        </a:xfrm>
        <a:prstGeom prst="chevron">
          <a:avLst>
            <a:gd name="adj" fmla="val 30000"/>
          </a:avLst>
        </a:prstGeom>
        <a:solidFill>
          <a:schemeClr val="accent2">
            <a:hueOff val="-4618665"/>
            <a:satOff val="19367"/>
            <a:lumOff val="-4412"/>
            <a:alphaOff val="0"/>
          </a:schemeClr>
        </a:solidFill>
        <a:ln w="12700" cap="flat" cmpd="sng" algn="ctr">
          <a:solidFill>
            <a:schemeClr val="accent2">
              <a:hueOff val="-4618665"/>
              <a:satOff val="19367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87" tIns="124987" rIns="124987" bIns="124987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16 Clubs in 4 States</a:t>
          </a:r>
        </a:p>
      </dsp:txBody>
      <dsp:txXfrm>
        <a:off x="3636297" y="63826"/>
        <a:ext cx="2766876" cy="1012271"/>
      </dsp:txXfrm>
    </dsp:sp>
    <dsp:sp modelId="{DD38C6B5-B5BA-416C-8B25-CBBBBF63D772}">
      <dsp:nvSpPr>
        <dsp:cNvPr id="0" name=""/>
        <dsp:cNvSpPr/>
      </dsp:nvSpPr>
      <dsp:spPr>
        <a:xfrm>
          <a:off x="3332616" y="1076097"/>
          <a:ext cx="3070557" cy="2298219"/>
        </a:xfrm>
        <a:prstGeom prst="rect">
          <a:avLst/>
        </a:prstGeom>
        <a:solidFill>
          <a:schemeClr val="accent2">
            <a:tint val="40000"/>
            <a:alpha val="90000"/>
            <a:hueOff val="-4677139"/>
            <a:satOff val="2980"/>
            <a:lumOff val="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677139"/>
              <a:satOff val="2980"/>
              <a:lumOff val="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42" tIns="242642" rIns="242642" bIns="48528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 club decrease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 clubs in formation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   Des Moines, Iowa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   Lincoln, Nebraska</a:t>
          </a:r>
        </a:p>
      </dsp:txBody>
      <dsp:txXfrm>
        <a:off x="3332616" y="1076097"/>
        <a:ext cx="3070557" cy="2298219"/>
      </dsp:txXfrm>
    </dsp:sp>
    <dsp:sp modelId="{2F2B1813-926F-4F15-8314-D719D97BAE2A}">
      <dsp:nvSpPr>
        <dsp:cNvPr id="0" name=""/>
        <dsp:cNvSpPr/>
      </dsp:nvSpPr>
      <dsp:spPr>
        <a:xfrm>
          <a:off x="6656707" y="63826"/>
          <a:ext cx="3374238" cy="1012271"/>
        </a:xfrm>
        <a:prstGeom prst="chevron">
          <a:avLst>
            <a:gd name="adj" fmla="val 30000"/>
          </a:avLst>
        </a:prstGeom>
        <a:solidFill>
          <a:schemeClr val="accent2">
            <a:hueOff val="-9237329"/>
            <a:satOff val="38734"/>
            <a:lumOff val="-8823"/>
            <a:alphaOff val="0"/>
          </a:schemeClr>
        </a:solidFill>
        <a:ln w="12700" cap="flat" cmpd="sng" algn="ctr">
          <a:solidFill>
            <a:schemeClr val="accent2">
              <a:hueOff val="-9237329"/>
              <a:satOff val="38734"/>
              <a:lumOff val="-8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87" tIns="124987" rIns="124987" bIns="124987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Biennium Budget Highlights</a:t>
          </a:r>
        </a:p>
      </dsp:txBody>
      <dsp:txXfrm>
        <a:off x="6960388" y="63826"/>
        <a:ext cx="2766876" cy="1012271"/>
      </dsp:txXfrm>
    </dsp:sp>
    <dsp:sp modelId="{1B9779BE-D189-4DD7-8F90-43248AFC144B}">
      <dsp:nvSpPr>
        <dsp:cNvPr id="0" name=""/>
        <dsp:cNvSpPr/>
      </dsp:nvSpPr>
      <dsp:spPr>
        <a:xfrm>
          <a:off x="6656707" y="1076097"/>
          <a:ext cx="3070557" cy="2298219"/>
        </a:xfrm>
        <a:prstGeom prst="rect">
          <a:avLst/>
        </a:prstGeom>
        <a:solidFill>
          <a:schemeClr val="accent2">
            <a:tint val="40000"/>
            <a:alpha val="90000"/>
            <a:hueOff val="-9354277"/>
            <a:satOff val="5960"/>
            <a:lumOff val="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54277"/>
              <a:satOff val="5960"/>
              <a:lumOff val="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42" tIns="242642" rIns="242642" bIns="48528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$8,448 in profit (from 2021 &amp; 2023 Conferences and in-kind donations)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$90,955 total cash in bank as of January 31, 2024</a:t>
          </a:r>
        </a:p>
      </dsp:txBody>
      <dsp:txXfrm>
        <a:off x="6656707" y="1076097"/>
        <a:ext cx="3070557" cy="2298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6F2CB-C00C-884A-8AB4-61050F49405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BF3C8-BD08-A048-866E-0CBBC6418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965B116-F996-4147-96C7-D2B6ADF76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55" t="49374" r="9157" b="21949"/>
          <a:stretch>
            <a:fillRect/>
          </a:stretch>
        </p:blipFill>
        <p:spPr>
          <a:xfrm>
            <a:off x="0" y="1"/>
            <a:ext cx="9802368" cy="6858000"/>
          </a:xfrm>
          <a:custGeom>
            <a:avLst/>
            <a:gdLst>
              <a:gd name="connsiteX0" fmla="*/ 0 w 9802368"/>
              <a:gd name="connsiteY0" fmla="*/ 0 h 6858000"/>
              <a:gd name="connsiteX1" fmla="*/ 9802368 w 9802368"/>
              <a:gd name="connsiteY1" fmla="*/ 0 h 6858000"/>
              <a:gd name="connsiteX2" fmla="*/ 9802368 w 9802368"/>
              <a:gd name="connsiteY2" fmla="*/ 6858000 h 6858000"/>
              <a:gd name="connsiteX3" fmla="*/ 0 w 9802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368" h="6858000">
                <a:moveTo>
                  <a:pt x="0" y="0"/>
                </a:moveTo>
                <a:lnTo>
                  <a:pt x="9802368" y="0"/>
                </a:lnTo>
                <a:lnTo>
                  <a:pt x="9802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4456F23-BC94-7F47-9FD2-651A1B426E2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1"/>
            <a:ext cx="5672667" cy="5809114"/>
          </a:xfrm>
          <a:custGeom>
            <a:avLst/>
            <a:gdLst>
              <a:gd name="connsiteX0" fmla="*/ 0 w 6696917"/>
              <a:gd name="connsiteY0" fmla="*/ 0 h 6858001"/>
              <a:gd name="connsiteX1" fmla="*/ 6692901 w 6696917"/>
              <a:gd name="connsiteY1" fmla="*/ 0 h 6858001"/>
              <a:gd name="connsiteX2" fmla="*/ 6696917 w 6696917"/>
              <a:gd name="connsiteY2" fmla="*/ 158865 h 6858001"/>
              <a:gd name="connsiteX3" fmla="*/ 0 w 669691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917" h="6858001">
                <a:moveTo>
                  <a:pt x="0" y="0"/>
                </a:moveTo>
                <a:lnTo>
                  <a:pt x="6692901" y="0"/>
                </a:lnTo>
                <a:lnTo>
                  <a:pt x="6696917" y="158865"/>
                </a:lnTo>
                <a:cubicBezTo>
                  <a:pt x="6696917" y="3858696"/>
                  <a:pt x="3698605" y="6858001"/>
                  <a:pt x="0" y="685800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844" y="3473201"/>
            <a:ext cx="5791200" cy="1442562"/>
          </a:xfrm>
        </p:spPr>
        <p:txBody>
          <a:bodyPr anchor="b"/>
          <a:lstStyle>
            <a:lvl1pPr algn="ctr"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98CC97D-C1E9-FE4C-9C31-F052B683F7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969" y="1721302"/>
            <a:ext cx="3680950" cy="9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98435-F4C7-3242-B4A1-B22106A651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72667" y="4916488"/>
            <a:ext cx="5792788" cy="8826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69046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63A9A8E-DF1F-6EFE-B529-1D90484B49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0160" y="1312532"/>
            <a:ext cx="8067040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5066EEE-E040-FD6D-5542-3B68BD259E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" y="1313250"/>
            <a:ext cx="3200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641A02D-4B7A-9F09-C396-117F7FA61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880" y="3825846"/>
            <a:ext cx="3200400" cy="24197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Bullets">
    <p:bg>
      <p:bgPr>
        <a:gradFill>
          <a:gsLst>
            <a:gs pos="100000">
              <a:schemeClr val="accent1"/>
            </a:gs>
            <a:gs pos="6000">
              <a:schemeClr val="accent1">
                <a:alpha val="54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ld Bullets">
    <p:bg>
      <p:bgPr>
        <a:gradFill>
          <a:gsLst>
            <a:gs pos="100000">
              <a:srgbClr val="5EC8D9"/>
            </a:gs>
            <a:gs pos="6000">
              <a:srgbClr val="00BCD3">
                <a:alpha val="53725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0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old Bullets">
    <p:bg>
      <p:bgPr>
        <a:gradFill>
          <a:gsLst>
            <a:gs pos="100000">
              <a:srgbClr val="CD3463">
                <a:alpha val="71000"/>
              </a:srgbClr>
            </a:gs>
            <a:gs pos="6000">
              <a:srgbClr val="D77CA0">
                <a:alpha val="53333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13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old Bullets">
    <p:bg>
      <p:bgPr>
        <a:gradFill>
          <a:gsLst>
            <a:gs pos="100000">
              <a:srgbClr val="8EBDC3">
                <a:alpha val="97647"/>
              </a:srgbClr>
            </a:gs>
            <a:gs pos="6000">
              <a:srgbClr val="005F71">
                <a:alpha val="43922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68631" y="2430219"/>
            <a:ext cx="4587451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4F6DB-7610-F7C5-13D6-EF5A4A0AE21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30315" y="2430219"/>
            <a:ext cx="4587451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6340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68631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76421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84211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025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73345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681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200276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504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6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22352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12235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802118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1D4F3C-1384-9708-197B-F116166F0DC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632469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100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u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3BABE1-DB2D-8544-9C3C-01AB3A8BB64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0122FF-99CF-7042-9878-EDCF3A754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99" t="39422" b="15243"/>
          <a:stretch>
            <a:fillRect/>
          </a:stretch>
        </p:blipFill>
        <p:spPr>
          <a:xfrm>
            <a:off x="1" y="0"/>
            <a:ext cx="4387079" cy="6858000"/>
          </a:xfrm>
          <a:custGeom>
            <a:avLst/>
            <a:gdLst>
              <a:gd name="connsiteX0" fmla="*/ 0 w 4387079"/>
              <a:gd name="connsiteY0" fmla="*/ 0 h 6858000"/>
              <a:gd name="connsiteX1" fmla="*/ 4387079 w 4387079"/>
              <a:gd name="connsiteY1" fmla="*/ 0 h 6858000"/>
              <a:gd name="connsiteX2" fmla="*/ 4387079 w 4387079"/>
              <a:gd name="connsiteY2" fmla="*/ 6858000 h 6858000"/>
              <a:gd name="connsiteX3" fmla="*/ 0 w 43870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079" h="6858000">
                <a:moveTo>
                  <a:pt x="0" y="0"/>
                </a:moveTo>
                <a:lnTo>
                  <a:pt x="4387079" y="0"/>
                </a:lnTo>
                <a:lnTo>
                  <a:pt x="43870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96000">
                <a:schemeClr val="accent5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4ED8C-32B1-4142-8D4A-35F9E1E71AD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D8C8F-0040-E047-A0D6-69A494EA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5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965B116-F996-4147-96C7-D2B6ADF76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55" t="49374" r="9157" b="21949"/>
          <a:stretch>
            <a:fillRect/>
          </a:stretch>
        </p:blipFill>
        <p:spPr>
          <a:xfrm>
            <a:off x="0" y="1"/>
            <a:ext cx="9802368" cy="6858000"/>
          </a:xfrm>
          <a:custGeom>
            <a:avLst/>
            <a:gdLst>
              <a:gd name="connsiteX0" fmla="*/ 0 w 9802368"/>
              <a:gd name="connsiteY0" fmla="*/ 0 h 6858000"/>
              <a:gd name="connsiteX1" fmla="*/ 9802368 w 9802368"/>
              <a:gd name="connsiteY1" fmla="*/ 0 h 6858000"/>
              <a:gd name="connsiteX2" fmla="*/ 9802368 w 9802368"/>
              <a:gd name="connsiteY2" fmla="*/ 6858000 h 6858000"/>
              <a:gd name="connsiteX3" fmla="*/ 0 w 9802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368" h="6858000">
                <a:moveTo>
                  <a:pt x="0" y="0"/>
                </a:moveTo>
                <a:lnTo>
                  <a:pt x="9802368" y="0"/>
                </a:lnTo>
                <a:lnTo>
                  <a:pt x="9802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844" y="3473201"/>
            <a:ext cx="5791200" cy="1442562"/>
          </a:xfrm>
        </p:spPr>
        <p:txBody>
          <a:bodyPr anchor="b"/>
          <a:lstStyle>
            <a:lvl1pPr algn="ctr"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98435-F4C7-3242-B4A1-B22106A651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72667" y="4916488"/>
            <a:ext cx="5792788" cy="8826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E3E01C6-2857-516B-F44A-F8322C6BA5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23" y="846711"/>
            <a:ext cx="3494217" cy="25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20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1E8E34F-18B7-A24B-A25A-062C102C04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00400"/>
          </a:xfrm>
          <a:solidFill>
            <a:schemeClr val="accent1">
              <a:alpha val="60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508890" cy="3200400"/>
          </a:xfrm>
          <a:gradFill flip="none" rotWithShape="1">
            <a:gsLst>
              <a:gs pos="1000">
                <a:schemeClr val="tx1">
                  <a:alpha val="4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lIns="822960" rIns="365760" bIns="731520"/>
          <a:lstStyle>
            <a:lvl1pPr algn="l"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47DD5-8FB1-8D40-A2EB-14C898AC4DB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78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26D8C5-9712-E84A-BB2C-3BBE0DFE0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555144" y="2546492"/>
            <a:ext cx="23110288" cy="8590503"/>
          </a:xfrm>
          <a:prstGeom prst="pie">
            <a:avLst>
              <a:gd name="adj1" fmla="val 16201733"/>
              <a:gd name="adj2" fmla="val 419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86883" y="1600200"/>
            <a:ext cx="1828800" cy="1828800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5000">
                <a:schemeClr val="accent3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1876" y="1939714"/>
            <a:ext cx="1828800" cy="18288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6000">
                <a:schemeClr val="accent2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92073" y="2774147"/>
            <a:ext cx="1828800" cy="1828800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08969" y="4294284"/>
            <a:ext cx="1828800" cy="1828800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F50B8A9-0EE6-0042-8DA8-E273F62B02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63710" y="1287334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85061B4-C500-E940-ACC5-F636E1C232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8386" y="162684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B3E5BF8-D5AB-9B42-B5A2-95FC52066E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8266" y="2461281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4795E37-2C72-0B47-88E8-19F66566B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84845" y="398141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86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84400"/>
            <a:ext cx="12192000" cy="325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FCE2CC75-1227-784D-92A4-19E9C862A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06" y="1462875"/>
            <a:ext cx="4617944" cy="47052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“Large quote”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2559574"/>
            <a:ext cx="4972050" cy="2586584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43141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84400"/>
            <a:ext cx="12192000" cy="325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FCE2CC75-1227-784D-92A4-19E9C862A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06" y="1462875"/>
            <a:ext cx="4617944" cy="47052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“Large quote”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2559574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38D2FAE-CB02-8741-BFB7-E3583A5645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1750" y="3503216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B5E82AC-B3B9-6B43-83FD-40A9EE686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81750" y="4446859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5225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ycle/Par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9561505-5F6A-D244-8387-4862D8ACD6A9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0249577-8D0D-4546-806C-61BECC2E35D5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83BB414-152A-AF45-A142-B68FFB1790D4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CE3A24B-CCEB-2F4E-9480-48BBE9B2E14D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1520568-38F2-0C4B-9ED7-C12B53C00378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1a">
            <a:extLst>
              <a:ext uri="{FF2B5EF4-FFF2-40B4-BE49-F238E27FC236}">
                <a16:creationId xmlns:a16="http://schemas.microsoft.com/office/drawing/2014/main" id="{19E6F05B-8FA1-D143-A989-09A83CC86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ED2BFAB3-482F-9F4E-9104-AF2EEF190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9B82EF70-A5B6-4C4D-B8C6-804C71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466FAD3A-8A89-154E-AFE8-8E01414C8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C3B055E3-3C30-9F44-B714-27B4F16135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D4B70921-2F62-064B-9FAF-3C494F967E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9E22F628-F6CF-7747-BC40-A70AD1608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A420BA04-1483-EE4D-942C-3CA1D2DAE4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DD7A7972-B771-F041-96AD-75C791AD08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6D3C812E-816F-4A46-831D-BCFFF9CABC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BE8CD02A-3778-4B49-A460-13D35063B4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F0DE6985-5452-314D-B616-35E902A450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471EB496-C590-904B-A46C-3C73099F8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31A09A42-8B08-6D45-8DDF-7709E62BC7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E397AD2C-EF48-2844-AC41-BC52D2D64B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6F2D56D9-62F7-CB41-AF06-134C9B3DB7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B4545B59-620C-F94B-BFB0-C47D83D26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8321F-29A1-D349-9B34-1565A3E7BA4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6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8CB707-A0ED-8EC8-72EF-A6D61057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16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95ED7DB-6699-6B6C-E936-05006A3BD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3CB6C67-3259-4C46-DACA-0BF72421F0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9534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80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8CB707-A0ED-8EC8-72EF-A6D61057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0E6E37D-E923-4EF5-8C41-3A398ED4F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9534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22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95ED7DB-6699-6B6C-E936-05006A3BD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D8EAEF0-5C2D-4112-8BDE-EEA1170599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9550" y="1313249"/>
            <a:ext cx="5327650" cy="49323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8CB707-A0ED-8EC8-72EF-A6D61057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FA4DD3F-46C4-2013-236C-5742DA872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9550" y="1313249"/>
            <a:ext cx="5327650" cy="49323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0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95ED7DB-6699-6B6C-E936-05006A3BD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0160" y="1312532"/>
            <a:ext cx="8067040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D8EAEF0-5C2D-4112-8BDE-EEA1170599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" y="1313250"/>
            <a:ext cx="3200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EA8D984-AAA4-2E12-77E6-9D0A9B5BAA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880" y="3825846"/>
            <a:ext cx="3200400" cy="24197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5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8F1C4-6B3E-2C4D-B4F4-8C51CE79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E56F-C08B-CA49-BE06-50A56CF35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880" y="1123950"/>
            <a:ext cx="11577320" cy="508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2A58-6796-1642-B9E4-E3AE69DF5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344"/>
            <a:ext cx="41148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CDE7F-5128-FD47-B491-4CA204B1C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4075" y="6561831"/>
            <a:ext cx="27432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CA2BFAC-24D0-D640-9F55-1CCC341DD7FC}"/>
              </a:ext>
            </a:extLst>
          </p:cNvPr>
          <p:cNvSpPr/>
          <p:nvPr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695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2" r:id="rId2"/>
    <p:sldLayoutId id="2147483680" r:id="rId3"/>
    <p:sldLayoutId id="2147483681" r:id="rId4"/>
    <p:sldLayoutId id="2147483691" r:id="rId5"/>
    <p:sldLayoutId id="2147483689" r:id="rId6"/>
    <p:sldLayoutId id="2147483692" r:id="rId7"/>
    <p:sldLayoutId id="2147483690" r:id="rId8"/>
    <p:sldLayoutId id="2147483693" r:id="rId9"/>
    <p:sldLayoutId id="2147483694" r:id="rId10"/>
    <p:sldLayoutId id="2147483679" r:id="rId11"/>
    <p:sldLayoutId id="2147483686" r:id="rId12"/>
    <p:sldLayoutId id="2147483687" r:id="rId13"/>
    <p:sldLayoutId id="2147483688" r:id="rId14"/>
    <p:sldLayoutId id="2147483695" r:id="rId15"/>
    <p:sldLayoutId id="2147483683" r:id="rId16"/>
    <p:sldLayoutId id="2147483673" r:id="rId17"/>
    <p:sldLayoutId id="2147483684" r:id="rId18"/>
    <p:sldLayoutId id="2147483674" r:id="rId19"/>
    <p:sldLayoutId id="2147483675" r:id="rId20"/>
    <p:sldLayoutId id="2147483676" r:id="rId21"/>
    <p:sldLayoutId id="2147483685" r:id="rId22"/>
    <p:sldLayoutId id="2147483677" r:id="rId23"/>
    <p:sldLayoutId id="2147483678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nta.org/web/2024ClubMailing" TargetMode="External"/><Relationship Id="rId2" Type="http://schemas.openxmlformats.org/officeDocument/2006/relationships/hyperlink" Target="https://www.zonta.org/web/My_Zonta/Tools/Membership_Tools/Convention_Business.aspx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2I4tus05hI?si=iX2TkPRZcrRiROT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D507-33B8-6C2B-702C-3CE43ADA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latin typeface="+mj-lt"/>
              </a:rPr>
              <a:t>Area Meeting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877BC-518C-3265-2424-B07BF63E503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   WELCOME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5782-5F9F-5BDB-B74A-1DA3F77B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fld id="{71D00C28-2252-7A46-BDE1-23546EACCE2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8A19F888-AA97-8C78-ECE2-4EF8C132A0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5" r="1175"/>
          <a:stretch>
            <a:fillRect/>
          </a:stretch>
        </p:blipFill>
        <p:spPr>
          <a:xfrm>
            <a:off x="7862656" y="841905"/>
            <a:ext cx="2262724" cy="2317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AAC2A7-FE22-B961-6728-30EA494C0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88" y="3703659"/>
            <a:ext cx="3096061" cy="23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4" name="Rectangle 2123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26" name="Freeform: Shape 2125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erson standing at a podium&#10;&#10;Description automatically generated">
            <a:extLst>
              <a:ext uri="{FF2B5EF4-FFF2-40B4-BE49-F238E27FC236}">
                <a16:creationId xmlns:a16="http://schemas.microsoft.com/office/drawing/2014/main" id="{99FC8D38-900E-9BA1-4121-6FAD091587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53" b="3"/>
          <a:stretch/>
        </p:blipFill>
        <p:spPr>
          <a:xfrm>
            <a:off x="7768403" y="850599"/>
            <a:ext cx="3966997" cy="546245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128" name="Arc 2127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EFEF8F-FA4D-5E32-D297-E5F9B84C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2024-2026 District Leadership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62466F-61A8-84B6-87A3-34447A7806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975723"/>
            <a:ext cx="6592200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400" dirty="0">
                <a:solidFill>
                  <a:srgbClr val="7030A0"/>
                </a:solidFill>
                <a:latin typeface="+mn-lt"/>
              </a:rPr>
              <a:t>Governor:</a:t>
            </a:r>
            <a:r>
              <a:rPr lang="en-US" sz="2400" dirty="0">
                <a:latin typeface="+mn-lt"/>
              </a:rPr>
              <a:t> Jane Austin, Minneapolis/St. Paul</a:t>
            </a:r>
          </a:p>
          <a:p>
            <a:pPr marL="0"/>
            <a:r>
              <a:rPr lang="en-US" sz="2400" dirty="0">
                <a:solidFill>
                  <a:srgbClr val="7030A0"/>
                </a:solidFill>
                <a:latin typeface="+mn-lt"/>
              </a:rPr>
              <a:t>Lt. Governor: </a:t>
            </a:r>
            <a:r>
              <a:rPr lang="en-US" sz="2400" dirty="0">
                <a:latin typeface="+mn-lt"/>
              </a:rPr>
              <a:t>Penny Briese, Jamestown</a:t>
            </a:r>
          </a:p>
          <a:p>
            <a:r>
              <a:rPr lang="en-US" sz="2400" dirty="0">
                <a:solidFill>
                  <a:srgbClr val="7030A0"/>
                </a:solidFill>
                <a:latin typeface="+mn-lt"/>
              </a:rPr>
              <a:t>Treasurer: </a:t>
            </a:r>
            <a:r>
              <a:rPr lang="en-US" sz="2400" dirty="0">
                <a:latin typeface="+mn-lt"/>
              </a:rPr>
              <a:t>Peggy Jensen, Jefferson City</a:t>
            </a:r>
          </a:p>
          <a:p>
            <a:r>
              <a:rPr lang="en-US" sz="2400" dirty="0">
                <a:solidFill>
                  <a:srgbClr val="7030A0"/>
                </a:solidFill>
                <a:latin typeface="+mn-lt"/>
              </a:rPr>
              <a:t>Area 1 Director: </a:t>
            </a:r>
            <a:r>
              <a:rPr lang="en-US" sz="2400" dirty="0">
                <a:latin typeface="+mn-lt"/>
              </a:rPr>
              <a:t>Nancy Pranke, Jamestown</a:t>
            </a:r>
          </a:p>
          <a:p>
            <a:r>
              <a:rPr lang="en-US" sz="2400" dirty="0">
                <a:solidFill>
                  <a:srgbClr val="7030A0"/>
                </a:solidFill>
                <a:latin typeface="+mn-lt"/>
              </a:rPr>
              <a:t>Area 2 Director: </a:t>
            </a:r>
            <a:r>
              <a:rPr lang="en-US" sz="2400" dirty="0">
                <a:latin typeface="+mn-lt"/>
              </a:rPr>
              <a:t>Ruthi Sturdevant, Jefferson City</a:t>
            </a:r>
          </a:p>
          <a:p>
            <a:r>
              <a:rPr lang="en-US" sz="2400" dirty="0">
                <a:solidFill>
                  <a:srgbClr val="7030A0"/>
                </a:solidFill>
                <a:latin typeface="+mn-lt"/>
              </a:rPr>
              <a:t>Area 3 Director: </a:t>
            </a:r>
            <a:r>
              <a:rPr lang="en-US" sz="2400" dirty="0">
                <a:latin typeface="+mn-lt"/>
              </a:rPr>
              <a:t>Debra Kellerman, St. Cloud</a:t>
            </a:r>
          </a:p>
          <a:p>
            <a:r>
              <a:rPr lang="en-US" sz="2400" dirty="0">
                <a:solidFill>
                  <a:srgbClr val="7030A0"/>
                </a:solidFill>
                <a:latin typeface="+mn-lt"/>
              </a:rPr>
              <a:t>Area 4 Director: </a:t>
            </a:r>
            <a:r>
              <a:rPr lang="en-US" sz="2400" dirty="0">
                <a:latin typeface="+mn-lt"/>
              </a:rPr>
              <a:t>Marcia Charney, Johnson County</a:t>
            </a:r>
          </a:p>
          <a:p>
            <a:r>
              <a:rPr lang="en-US" sz="2400" dirty="0">
                <a:solidFill>
                  <a:srgbClr val="7030A0"/>
                </a:solidFill>
                <a:latin typeface="+mn-lt"/>
              </a:rPr>
              <a:t>Nominating Committee:</a:t>
            </a:r>
            <a:r>
              <a:rPr lang="en-US" sz="2400" dirty="0">
                <a:latin typeface="+mn-lt"/>
              </a:rPr>
              <a:t> Gayle Borchert (Chair), 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Jackie Forck, Mary Reed</a:t>
            </a:r>
          </a:p>
          <a:p>
            <a:pPr marL="685800" lvl="2"/>
            <a:endParaRPr lang="en-US" sz="2000" dirty="0">
              <a:latin typeface="+mn-lt"/>
            </a:endParaRPr>
          </a:p>
          <a:p>
            <a:pPr marL="685800" lvl="2"/>
            <a:endParaRPr lang="en-US" sz="2000" dirty="0">
              <a:latin typeface="+mn-lt"/>
            </a:endParaRPr>
          </a:p>
          <a:p>
            <a:pPr marL="685800" lvl="2"/>
            <a:endParaRPr lang="en-US" sz="2000" dirty="0">
              <a:latin typeface="+mn-lt"/>
            </a:endParaRPr>
          </a:p>
          <a:p>
            <a:pPr marL="685800" lvl="2"/>
            <a:endParaRPr lang="en-US" sz="2000" dirty="0">
              <a:latin typeface="+mn-lt"/>
            </a:endParaRPr>
          </a:p>
          <a:p>
            <a:pPr marL="0"/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11D307-D9B7-8187-867F-2D960010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1D00C28-2252-7A46-BDE1-23546EACCE2C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43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0FAEB397-53C2-4138-3DA9-C3019BD8FEB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09" r="-1" b="32829"/>
          <a:stretch/>
        </p:blipFill>
        <p:spPr>
          <a:xfrm>
            <a:off x="462343" y="453918"/>
            <a:ext cx="4425623" cy="1868815"/>
          </a:xfrm>
          <a:prstGeom prst="rect">
            <a:avLst/>
          </a:prstGeom>
        </p:spPr>
      </p:pic>
      <p:pic>
        <p:nvPicPr>
          <p:cNvPr id="10" name="Picture 9" descr="A person wearing a badge and a red scarf&#10;&#10;Description automatically generated">
            <a:extLst>
              <a:ext uri="{FF2B5EF4-FFF2-40B4-BE49-F238E27FC236}">
                <a16:creationId xmlns:a16="http://schemas.microsoft.com/office/drawing/2014/main" id="{F297C8CF-F81E-1EED-CD3A-F57CE02C4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40902"/>
          <a:stretch/>
        </p:blipFill>
        <p:spPr>
          <a:xfrm>
            <a:off x="455134" y="2482591"/>
            <a:ext cx="4425623" cy="3918209"/>
          </a:xfrm>
          <a:prstGeom prst="rect">
            <a:avLst/>
          </a:prstGeom>
        </p:spPr>
      </p:pic>
      <p:pic>
        <p:nvPicPr>
          <p:cNvPr id="20" name="Picture 19" descr="A person in an orange shirt&#10;&#10;Description automatically generated">
            <a:extLst>
              <a:ext uri="{FF2B5EF4-FFF2-40B4-BE49-F238E27FC236}">
                <a16:creationId xmlns:a16="http://schemas.microsoft.com/office/drawing/2014/main" id="{542F7B0F-F062-B91D-0DFC-DA546C18A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90" r="5" b="5"/>
          <a:stretch/>
        </p:blipFill>
        <p:spPr>
          <a:xfrm>
            <a:off x="5039581" y="455276"/>
            <a:ext cx="2128524" cy="391820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634A21A-3D5D-4DFA-99F4-16A031986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1624" y="453918"/>
            <a:ext cx="4413176" cy="3918209"/>
          </a:xfrm>
          <a:prstGeom prst="rect">
            <a:avLst/>
          </a:prstGeom>
          <a:solidFill>
            <a:srgbClr val="88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8FCF1-DBA9-5EB7-C96B-11E5A081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164" y="717176"/>
            <a:ext cx="3890683" cy="20798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 Conference</a:t>
            </a:r>
          </a:p>
        </p:txBody>
      </p:sp>
      <p:pic>
        <p:nvPicPr>
          <p:cNvPr id="12" name="Picture 11" descr="A person sitting at a table&#10;&#10;Description automatically generated">
            <a:extLst>
              <a:ext uri="{FF2B5EF4-FFF2-40B4-BE49-F238E27FC236}">
                <a16:creationId xmlns:a16="http://schemas.microsoft.com/office/drawing/2014/main" id="{C35D05E7-7B0B-9389-7C10-BF409B218D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6" r="1" b="33436"/>
          <a:stretch/>
        </p:blipFill>
        <p:spPr>
          <a:xfrm>
            <a:off x="5035056" y="4533661"/>
            <a:ext cx="2133050" cy="1865533"/>
          </a:xfrm>
          <a:prstGeom prst="rect">
            <a:avLst/>
          </a:prstGeom>
        </p:spPr>
      </p:pic>
      <p:pic>
        <p:nvPicPr>
          <p:cNvPr id="18" name="Picture 17" descr="A person with rainbow wig and glasses holding a microphone&#10;&#10;Description automatically generated">
            <a:extLst>
              <a:ext uri="{FF2B5EF4-FFF2-40B4-BE49-F238E27FC236}">
                <a16:creationId xmlns:a16="http://schemas.microsoft.com/office/drawing/2014/main" id="{9C68FAA6-4921-1191-AA5B-B5BBE5E64E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64" r="5" b="34753"/>
          <a:stretch/>
        </p:blipFill>
        <p:spPr>
          <a:xfrm>
            <a:off x="7318437" y="4535267"/>
            <a:ext cx="2136433" cy="1865533"/>
          </a:xfrm>
          <a:prstGeom prst="rect">
            <a:avLst/>
          </a:prstGeom>
        </p:spPr>
      </p:pic>
      <p:pic>
        <p:nvPicPr>
          <p:cNvPr id="16" name="Picture 15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7874BCEB-D729-4F14-7DDC-1C4E60F184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19" r="-2" b="-2"/>
          <a:stretch/>
        </p:blipFill>
        <p:spPr>
          <a:xfrm rot="16200000">
            <a:off x="9739219" y="4405218"/>
            <a:ext cx="1865533" cy="21256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FBF0ED-2AF8-6472-307A-9C67BD38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1D00C28-2252-7A46-BDE1-23546EACCE2C}" type="slidenum"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11</a:t>
            </a:fld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05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EFEF8F-FA4D-5E32-D297-E5F9B84C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371" y="343932"/>
            <a:ext cx="5098044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Brisbane Convention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F9FCEE-9B33-AF53-112B-CF6F1271F7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046" y="795475"/>
            <a:ext cx="5280279" cy="526704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+mn-lt"/>
              </a:rPr>
              <a:t>June 27-30</a:t>
            </a:r>
          </a:p>
          <a:p>
            <a:r>
              <a:rPr lang="en-US" dirty="0">
                <a:latin typeface="+mn-lt"/>
              </a:rPr>
              <a:t>2024 Club Mailing Now Available! </a:t>
            </a:r>
          </a:p>
          <a:p>
            <a:r>
              <a:rPr lang="en-US" b="1" dirty="0">
                <a:latin typeface="+mn-lt"/>
              </a:rPr>
              <a:t>Delegate and Proxy form completion is ONLINE ONLY and due by May 15</a:t>
            </a:r>
            <a:r>
              <a:rPr lang="en-US" b="1" baseline="30000" dirty="0">
                <a:latin typeface="+mn-lt"/>
              </a:rPr>
              <a:t>th</a:t>
            </a:r>
            <a:r>
              <a:rPr lang="en-US" b="1" dirty="0">
                <a:latin typeface="+mn-lt"/>
              </a:rPr>
              <a:t> at midnight Central Time.</a:t>
            </a:r>
          </a:p>
          <a:p>
            <a:r>
              <a:rPr lang="en-US" dirty="0">
                <a:latin typeface="+mn-lt"/>
              </a:rPr>
              <a:t>Delegates must be registered to participate </a:t>
            </a:r>
            <a:r>
              <a:rPr lang="en-US" u="sng" dirty="0">
                <a:latin typeface="+mn-lt"/>
              </a:rPr>
              <a:t>in person </a:t>
            </a:r>
            <a:r>
              <a:rPr lang="en-US" dirty="0">
                <a:latin typeface="+mn-lt"/>
              </a:rPr>
              <a:t>at the 2024 Zonta International Convention.</a:t>
            </a:r>
          </a:p>
          <a:p>
            <a:r>
              <a:rPr lang="en-US" dirty="0">
                <a:latin typeface="+mn-lt"/>
              </a:rPr>
              <a:t>Information can by found on My Zonta at:</a:t>
            </a:r>
          </a:p>
          <a:p>
            <a:r>
              <a:rPr lang="en-US" sz="2000" dirty="0">
                <a:latin typeface="+mn-lt"/>
                <a:hlinkClick r:id="rId2"/>
              </a:rPr>
              <a:t>Convention Business (zonta.org)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  <a:hlinkClick r:id="rId3"/>
              </a:rPr>
              <a:t>2024ClubMailing (zonta.org)</a:t>
            </a:r>
            <a:endParaRPr lang="en-US" sz="2000" dirty="0">
              <a:latin typeface="+mn-lt"/>
            </a:endParaRPr>
          </a:p>
          <a:p>
            <a:endParaRPr lang="en-US" sz="2000" b="1" dirty="0">
              <a:latin typeface="+mn-lt"/>
            </a:endParaRPr>
          </a:p>
          <a:p>
            <a:pPr marL="0"/>
            <a:endParaRPr lang="en-US" sz="2000" b="1" dirty="0">
              <a:latin typeface="+mn-lt"/>
            </a:endParaRPr>
          </a:p>
          <a:p>
            <a:pPr marL="0"/>
            <a:endParaRPr lang="en-US" sz="2000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704F18-CAE0-FB49-D313-3D8DF720B5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9"/>
          <a:stretch/>
        </p:blipFill>
        <p:spPr>
          <a:xfrm>
            <a:off x="5967113" y="1401252"/>
            <a:ext cx="6053098" cy="2389860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11D307-D9B7-8187-867F-2D960010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1D00C28-2252-7A46-BDE1-23546EACCE2C}" type="slidenum">
              <a:rPr lang="en-US" sz="1000" b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10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CF124-88A5-28B7-DF4F-4828FA1BE09D}"/>
              </a:ext>
            </a:extLst>
          </p:cNvPr>
          <p:cNvSpPr txBox="1"/>
          <p:nvPr/>
        </p:nvSpPr>
        <p:spPr>
          <a:xfrm>
            <a:off x="6033407" y="4140358"/>
            <a:ext cx="5919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D7 Convention Delegate/Attendee Meeting </a:t>
            </a:r>
            <a:r>
              <a:rPr lang="en-US" dirty="0"/>
              <a:t>– Thursday, June 27, at 7:30 am.  Location pending.</a:t>
            </a:r>
          </a:p>
          <a:p>
            <a:endParaRPr lang="en-US" dirty="0"/>
          </a:p>
          <a:p>
            <a:r>
              <a:rPr lang="en-US" b="1" dirty="0"/>
              <a:t>D7 Group Photo: </a:t>
            </a:r>
            <a:r>
              <a:rPr lang="en-US" dirty="0"/>
              <a:t>time will be assigned by the ZI home office and shared as soon as available.</a:t>
            </a:r>
          </a:p>
        </p:txBody>
      </p:sp>
    </p:spTree>
    <p:extLst>
      <p:ext uri="{BB962C8B-B14F-4D97-AF65-F5344CB8AC3E}">
        <p14:creationId xmlns:p14="http://schemas.microsoft.com/office/powerpoint/2010/main" val="232998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26529-0839-A604-D6F1-66EA2DFC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6FC5E-8B47-A684-7872-49439A4FEB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369A3-27DA-4E48-4457-D053A69493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Contact Governor Tania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D8809-8EE3-D707-B073-EF26A00B81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Tania Hughes-Kremers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6F5E7A-D221-E8E6-3AA7-CEA45F823A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1750" y="3775749"/>
            <a:ext cx="4972050" cy="699299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Call or text: 612-845-8737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0D9F71-272A-2F1A-D768-BF92446F49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81750" y="4374912"/>
            <a:ext cx="4972050" cy="699299"/>
          </a:xfrm>
        </p:spPr>
        <p:txBody>
          <a:bodyPr/>
          <a:lstStyle/>
          <a:p>
            <a:r>
              <a:rPr lang="en-US" dirty="0"/>
              <a:t>Email: taniahughes@yahoo.com</a:t>
            </a:r>
          </a:p>
          <a:p>
            <a:endParaRPr lang="en-US" dirty="0"/>
          </a:p>
        </p:txBody>
      </p:sp>
      <p:pic>
        <p:nvPicPr>
          <p:cNvPr id="8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7BB664BF-91C1-D4ED-5FB4-384673264D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5" r="1175"/>
          <a:stretch>
            <a:fillRect/>
          </a:stretch>
        </p:blipFill>
        <p:spPr>
          <a:xfrm>
            <a:off x="9967374" y="365125"/>
            <a:ext cx="1636601" cy="16759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7219FF-4AAD-F4EA-C8CD-BCEF66455A7A}"/>
              </a:ext>
            </a:extLst>
          </p:cNvPr>
          <p:cNvSpPr txBox="1"/>
          <p:nvPr/>
        </p:nvSpPr>
        <p:spPr>
          <a:xfrm>
            <a:off x="6381750" y="3126125"/>
            <a:ext cx="6096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Lato Black" panose="020F0502020204030203" pitchFamily="34" charset="77"/>
              </a:rPr>
              <a:t>Find me on the Zonta App!</a:t>
            </a:r>
          </a:p>
        </p:txBody>
      </p:sp>
    </p:spTree>
    <p:extLst>
      <p:ext uri="{BB962C8B-B14F-4D97-AF65-F5344CB8AC3E}">
        <p14:creationId xmlns:p14="http://schemas.microsoft.com/office/powerpoint/2010/main" val="226296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2D507-33B8-6C2B-702C-3CE43ADA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>
                <a:latin typeface="+mj-lt"/>
              </a:rPr>
              <a:t>Governor’s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877BC-518C-3265-2424-B07BF63E503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latin typeface="+mn-lt"/>
              </a:rPr>
              <a:t>Tania Hughes-Kremers</a:t>
            </a:r>
          </a:p>
          <a:p>
            <a:pPr algn="l"/>
            <a:r>
              <a:rPr lang="en-US" sz="3600" dirty="0">
                <a:latin typeface="+mn-lt"/>
              </a:rPr>
              <a:t>District 7 Area Meetings: April 2024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8A19F888-AA97-8C78-ECE2-4EF8C132A0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5" r="1175"/>
          <a:stretch>
            <a:fillRect/>
          </a:stretch>
        </p:blipFill>
        <p:spPr>
          <a:xfrm>
            <a:off x="7862656" y="841905"/>
            <a:ext cx="2262724" cy="2317178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AAC2A7-FE22-B961-6728-30EA494C0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88" y="3703659"/>
            <a:ext cx="3096061" cy="2317178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5782-5F9F-5BDB-B74A-1DA3F77BB34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1D00C28-2252-7A46-BDE1-23546EACCE2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918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CEF8E0-B517-9A52-0BC2-7A2D7552D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Area Meeting!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6944E3-9F9D-3F7D-091B-B7DBBDC4FB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i="0" cap="all" dirty="0">
                <a:effectLst/>
                <a:highlight>
                  <a:srgbClr val="FFFFFF"/>
                </a:highlight>
                <a:latin typeface="+mn-lt"/>
              </a:rPr>
              <a:t>MISSION </a:t>
            </a:r>
          </a:p>
          <a:p>
            <a:r>
              <a:rPr lang="en-US" sz="2800" b="0" i="0" dirty="0">
                <a:effectLst/>
                <a:highlight>
                  <a:srgbClr val="FFFFFF"/>
                </a:highlight>
                <a:latin typeface="+mn-lt"/>
              </a:rPr>
              <a:t>Zonta International is a leading global organization of individuals working together to build a better world for women and girls.</a:t>
            </a:r>
            <a:endParaRPr lang="en-US" sz="2800" b="1" cap="all" dirty="0">
              <a:highlight>
                <a:srgbClr val="FFFFFF"/>
              </a:highlight>
              <a:latin typeface="+mn-lt"/>
            </a:endParaRPr>
          </a:p>
          <a:p>
            <a:pPr marL="0" indent="0">
              <a:buNone/>
            </a:pPr>
            <a:r>
              <a:rPr lang="en-US" sz="2800" b="1" i="0" cap="all" dirty="0">
                <a:effectLst/>
                <a:highlight>
                  <a:srgbClr val="FFFFFF"/>
                </a:highlight>
                <a:latin typeface="+mn-lt"/>
              </a:rPr>
              <a:t>VISION</a:t>
            </a:r>
          </a:p>
          <a:p>
            <a:r>
              <a:rPr lang="en-US" sz="2800" b="0" i="0" dirty="0">
                <a:effectLst/>
                <a:highlight>
                  <a:srgbClr val="FFFFFF"/>
                </a:highlight>
                <a:latin typeface="+mn-lt"/>
              </a:rPr>
              <a:t>Zonta International envisions a world in which women's rights are recognized as human rights and every woman is able to achieve her full potential.</a:t>
            </a:r>
          </a:p>
          <a:p>
            <a:r>
              <a:rPr lang="en-US" sz="2800" b="1" i="0" dirty="0">
                <a:effectLst/>
                <a:highlight>
                  <a:srgbClr val="FFFFFF"/>
                </a:highlight>
                <a:latin typeface="+mn-lt"/>
              </a:rPr>
              <a:t>In such a world, women have access to all resources and are represented in decision-making positions on an equal basis with men.</a:t>
            </a:r>
          </a:p>
          <a:p>
            <a:r>
              <a:rPr lang="en-US" sz="2800" b="0" i="0" dirty="0">
                <a:effectLst/>
                <a:highlight>
                  <a:srgbClr val="FFFFFF"/>
                </a:highlight>
                <a:latin typeface="+mn-lt"/>
              </a:rPr>
              <a:t>In such a world, no woman lives in fear of violence.</a:t>
            </a:r>
          </a:p>
          <a:p>
            <a:pPr marL="0"/>
            <a:endParaRPr lang="en-US" sz="2800" dirty="0">
              <a:latin typeface="+mn-lt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92407B-20D3-253F-6E72-5B3197A4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7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AD7A-62E0-49D5-AB7F-079B092D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Let’s talk about leadership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89199F5-D213-7C26-F05F-C7F83389EC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91" r="7119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7A087-7F57-9D76-97DE-E1B56A4E4C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68557" y="1913613"/>
            <a:ext cx="5943142" cy="436974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  <a:highlight>
                  <a:srgbClr val="FFFFFF"/>
                </a:highlight>
                <a:latin typeface="+mn-lt"/>
              </a:rPr>
              <a:t>Women continue to be underrepresented at all levels of political leadership</a:t>
            </a:r>
            <a:r>
              <a:rPr lang="en-US" sz="2400" dirty="0">
                <a:highlight>
                  <a:srgbClr val="FFFFFF"/>
                </a:highlight>
                <a:latin typeface="+mn-lt"/>
              </a:rPr>
              <a:t>:</a:t>
            </a:r>
          </a:p>
          <a:p>
            <a:r>
              <a:rPr lang="en-US" sz="2400" b="0" i="0" dirty="0">
                <a:effectLst/>
                <a:highlight>
                  <a:srgbClr val="FFFFFF"/>
                </a:highlight>
                <a:latin typeface="+mn-lt"/>
              </a:rPr>
              <a:t>As of 1 November 2023, women’s representation in national Parliaments ranged from 0 to 61.3%, with the average standing at 26.7%.</a:t>
            </a:r>
          </a:p>
          <a:p>
            <a:r>
              <a:rPr lang="en-US" sz="2400" dirty="0">
                <a:highlight>
                  <a:srgbClr val="FFFFFF"/>
                </a:highlight>
                <a:latin typeface="+mn-lt"/>
              </a:rPr>
              <a:t>As of October 3, 2023, there are 25 women U.S. Senators </a:t>
            </a:r>
          </a:p>
          <a:p>
            <a:r>
              <a:rPr lang="en-US" sz="2400" b="0" i="0" dirty="0">
                <a:effectLst/>
                <a:highlight>
                  <a:srgbClr val="FFFFFF"/>
                </a:highlight>
                <a:latin typeface="+mn-lt"/>
              </a:rPr>
              <a:t>As of November 28, 2023, there are 126 women in the U.S.  House of Representatives making women 29% of the total.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BA9B5-B105-B61C-1A4B-A2012894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1D00C28-2252-7A46-BDE1-23546EACCE2C}" type="slidenum">
              <a:rPr 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12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044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0337B-AD3C-7F52-A63E-DB7F0687D3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Women, unlike men, are rarely perceived to be </a:t>
            </a:r>
            <a:r>
              <a:rPr lang="en-US" u="sng" dirty="0"/>
              <a:t>both</a:t>
            </a:r>
            <a:r>
              <a:rPr lang="en-US" dirty="0"/>
              <a:t> likeable and competent.</a:t>
            </a:r>
          </a:p>
          <a:p>
            <a:r>
              <a:rPr lang="en-US" dirty="0"/>
              <a:t>Leadership qualities such as assertiveness and decisiveness, go against societal norms of what it is to be a likable woman.</a:t>
            </a:r>
          </a:p>
          <a:p>
            <a:r>
              <a:rPr lang="en-US" dirty="0"/>
              <a:t>Female leaders are judged more harshly, even when they outperform their male counterparts.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0354C7-CA98-FE2F-6C0E-A1F125BA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8BE03E-0154-E612-6522-8DD7FE4F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Women’s Leadership Dilemma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F961B4-E1BE-AB6A-3CC5-3ECB9A3285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66" y="1556460"/>
            <a:ext cx="5427731" cy="320201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F8505D-F1E4-5DE8-C824-649CD2E0A58D}"/>
              </a:ext>
            </a:extLst>
          </p:cNvPr>
          <p:cNvSpPr txBox="1"/>
          <p:nvPr/>
        </p:nvSpPr>
        <p:spPr>
          <a:xfrm>
            <a:off x="7348756" y="5125673"/>
            <a:ext cx="28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Robin Hauser, TED Talk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0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D0D5-531F-75E2-BEF8-6789379A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being awesome!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1F6DF-2A4A-75F0-8119-96019F27EB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“Be a smart, compassionate, effective leader that will redefine the stereotype of what a female leader is.”</a:t>
            </a:r>
            <a:r>
              <a:rPr lang="en-US" dirty="0"/>
              <a:t> – Robin Hauser</a:t>
            </a:r>
          </a:p>
          <a:p>
            <a:endParaRPr lang="en-US" dirty="0"/>
          </a:p>
          <a:p>
            <a:r>
              <a:rPr lang="en-US" dirty="0"/>
              <a:t>Today we will:</a:t>
            </a:r>
          </a:p>
          <a:p>
            <a:pPr lvl="1"/>
            <a:r>
              <a:rPr lang="en-US" dirty="0"/>
              <a:t>Discover our personal leadership strengths – be the best me</a:t>
            </a:r>
          </a:p>
          <a:p>
            <a:pPr lvl="1"/>
            <a:r>
              <a:rPr lang="en-US" dirty="0"/>
              <a:t>Hear from women leaders in Zonta and our communities</a:t>
            </a:r>
          </a:p>
          <a:p>
            <a:pPr lvl="1"/>
            <a:r>
              <a:rPr lang="en-US" dirty="0"/>
              <a:t>Focus </a:t>
            </a:r>
            <a:r>
              <a:rPr lang="en-US"/>
              <a:t>on the </a:t>
            </a:r>
            <a:r>
              <a:rPr lang="en-US" dirty="0"/>
              <a:t>unique contributions that we each bring to the table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8EC3D-C942-B18E-460D-2CD81F7A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2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9D3C62-40E0-18F5-FD29-912FB8BD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District 7 Dashboard</a:t>
            </a: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964DFF-6A77-24D6-C60B-6C930757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1D00C28-2252-7A46-BDE1-23546EACCE2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AAC8393B-2228-B8C5-8884-3773A0ABCBA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93103908"/>
              </p:ext>
            </p:extLst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0F740126-16B9-DD3F-FEB4-F22877B2AD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5" r="1175"/>
          <a:stretch>
            <a:fillRect/>
          </a:stretch>
        </p:blipFill>
        <p:spPr>
          <a:xfrm>
            <a:off x="9906770" y="386930"/>
            <a:ext cx="1387710" cy="14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DBA30777-875D-57E0-5969-BE0C4053B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 Conference</a:t>
            </a:r>
          </a:p>
        </p:txBody>
      </p:sp>
      <p:pic>
        <p:nvPicPr>
          <p:cNvPr id="26" name="Picture 25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6D87B4CC-A46F-BABD-CA31-7400B7CC01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8" r="1" b="20167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28" name="Picture 27" descr="A group of women standing in front of a sign&#10;&#10;Description automatically generated">
            <a:extLst>
              <a:ext uri="{FF2B5EF4-FFF2-40B4-BE49-F238E27FC236}">
                <a16:creationId xmlns:a16="http://schemas.microsoft.com/office/drawing/2014/main" id="{C2D6BF2A-49C6-D117-E732-3FB60CC60E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28" r="22082" b="-1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21" name="Content Placeholder 20" descr="A group of women wearing matching outfits&#10;&#10;Description automatically generated">
            <a:extLst>
              <a:ext uri="{FF2B5EF4-FFF2-40B4-BE49-F238E27FC236}">
                <a16:creationId xmlns:a16="http://schemas.microsoft.com/office/drawing/2014/main" id="{76E3FCD8-A90E-B39C-EA77-06DC857DB7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69" b="12524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32" name="Picture 31" descr="Medium shot of women wearing orange scarves&#10;&#10;Description automatically generated">
            <a:extLst>
              <a:ext uri="{FF2B5EF4-FFF2-40B4-BE49-F238E27FC236}">
                <a16:creationId xmlns:a16="http://schemas.microsoft.com/office/drawing/2014/main" id="{E3D305C1-FE4A-C2D9-7BEB-BFD3DB0188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20498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9" name="Content Placeholder 8" descr="A group of people wearing blue aprons">
            <a:extLst>
              <a:ext uri="{FF2B5EF4-FFF2-40B4-BE49-F238E27FC236}">
                <a16:creationId xmlns:a16="http://schemas.microsoft.com/office/drawing/2014/main" id="{74E17D01-EFDF-E594-5C9E-E39AE31331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96" b="5976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pic>
        <p:nvPicPr>
          <p:cNvPr id="34" name="Picture 33" descr="A couple of women posing for a photo&#10;&#10;Description automatically generated">
            <a:extLst>
              <a:ext uri="{FF2B5EF4-FFF2-40B4-BE49-F238E27FC236}">
                <a16:creationId xmlns:a16="http://schemas.microsoft.com/office/drawing/2014/main" id="{2A1325E5-52CA-D0E2-9E3E-4EC01E6602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10" r="43725" b="3"/>
          <a:stretch/>
        </p:blipFill>
        <p:spPr>
          <a:xfrm rot="5400000">
            <a:off x="1209738" y="3633611"/>
            <a:ext cx="2010551" cy="379476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664FD-6C30-512C-3910-D39F6190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1D00C28-2252-7A46-BDE1-23546EACCE2C}" type="slidenum">
              <a:rPr lang="en-US"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363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D3C71-87B8-A40A-F691-48DA8E4A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110" y="310170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 Conference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8" descr="A poster for a conference&#10;&#10;Description automatically generated with low confidence">
            <a:extLst>
              <a:ext uri="{FF2B5EF4-FFF2-40B4-BE49-F238E27FC236}">
                <a16:creationId xmlns:a16="http://schemas.microsoft.com/office/drawing/2014/main" id="{4647424F-5C16-460A-D164-9C614958616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69" y="511293"/>
            <a:ext cx="4504207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4359C-05E7-B2EC-1CB1-31FDD83026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4962" y="1332740"/>
            <a:ext cx="5941838" cy="41925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Theme:</a:t>
            </a:r>
            <a:r>
              <a:rPr lang="en-US" dirty="0">
                <a:latin typeface="+mn-lt"/>
              </a:rPr>
              <a:t> Zonta Proud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Host Club: </a:t>
            </a:r>
            <a:r>
              <a:rPr lang="en-US" dirty="0">
                <a:latin typeface="+mn-lt"/>
              </a:rPr>
              <a:t>St. Cloud, MN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Attendees:</a:t>
            </a:r>
            <a:r>
              <a:rPr lang="en-US" dirty="0">
                <a:latin typeface="+mn-lt"/>
              </a:rPr>
              <a:t> 52 from 9 Clubs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Farthest Travelled Award: </a:t>
            </a:r>
            <a:r>
              <a:rPr lang="en-US" dirty="0">
                <a:latin typeface="+mn-lt"/>
              </a:rPr>
              <a:t>Cape Girardeau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Funds Raised For Zonta Foundation for Women: </a:t>
            </a:r>
            <a:r>
              <a:rPr lang="en-US" dirty="0">
                <a:latin typeface="+mn-lt"/>
              </a:rPr>
              <a:t>$7,500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Highlights:</a:t>
            </a:r>
            <a:r>
              <a:rPr lang="en-US" dirty="0">
                <a:latin typeface="+mn-lt"/>
              </a:rPr>
              <a:t> Pub Crawl, BBQ/Distillery/Trivia Night, AE Fellow Speaker, University President Speaker, workshops, and more!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39369-4523-9535-ECA1-3088BD33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1D00C28-2252-7A46-BDE1-23546EACCE2C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AC54-C690-84AC-958A-B2334529481E}"/>
              </a:ext>
            </a:extLst>
          </p:cNvPr>
          <p:cNvSpPr txBox="1"/>
          <p:nvPr/>
        </p:nvSpPr>
        <p:spPr>
          <a:xfrm>
            <a:off x="7608594" y="-1282613"/>
            <a:ext cx="427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Zonta International President, Ute Schultz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97781"/>
      </p:ext>
    </p:extLst>
  </p:cSld>
  <p:clrMapOvr>
    <a:masterClrMapping/>
  </p:clrMapOvr>
</p:sld>
</file>

<file path=ppt/theme/theme1.xml><?xml version="1.0" encoding="utf-8"?>
<a:theme xmlns:a="http://schemas.openxmlformats.org/drawingml/2006/main" name="1_Zonta">
  <a:themeElements>
    <a:clrScheme name="Zonta">
      <a:dk1>
        <a:srgbClr val="000000"/>
      </a:dk1>
      <a:lt1>
        <a:srgbClr val="FFFFFF"/>
      </a:lt1>
      <a:dk2>
        <a:srgbClr val="812325"/>
      </a:dk2>
      <a:lt2>
        <a:srgbClr val="A8A9A8"/>
      </a:lt2>
      <a:accent1>
        <a:srgbClr val="F8C96D"/>
      </a:accent1>
      <a:accent2>
        <a:srgbClr val="CE3364"/>
      </a:accent2>
      <a:accent3>
        <a:srgbClr val="00BBD4"/>
      </a:accent3>
      <a:accent4>
        <a:srgbClr val="946FAD"/>
      </a:accent4>
      <a:accent5>
        <a:srgbClr val="E3822F"/>
      </a:accent5>
      <a:accent6>
        <a:srgbClr val="005E72"/>
      </a:accent6>
      <a:hlink>
        <a:srgbClr val="1160AA"/>
      </a:hlink>
      <a:folHlink>
        <a:srgbClr val="8023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0" i="0" dirty="0">
            <a:solidFill>
              <a:schemeClr val="tx1"/>
            </a:solidFill>
            <a:latin typeface="Lato" panose="020F0502020204030203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677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Lato</vt:lpstr>
      <vt:lpstr>Lato Black</vt:lpstr>
      <vt:lpstr>Wingdings</vt:lpstr>
      <vt:lpstr>1_Zonta</vt:lpstr>
      <vt:lpstr>Area Meeting 2024</vt:lpstr>
      <vt:lpstr>Governor’s Report</vt:lpstr>
      <vt:lpstr>Welcome to Area Meeting!</vt:lpstr>
      <vt:lpstr>Let’s talk about leadership </vt:lpstr>
      <vt:lpstr>Women’s Leadership Dilemma</vt:lpstr>
      <vt:lpstr>Focus on being awesome!</vt:lpstr>
      <vt:lpstr>District 7 Dashboard</vt:lpstr>
      <vt:lpstr>2023 Conference</vt:lpstr>
      <vt:lpstr>2023 Conference</vt:lpstr>
      <vt:lpstr>2024-2026 District Leadership</vt:lpstr>
      <vt:lpstr>2023 Conference</vt:lpstr>
      <vt:lpstr>Brisbane Convention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Johnston</dc:creator>
  <cp:lastModifiedBy>Reed, Mary</cp:lastModifiedBy>
  <cp:revision>11</cp:revision>
  <dcterms:created xsi:type="dcterms:W3CDTF">2021-05-11T22:50:38Z</dcterms:created>
  <dcterms:modified xsi:type="dcterms:W3CDTF">2024-05-03T18:53:39Z</dcterms:modified>
</cp:coreProperties>
</file>