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6" r:id="rId1"/>
  </p:sldMasterIdLst>
  <p:notesMasterIdLst>
    <p:notesMasterId r:id="rId22"/>
  </p:notesMasterIdLst>
  <p:sldIdLst>
    <p:sldId id="257" r:id="rId2"/>
    <p:sldId id="258" r:id="rId3"/>
    <p:sldId id="276" r:id="rId4"/>
    <p:sldId id="260" r:id="rId5"/>
    <p:sldId id="264" r:id="rId6"/>
    <p:sldId id="265" r:id="rId7"/>
    <p:sldId id="261" r:id="rId8"/>
    <p:sldId id="262" r:id="rId9"/>
    <p:sldId id="263" r:id="rId10"/>
    <p:sldId id="273" r:id="rId11"/>
    <p:sldId id="267" r:id="rId12"/>
    <p:sldId id="266" r:id="rId13"/>
    <p:sldId id="268" r:id="rId14"/>
    <p:sldId id="270" r:id="rId15"/>
    <p:sldId id="271" r:id="rId16"/>
    <p:sldId id="272" r:id="rId17"/>
    <p:sldId id="274" r:id="rId18"/>
    <p:sldId id="269" r:id="rId19"/>
    <p:sldId id="275" r:id="rId20"/>
    <p:sldId id="27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Corbel"/>
          <a:ea typeface="Corbel"/>
          <a:cs typeface="Corbe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E6EE"/>
          </a:solidFill>
        </a:fill>
      </a:tcStyle>
    </a:wholeTbl>
    <a:band2H>
      <a:tcTxStyle/>
      <a:tcStyle>
        <a:tcBdr/>
        <a:fill>
          <a:solidFill>
            <a:srgbClr val="E8F3F7"/>
          </a:solidFill>
        </a:fill>
      </a:tcStyle>
    </a:band2H>
    <a:firstCol>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Corbel"/>
          <a:ea typeface="Corbel"/>
          <a:cs typeface="Corbe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E7CB"/>
          </a:solidFill>
        </a:fill>
      </a:tcStyle>
    </a:wholeTbl>
    <a:band2H>
      <a:tcTxStyle/>
      <a:tcStyle>
        <a:tcBdr/>
        <a:fill>
          <a:solidFill>
            <a:srgbClr val="EEF3E7"/>
          </a:solidFill>
        </a:fill>
      </a:tcStyle>
    </a:band2H>
    <a:firstCol>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Corbel"/>
          <a:ea typeface="Corbel"/>
          <a:cs typeface="Corbe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FCCCD"/>
          </a:solidFill>
        </a:fill>
      </a:tcStyle>
    </a:wholeTbl>
    <a:band2H>
      <a:tcTxStyle/>
      <a:tcStyle>
        <a:tcBdr/>
        <a:fill>
          <a:solidFill>
            <a:srgbClr val="F7E7E8"/>
          </a:solidFill>
        </a:fill>
      </a:tcStyle>
    </a:band2H>
    <a:firstCol>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Corbel"/>
          <a:ea typeface="Corbel"/>
          <a:cs typeface="Corbe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Corbel"/>
          <a:ea typeface="Corbel"/>
          <a:cs typeface="Corbe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orbel"/>
          <a:ea typeface="Corbel"/>
          <a:cs typeface="Corbe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orbel"/>
          <a:ea typeface="Corbel"/>
          <a:cs typeface="Corbel"/>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Corbel"/>
          <a:ea typeface="Corbel"/>
          <a:cs typeface="Corbe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Corbel"/>
          <a:ea typeface="Corbel"/>
          <a:cs typeface="Corbe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Corbel"/>
          <a:ea typeface="Corbel"/>
          <a:cs typeface="Corbe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Corbel"/>
          <a:ea typeface="Corbel"/>
          <a:cs typeface="Corbe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Corbel"/>
          <a:ea typeface="Corbel"/>
          <a:cs typeface="Corbe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55538" autoAdjust="0"/>
  </p:normalViewPr>
  <p:slideViewPr>
    <p:cSldViewPr snapToGrid="0">
      <p:cViewPr varScale="1">
        <p:scale>
          <a:sx n="64" d="100"/>
          <a:sy n="64" d="100"/>
        </p:scale>
        <p:origin x="1937" y="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7" name="Shape 107"/>
          <p:cNvSpPr>
            <a:spLocks noGrp="1" noRot="1" noChangeAspect="1"/>
          </p:cNvSpPr>
          <p:nvPr>
            <p:ph type="sldImg"/>
          </p:nvPr>
        </p:nvSpPr>
        <p:spPr>
          <a:xfrm>
            <a:off x="1143000" y="685800"/>
            <a:ext cx="4572000" cy="3429000"/>
          </a:xfrm>
          <a:prstGeom prst="rect">
            <a:avLst/>
          </a:prstGeom>
        </p:spPr>
        <p:txBody>
          <a:bodyPr/>
          <a:lstStyle/>
          <a:p>
            <a:endParaRPr/>
          </a:p>
        </p:txBody>
      </p:sp>
      <p:sp>
        <p:nvSpPr>
          <p:cNvPr id="108" name="Shape 10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lgn="l"/>
            <a:r>
              <a:rPr lang="en-US" b="0" i="0" dirty="0">
                <a:solidFill>
                  <a:srgbClr val="262525"/>
                </a:solidFill>
                <a:effectLst/>
                <a:highlight>
                  <a:srgbClr val="F3F2F2"/>
                </a:highlight>
                <a:latin typeface="Gotham Narrow SSm A"/>
              </a:rPr>
              <a:t>Rose Day traces its roots to New York City in 1909. However, it took off in 1917 when Russian women launched a protest in the name of Women’s Day and demanded an end to World War I.</a:t>
            </a:r>
          </a:p>
          <a:p>
            <a:pPr algn="l"/>
            <a:r>
              <a:rPr lang="en-US" b="0" i="0" dirty="0">
                <a:solidFill>
                  <a:srgbClr val="262525"/>
                </a:solidFill>
                <a:effectLst/>
                <a:highlight>
                  <a:srgbClr val="F3F2F2"/>
                </a:highlight>
                <a:latin typeface="Gotham Narrow SSm A"/>
              </a:rPr>
              <a:t>Known as the “February Revolution” or “Women’s Revolution”, the weeklong demonstrations involved protests against food rationing and widespread worker strikes. It ended with the collapse of the Russian monarchy and laid the foundation for the Bolshevik Revolution that followed in October.</a:t>
            </a:r>
          </a:p>
          <a:p>
            <a:endParaRPr lang="en-US" dirty="0"/>
          </a:p>
        </p:txBody>
      </p:sp>
    </p:spTree>
    <p:extLst>
      <p:ext uri="{BB962C8B-B14F-4D97-AF65-F5344CB8AC3E}">
        <p14:creationId xmlns:p14="http://schemas.microsoft.com/office/powerpoint/2010/main" val="3367280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77287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8639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94634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87241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846977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29078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720957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4338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4/20/2024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8536278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39909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1_Content with Caption">
    <p:spTree>
      <p:nvGrpSpPr>
        <p:cNvPr id="1" name=""/>
        <p:cNvGrpSpPr/>
        <p:nvPr/>
      </p:nvGrpSpPr>
      <p:grpSpPr>
        <a:xfrm>
          <a:off x="0" y="0"/>
          <a:ext cx="0" cy="0"/>
          <a:chOff x="0" y="0"/>
          <a:chExt cx="0" cy="0"/>
        </a:xfrm>
      </p:grpSpPr>
      <p:sp>
        <p:nvSpPr>
          <p:cNvPr id="90" name="Title Text"/>
          <p:cNvSpPr txBox="1">
            <a:spLocks noGrp="1"/>
          </p:cNvSpPr>
          <p:nvPr>
            <p:ph type="title"/>
          </p:nvPr>
        </p:nvSpPr>
        <p:spPr>
          <a:xfrm>
            <a:off x="1594021" y="276101"/>
            <a:ext cx="9959548" cy="697678"/>
          </a:xfrm>
          <a:prstGeom prst="rect">
            <a:avLst/>
          </a:prstGeom>
        </p:spPr>
        <p:txBody>
          <a:bodyPr anchor="b"/>
          <a:lstStyle>
            <a:lvl1pPr>
              <a:defRPr sz="3200"/>
            </a:lvl1pPr>
          </a:lstStyle>
          <a:p>
            <a:r>
              <a:t>Title Text</a:t>
            </a:r>
          </a:p>
        </p:txBody>
      </p:sp>
      <p:sp>
        <p:nvSpPr>
          <p:cNvPr id="91" name="Body Level One…"/>
          <p:cNvSpPr txBox="1">
            <a:spLocks noGrp="1"/>
          </p:cNvSpPr>
          <p:nvPr>
            <p:ph type="body" idx="1"/>
          </p:nvPr>
        </p:nvSpPr>
        <p:spPr>
          <a:xfrm>
            <a:off x="1594021" y="975554"/>
            <a:ext cx="9959546" cy="5120642"/>
          </a:xfrm>
          <a:prstGeom prst="rect">
            <a:avLst/>
          </a:prstGeom>
        </p:spPr>
        <p:txBody>
          <a:bodyPr/>
          <a:lstStyle>
            <a:lvl1pPr>
              <a:buBlip>
                <a:blip r:embed="rId2"/>
              </a:buBlip>
              <a:defRPr sz="2000"/>
            </a:lvl1pPr>
            <a:lvl2pPr marL="584188" indent="-203188">
              <a:buBlip>
                <a:blip r:embed="rId2"/>
              </a:buBlip>
              <a:defRPr sz="2000"/>
            </a:lvl2pPr>
            <a:lvl3pPr marL="990587" indent="-228587">
              <a:buBlip>
                <a:blip r:embed="rId2"/>
              </a:buBlip>
              <a:defRPr sz="2000"/>
            </a:lvl3pPr>
            <a:lvl4pPr marL="1404242" indent="-261242">
              <a:buBlip>
                <a:blip r:embed="rId2"/>
              </a:buBlip>
              <a:defRPr sz="2000"/>
            </a:lvl4pPr>
            <a:lvl5pPr marL="1785242" indent="-261242">
              <a:buBlip>
                <a:blip r:embed="rId2"/>
              </a:buBlip>
              <a:defRPr sz="2000"/>
            </a:lvl5pPr>
          </a:lstStyle>
          <a:p>
            <a:r>
              <a:t>Body Level One</a:t>
            </a:r>
          </a:p>
          <a:p>
            <a:pPr lvl="1"/>
            <a:r>
              <a:t>Body Level Two</a:t>
            </a:r>
          </a:p>
          <a:p>
            <a:pPr lvl="2"/>
            <a:r>
              <a:t>Body Level Three</a:t>
            </a:r>
          </a:p>
          <a:p>
            <a:pPr lvl="3"/>
            <a:r>
              <a:t>Body Level Four</a:t>
            </a:r>
          </a:p>
          <a:p>
            <a:pPr lvl="4"/>
            <a:r>
              <a:t>Body Level Five</a:t>
            </a:r>
          </a:p>
        </p:txBody>
      </p:sp>
      <p:sp>
        <p:nvSpPr>
          <p:cNvPr id="92" name="Slide Number"/>
          <p:cNvSpPr txBox="1">
            <a:spLocks noGrp="1"/>
          </p:cNvSpPr>
          <p:nvPr>
            <p:ph type="sldNum" sz="quarter" idx="2"/>
          </p:nvPr>
        </p:nvSpPr>
        <p:spPr>
          <a:xfrm>
            <a:off x="10634137" y="6356353"/>
            <a:ext cx="332741" cy="345441"/>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992096733"/>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3438262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3428223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4/20/2024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3761414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3402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2323486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2789210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4/20/2024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548574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4/20/2024</a:t>
            </a:fld>
            <a:endParaRPr lang="en-US" dirty="0"/>
          </a:p>
        </p:txBody>
      </p:sp>
    </p:spTree>
    <p:extLst>
      <p:ext uri="{BB962C8B-B14F-4D97-AF65-F5344CB8AC3E}">
        <p14:creationId xmlns:p14="http://schemas.microsoft.com/office/powerpoint/2010/main" val="2073242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4/20/2024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7748173"/>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 id="2147483692" r:id="rId16"/>
    <p:sldLayoutId id="2147483693"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hyperlink" Target="https://www.dropbox.com/s/8iawvyjlu1c79lw/USA%20Advocacy%20Tutorial%20Video%20(1).mp4?dl=0" TargetMode="External"/><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hyperlink" Target="https://www.congress.gov/state-legislature-websites" TargetMode="External"/><Relationship Id="rId2" Type="http://schemas.openxmlformats.org/officeDocument/2006/relationships/hyperlink" Target="https://www.congress.gov/members/find-your-member" TargetMode="Externa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3" Type="http://schemas.openxmlformats.org/officeDocument/2006/relationships/hyperlink" Target="https://www.sign4era.org/era-toolkit/" TargetMode="External"/><Relationship Id="rId2" Type="http://schemas.openxmlformats.org/officeDocument/2006/relationships/hyperlink" Target="https://www.sign4era.org/" TargetMode="Externa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7.xml"/><Relationship Id="rId1" Type="http://schemas.openxmlformats.org/officeDocument/2006/relationships/video" Target="https://www.youtube.com/embed/KH3gqJL2deQ?feature=oembed"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Zonta Advocacy"/>
          <p:cNvSpPr txBox="1">
            <a:spLocks noGrp="1"/>
          </p:cNvSpPr>
          <p:nvPr>
            <p:ph type="title"/>
          </p:nvPr>
        </p:nvSpPr>
        <p:spPr>
          <a:xfrm>
            <a:off x="288099" y="588932"/>
            <a:ext cx="8893479" cy="1327665"/>
          </a:xfrm>
          <a:prstGeom prst="rect">
            <a:avLst/>
          </a:prstGeom>
        </p:spPr>
        <p:txBody>
          <a:bodyPr>
            <a:normAutofit/>
          </a:bodyPr>
          <a:lstStyle>
            <a:lvl1pPr>
              <a:defRPr sz="6400" b="1" spc="-120">
                <a:solidFill>
                  <a:srgbClr val="6F181A"/>
                </a:solidFill>
              </a:defRPr>
            </a:lvl1pPr>
          </a:lstStyle>
          <a:p>
            <a:r>
              <a:rPr dirty="0"/>
              <a:t>       </a:t>
            </a:r>
            <a:r>
              <a:rPr lang="en-US" dirty="0"/>
              <a:t>     </a:t>
            </a:r>
            <a:r>
              <a:rPr dirty="0" err="1"/>
              <a:t>Zonta</a:t>
            </a:r>
            <a:r>
              <a:rPr dirty="0"/>
              <a:t> Advocacy</a:t>
            </a:r>
          </a:p>
        </p:txBody>
      </p:sp>
      <p:sp>
        <p:nvSpPr>
          <p:cNvPr id="114" name="Therese Hartwell…"/>
          <p:cNvSpPr txBox="1">
            <a:spLocks noGrp="1"/>
          </p:cNvSpPr>
          <p:nvPr>
            <p:ph type="body" idx="1"/>
          </p:nvPr>
        </p:nvSpPr>
        <p:spPr>
          <a:xfrm>
            <a:off x="1503902" y="2365117"/>
            <a:ext cx="7777884" cy="3666707"/>
          </a:xfrm>
          <a:prstGeom prst="rect">
            <a:avLst/>
          </a:prstGeom>
        </p:spPr>
        <p:txBody>
          <a:bodyPr/>
          <a:lstStyle/>
          <a:p>
            <a:pPr marL="0" indent="0" algn="ctr">
              <a:lnSpc>
                <a:spcPct val="72000"/>
              </a:lnSpc>
              <a:spcAft>
                <a:spcPts val="1200"/>
              </a:spcAft>
              <a:buSzTx/>
              <a:buNone/>
              <a:defRPr sz="3500" b="1">
                <a:solidFill>
                  <a:srgbClr val="6F181A"/>
                </a:solidFill>
              </a:defRPr>
            </a:pPr>
            <a:endParaRPr lang="en-US" dirty="0"/>
          </a:p>
          <a:p>
            <a:pPr marL="0" indent="0" algn="ctr">
              <a:lnSpc>
                <a:spcPct val="72000"/>
              </a:lnSpc>
              <a:spcAft>
                <a:spcPts val="1200"/>
              </a:spcAft>
              <a:buSzTx/>
              <a:buNone/>
              <a:defRPr sz="3500" b="1">
                <a:solidFill>
                  <a:srgbClr val="6F181A"/>
                </a:solidFill>
              </a:defRPr>
            </a:pPr>
            <a:r>
              <a:rPr lang="en-US" dirty="0"/>
              <a:t>Dr. Penny Briese, RN, CHSE</a:t>
            </a:r>
            <a:endParaRPr dirty="0"/>
          </a:p>
          <a:p>
            <a:pPr marL="0" indent="0" algn="ctr">
              <a:lnSpc>
                <a:spcPct val="72000"/>
              </a:lnSpc>
              <a:buSzTx/>
              <a:buNone/>
              <a:defRPr sz="3500" b="1">
                <a:solidFill>
                  <a:srgbClr val="6F181A"/>
                </a:solidFill>
              </a:defRPr>
            </a:pPr>
            <a:endParaRPr dirty="0"/>
          </a:p>
          <a:p>
            <a:pPr marL="0" indent="0" algn="ctr">
              <a:lnSpc>
                <a:spcPct val="72000"/>
              </a:lnSpc>
              <a:buSzTx/>
              <a:buNone/>
              <a:defRPr sz="3500" b="1">
                <a:solidFill>
                  <a:srgbClr val="6F181A"/>
                </a:solidFill>
              </a:defRPr>
            </a:pPr>
            <a:r>
              <a:rPr dirty="0"/>
              <a:t>District </a:t>
            </a:r>
            <a:r>
              <a:rPr lang="en-US" dirty="0"/>
              <a:t>7</a:t>
            </a:r>
            <a:r>
              <a:rPr dirty="0"/>
              <a:t> Advocacy Chair</a:t>
            </a:r>
            <a:endParaRPr lang="en-US" dirty="0"/>
          </a:p>
          <a:p>
            <a:pPr marL="0" indent="0" algn="ctr">
              <a:lnSpc>
                <a:spcPct val="72000"/>
              </a:lnSpc>
              <a:buSzTx/>
              <a:buNone/>
              <a:defRPr sz="3500" b="1">
                <a:solidFill>
                  <a:srgbClr val="6F181A"/>
                </a:solidFill>
              </a:defRPr>
            </a:pPr>
            <a:r>
              <a:rPr lang="en-US" dirty="0"/>
              <a:t>Zonta USA Caucus Representative</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775CD-D41E-F281-0059-EDC85605F459}"/>
              </a:ext>
            </a:extLst>
          </p:cNvPr>
          <p:cNvSpPr>
            <a:spLocks noGrp="1"/>
          </p:cNvSpPr>
          <p:nvPr>
            <p:ph type="title"/>
          </p:nvPr>
        </p:nvSpPr>
        <p:spPr>
          <a:xfrm>
            <a:off x="541835" y="739564"/>
            <a:ext cx="9959548" cy="697678"/>
          </a:xfrm>
        </p:spPr>
        <p:txBody>
          <a:bodyPr>
            <a:normAutofit fontScale="90000"/>
          </a:bodyPr>
          <a:lstStyle/>
          <a:p>
            <a:r>
              <a:rPr lang="en-US" dirty="0"/>
              <a:t>	</a:t>
            </a:r>
            <a:r>
              <a:rPr lang="en-US" sz="4000" b="1" dirty="0">
                <a:solidFill>
                  <a:srgbClr val="960000"/>
                </a:solidFill>
              </a:rPr>
              <a:t>Rose Day/International Women’s Day</a:t>
            </a:r>
          </a:p>
        </p:txBody>
      </p:sp>
      <p:sp>
        <p:nvSpPr>
          <p:cNvPr id="3" name="Text Placeholder 2">
            <a:extLst>
              <a:ext uri="{FF2B5EF4-FFF2-40B4-BE49-F238E27FC236}">
                <a16:creationId xmlns:a16="http://schemas.microsoft.com/office/drawing/2014/main" id="{22CEB2CC-5AE6-4D1D-7DC8-A915F4491983}"/>
              </a:ext>
            </a:extLst>
          </p:cNvPr>
          <p:cNvSpPr>
            <a:spLocks noGrp="1"/>
          </p:cNvSpPr>
          <p:nvPr>
            <p:ph type="body" idx="1"/>
          </p:nvPr>
        </p:nvSpPr>
        <p:spPr>
          <a:xfrm>
            <a:off x="642045" y="1632164"/>
            <a:ext cx="9959546" cy="4810321"/>
          </a:xfrm>
        </p:spPr>
        <p:txBody>
          <a:bodyPr>
            <a:normAutofit/>
          </a:bodyPr>
          <a:lstStyle/>
          <a:p>
            <a:r>
              <a:rPr lang="en-US" sz="3200" b="1" dirty="0">
                <a:solidFill>
                  <a:schemeClr val="accent3">
                    <a:lumMod val="50000"/>
                  </a:schemeClr>
                </a:solidFill>
              </a:rPr>
              <a:t>March 8—Global Week of Action</a:t>
            </a:r>
          </a:p>
          <a:p>
            <a:r>
              <a:rPr lang="en-US" sz="3200" b="1" dirty="0">
                <a:solidFill>
                  <a:schemeClr val="accent3">
                    <a:lumMod val="50000"/>
                  </a:schemeClr>
                </a:solidFill>
              </a:rPr>
              <a:t>Clubs encouraged to do something special in recognition of Rose Day/International Women’s Day on March 8th</a:t>
            </a:r>
          </a:p>
          <a:p>
            <a:r>
              <a:rPr lang="en-US" sz="3200" b="1" dirty="0">
                <a:solidFill>
                  <a:schemeClr val="accent3">
                    <a:lumMod val="50000"/>
                  </a:schemeClr>
                </a:solidFill>
              </a:rPr>
              <a:t>Zonta USA Caucus- </a:t>
            </a:r>
            <a:r>
              <a:rPr lang="en-US" sz="3200" b="1" dirty="0">
                <a:solidFill>
                  <a:schemeClr val="accent3">
                    <a:lumMod val="50000"/>
                  </a:schemeClr>
                </a:solidFill>
                <a:effectLst/>
                <a:latin typeface="Telegraf"/>
              </a:rPr>
              <a:t>10 Days of Activism around Climate Change, March 1-10, </a:t>
            </a:r>
            <a:r>
              <a:rPr lang="en-US" sz="3200" b="1" dirty="0">
                <a:solidFill>
                  <a:schemeClr val="accent3">
                    <a:lumMod val="50000"/>
                  </a:schemeClr>
                </a:solidFill>
                <a:latin typeface="Telegraf"/>
              </a:rPr>
              <a:t>and provided</a:t>
            </a:r>
            <a:r>
              <a:rPr lang="en-US" sz="3200" b="1" dirty="0">
                <a:solidFill>
                  <a:schemeClr val="accent3">
                    <a:lumMod val="50000"/>
                  </a:schemeClr>
                </a:solidFill>
                <a:effectLst/>
                <a:latin typeface="Telegraf"/>
              </a:rPr>
              <a:t> suggested social media posts </a:t>
            </a:r>
            <a:endParaRPr lang="en-US" sz="3200" b="1" dirty="0">
              <a:solidFill>
                <a:schemeClr val="accent3">
                  <a:lumMod val="50000"/>
                </a:schemeClr>
              </a:solidFill>
              <a:effectLst/>
            </a:endParaRPr>
          </a:p>
          <a:p>
            <a:endParaRPr lang="en-US" dirty="0"/>
          </a:p>
        </p:txBody>
      </p:sp>
    </p:spTree>
    <p:extLst>
      <p:ext uri="{BB962C8B-B14F-4D97-AF65-F5344CB8AC3E}">
        <p14:creationId xmlns:p14="http://schemas.microsoft.com/office/powerpoint/2010/main" val="2546111114"/>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Difference Between Service and Advocacy"/>
          <p:cNvSpPr txBox="1">
            <a:spLocks noGrp="1"/>
          </p:cNvSpPr>
          <p:nvPr>
            <p:ph type="title"/>
          </p:nvPr>
        </p:nvSpPr>
        <p:spPr>
          <a:xfrm>
            <a:off x="523504" y="412965"/>
            <a:ext cx="9959548" cy="697678"/>
          </a:xfrm>
          <a:prstGeom prst="rect">
            <a:avLst/>
          </a:prstGeom>
        </p:spPr>
        <p:txBody>
          <a:bodyPr>
            <a:normAutofit fontScale="90000"/>
          </a:bodyPr>
          <a:lstStyle>
            <a:lvl1pPr defTabSz="777200">
              <a:defRPr sz="3740" b="1" spc="-62">
                <a:solidFill>
                  <a:srgbClr val="6F181A"/>
                </a:solidFill>
              </a:defRPr>
            </a:lvl1pPr>
          </a:lstStyle>
          <a:p>
            <a:r>
              <a:rPr lang="en-US" dirty="0"/>
              <a:t>      </a:t>
            </a:r>
            <a:r>
              <a:rPr dirty="0"/>
              <a:t>Difference Between Service and Advocacy</a:t>
            </a:r>
          </a:p>
        </p:txBody>
      </p:sp>
      <p:sp>
        <p:nvSpPr>
          <p:cNvPr id="144" name="Service—fundraising, volunteering…"/>
          <p:cNvSpPr txBox="1">
            <a:spLocks noGrp="1"/>
          </p:cNvSpPr>
          <p:nvPr>
            <p:ph type="body" idx="1"/>
          </p:nvPr>
        </p:nvSpPr>
        <p:spPr>
          <a:xfrm>
            <a:off x="791133" y="1467845"/>
            <a:ext cx="9959546" cy="4838896"/>
          </a:xfrm>
          <a:prstGeom prst="rect">
            <a:avLst/>
          </a:prstGeom>
        </p:spPr>
        <p:txBody>
          <a:bodyPr>
            <a:normAutofit/>
          </a:bodyPr>
          <a:lstStyle/>
          <a:p>
            <a:pPr marL="182869" indent="-182869">
              <a:buBlip>
                <a:blip r:embed="rId3"/>
              </a:buBlip>
              <a:defRPr sz="3500" b="1">
                <a:solidFill>
                  <a:srgbClr val="46551E"/>
                </a:solidFill>
              </a:defRPr>
            </a:pPr>
            <a:r>
              <a:rPr sz="3600" dirty="0"/>
              <a:t>Service—fundraising, volunteering</a:t>
            </a:r>
          </a:p>
          <a:p>
            <a:pPr marL="182869" indent="-182869">
              <a:buBlip>
                <a:blip r:embed="rId3"/>
              </a:buBlip>
              <a:defRPr sz="3500" b="1">
                <a:solidFill>
                  <a:srgbClr val="46551E"/>
                </a:solidFill>
              </a:defRPr>
            </a:pPr>
            <a:r>
              <a:rPr sz="3600" dirty="0"/>
              <a:t>Advocacy—influencing legislation, raising awareness on significant topics</a:t>
            </a:r>
            <a:r>
              <a:rPr lang="en-US" sz="3600" dirty="0"/>
              <a:t>—influencing attitudes</a:t>
            </a:r>
            <a:endParaRPr sz="3600" dirty="0"/>
          </a:p>
          <a:p>
            <a:pPr marL="182869" indent="-182869">
              <a:buBlip>
                <a:blip r:embed="rId3"/>
              </a:buBlip>
              <a:defRPr sz="3500" b="1">
                <a:solidFill>
                  <a:srgbClr val="46551E"/>
                </a:solidFill>
              </a:defRPr>
            </a:pPr>
            <a:r>
              <a:rPr sz="3600" dirty="0"/>
              <a:t>PR—promoting </a:t>
            </a:r>
            <a:r>
              <a:rPr sz="3600" dirty="0" err="1"/>
              <a:t>Zonta</a:t>
            </a:r>
            <a:endParaRPr sz="3600" dirty="0"/>
          </a:p>
          <a:p>
            <a:pPr marL="182869" indent="-182869">
              <a:buBlip>
                <a:blip r:embed="rId3"/>
              </a:buBlip>
              <a:defRPr sz="3500" b="1">
                <a:solidFill>
                  <a:srgbClr val="46551E"/>
                </a:solidFill>
              </a:defRPr>
            </a:pPr>
            <a:r>
              <a:rPr sz="3600" dirty="0"/>
              <a:t>How to do all three at once</a:t>
            </a:r>
            <a:r>
              <a:rPr lang="en-US" sz="3600" dirty="0"/>
              <a:t>?</a:t>
            </a:r>
            <a:endParaRPr sz="3600" dirty="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What Can You Do?"/>
          <p:cNvSpPr txBox="1">
            <a:spLocks noGrp="1"/>
          </p:cNvSpPr>
          <p:nvPr>
            <p:ph type="title"/>
          </p:nvPr>
        </p:nvSpPr>
        <p:spPr>
          <a:xfrm>
            <a:off x="233573" y="276101"/>
            <a:ext cx="9959548" cy="697678"/>
          </a:xfrm>
          <a:prstGeom prst="rect">
            <a:avLst/>
          </a:prstGeom>
        </p:spPr>
        <p:txBody>
          <a:bodyPr>
            <a:normAutofit fontScale="90000"/>
          </a:bodyPr>
          <a:lstStyle>
            <a:lvl1pPr algn="ctr" defTabSz="859492">
              <a:defRPr sz="4136" b="1" spc="-103">
                <a:solidFill>
                  <a:srgbClr val="6F181A"/>
                </a:solidFill>
              </a:defRPr>
            </a:lvl1pPr>
          </a:lstStyle>
          <a:p>
            <a:r>
              <a:rPr dirty="0"/>
              <a:t>What Can You Do</a:t>
            </a:r>
            <a:r>
              <a:rPr lang="en-US" dirty="0"/>
              <a:t> As an Individual</a:t>
            </a:r>
            <a:r>
              <a:rPr dirty="0"/>
              <a:t>?</a:t>
            </a:r>
          </a:p>
        </p:txBody>
      </p:sp>
      <p:sp>
        <p:nvSpPr>
          <p:cNvPr id="141" name="Monthly Advocacy Bulletins…"/>
          <p:cNvSpPr txBox="1">
            <a:spLocks noGrp="1"/>
          </p:cNvSpPr>
          <p:nvPr>
            <p:ph type="body" idx="1"/>
          </p:nvPr>
        </p:nvSpPr>
        <p:spPr>
          <a:xfrm>
            <a:off x="586442" y="1055460"/>
            <a:ext cx="9959546" cy="5382518"/>
          </a:xfrm>
          <a:prstGeom prst="rect">
            <a:avLst/>
          </a:prstGeom>
        </p:spPr>
        <p:txBody>
          <a:bodyPr>
            <a:normAutofit fontScale="92500"/>
          </a:bodyPr>
          <a:lstStyle/>
          <a:p>
            <a:pPr marL="350921" indent="-350921">
              <a:buBlip>
                <a:blip r:embed="rId2"/>
              </a:buBlip>
              <a:defRPr sz="3500" b="1">
                <a:solidFill>
                  <a:srgbClr val="46551E"/>
                </a:solidFill>
              </a:defRPr>
            </a:pPr>
            <a:r>
              <a:rPr dirty="0"/>
              <a:t>Sign up for Fast Action Fridays—FAF’s—online or via text by texting ZONTA to 50457</a:t>
            </a:r>
            <a:endParaRPr lang="en-US" dirty="0"/>
          </a:p>
          <a:p>
            <a:pPr marL="350921" indent="-350921">
              <a:defRPr sz="3500" b="1">
                <a:solidFill>
                  <a:srgbClr val="46551E"/>
                </a:solidFill>
              </a:defRPr>
            </a:pPr>
            <a:r>
              <a:rPr lang="en-US" dirty="0"/>
              <a:t>Monthly Advocacy Bulletins </a:t>
            </a:r>
            <a:endParaRPr dirty="0"/>
          </a:p>
          <a:p>
            <a:pPr marL="350921" indent="-350921">
              <a:buBlip>
                <a:blip r:embed="rId2"/>
              </a:buBlip>
              <a:defRPr sz="3500" b="1">
                <a:solidFill>
                  <a:srgbClr val="46551E"/>
                </a:solidFill>
              </a:defRPr>
            </a:pPr>
            <a:r>
              <a:rPr lang="en-US" dirty="0" err="1"/>
              <a:t>Zonta</a:t>
            </a:r>
            <a:r>
              <a:rPr lang="en-US" dirty="0"/>
              <a:t> USA Caucus website--https://</a:t>
            </a:r>
            <a:r>
              <a:rPr lang="en-US" dirty="0" err="1"/>
              <a:t>zontausa.org</a:t>
            </a:r>
            <a:r>
              <a:rPr lang="en-US" dirty="0"/>
              <a:t>/about-</a:t>
            </a:r>
            <a:r>
              <a:rPr lang="en-US" dirty="0" err="1"/>
              <a:t>zonta</a:t>
            </a:r>
            <a:r>
              <a:rPr lang="en-US" dirty="0"/>
              <a:t>/</a:t>
            </a:r>
            <a:r>
              <a:rPr lang="en-US" dirty="0" err="1"/>
              <a:t>usa</a:t>
            </a:r>
            <a:r>
              <a:rPr lang="en-US" dirty="0"/>
              <a:t>-caucus/#</a:t>
            </a:r>
            <a:endParaRPr u="sng" dirty="0">
              <a:uFill>
                <a:solidFill>
                  <a:schemeClr val="accent3"/>
                </a:solidFill>
              </a:uFill>
              <a:hlinkClick r:id="rId3"/>
            </a:endParaRPr>
          </a:p>
          <a:p>
            <a:pPr marL="350921" indent="-350921">
              <a:buBlip>
                <a:blip r:embed="rId2"/>
              </a:buBlip>
              <a:defRPr sz="3500" b="1">
                <a:solidFill>
                  <a:srgbClr val="46551E"/>
                </a:solidFill>
              </a:defRPr>
            </a:pPr>
            <a:r>
              <a:rPr lang="en-US" dirty="0"/>
              <a:t>Sign petitions, make phone calls, send letters, tweets, etc. on topics about which you care</a:t>
            </a:r>
          </a:p>
          <a:p>
            <a:pPr marL="350921" indent="-350921">
              <a:buBlip>
                <a:blip r:embed="rId2"/>
              </a:buBlip>
              <a:defRPr sz="3500" b="1">
                <a:solidFill>
                  <a:srgbClr val="46551E"/>
                </a:solidFill>
              </a:defRPr>
            </a:pPr>
            <a:r>
              <a:rPr lang="en-US" dirty="0"/>
              <a:t>Meet with legislators on particularly significant issues</a:t>
            </a:r>
          </a:p>
          <a:p>
            <a:pPr marL="350921" indent="-350921">
              <a:buBlip>
                <a:blip r:embed="rId2"/>
              </a:buBlip>
              <a:defRPr sz="3500" b="1">
                <a:solidFill>
                  <a:srgbClr val="46551E"/>
                </a:solidFill>
              </a:defRPr>
            </a:pPr>
            <a:endParaRPr lang="en-US" dirty="0"/>
          </a:p>
          <a:p>
            <a:pPr marL="0" indent="0">
              <a:buNone/>
              <a:defRPr sz="3500" b="1">
                <a:solidFill>
                  <a:srgbClr val="46551E"/>
                </a:solidFill>
              </a:defRPr>
            </a:pPr>
            <a:endParaRPr dirty="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33B2A-56C4-1C13-19C9-A433CADDE9EA}"/>
              </a:ext>
            </a:extLst>
          </p:cNvPr>
          <p:cNvSpPr>
            <a:spLocks noGrp="1"/>
          </p:cNvSpPr>
          <p:nvPr>
            <p:ph type="title"/>
          </p:nvPr>
        </p:nvSpPr>
        <p:spPr>
          <a:xfrm>
            <a:off x="913815" y="699847"/>
            <a:ext cx="9959548" cy="697678"/>
          </a:xfrm>
        </p:spPr>
        <p:txBody>
          <a:bodyPr>
            <a:normAutofit fontScale="90000"/>
          </a:bodyPr>
          <a:lstStyle/>
          <a:p>
            <a:r>
              <a:rPr lang="en-US" sz="4000" dirty="0">
                <a:solidFill>
                  <a:schemeClr val="accent6">
                    <a:lumMod val="50000"/>
                  </a:schemeClr>
                </a:solidFill>
              </a:rPr>
              <a:t>  	</a:t>
            </a:r>
            <a:r>
              <a:rPr lang="en-US" sz="4000" b="1" dirty="0">
                <a:solidFill>
                  <a:srgbClr val="960000"/>
                </a:solidFill>
              </a:rPr>
              <a:t>What Can You Do as an Advocacy Rep?</a:t>
            </a:r>
            <a:br>
              <a:rPr lang="en-US" sz="4000" b="1" dirty="0">
                <a:solidFill>
                  <a:srgbClr val="960000"/>
                </a:solidFill>
              </a:rPr>
            </a:br>
            <a:r>
              <a:rPr lang="en-US" sz="4000" b="1" dirty="0">
                <a:solidFill>
                  <a:srgbClr val="960000"/>
                </a:solidFill>
              </a:rPr>
              <a:t>		Educate Members on Advocacy</a:t>
            </a:r>
          </a:p>
        </p:txBody>
      </p:sp>
      <p:sp>
        <p:nvSpPr>
          <p:cNvPr id="3" name="Text Placeholder 2">
            <a:extLst>
              <a:ext uri="{FF2B5EF4-FFF2-40B4-BE49-F238E27FC236}">
                <a16:creationId xmlns:a16="http://schemas.microsoft.com/office/drawing/2014/main" id="{AF4EB439-497A-17FE-A3E7-4A649ADCA1A0}"/>
              </a:ext>
            </a:extLst>
          </p:cNvPr>
          <p:cNvSpPr>
            <a:spLocks noGrp="1"/>
          </p:cNvSpPr>
          <p:nvPr>
            <p:ph type="body" idx="1"/>
          </p:nvPr>
        </p:nvSpPr>
        <p:spPr>
          <a:xfrm>
            <a:off x="649566" y="1389996"/>
            <a:ext cx="9959546" cy="5300736"/>
          </a:xfrm>
        </p:spPr>
        <p:txBody>
          <a:bodyPr>
            <a:noAutofit/>
          </a:bodyPr>
          <a:lstStyle/>
          <a:p>
            <a:r>
              <a:rPr lang="en-US" sz="2800" b="1" dirty="0">
                <a:solidFill>
                  <a:schemeClr val="accent3">
                    <a:lumMod val="50000"/>
                  </a:schemeClr>
                </a:solidFill>
              </a:rPr>
              <a:t>Encourage your club members to do the items in What You Can Do as An Individual—particularly FAF’s</a:t>
            </a:r>
          </a:p>
          <a:p>
            <a:r>
              <a:rPr lang="en-US" sz="2800" b="1" dirty="0">
                <a:solidFill>
                  <a:schemeClr val="accent3">
                    <a:lumMod val="50000"/>
                  </a:schemeClr>
                </a:solidFill>
              </a:rPr>
              <a:t>Plan an advocacy presentation for your club annually</a:t>
            </a:r>
          </a:p>
          <a:p>
            <a:r>
              <a:rPr lang="en-US" sz="2800" b="1" dirty="0">
                <a:solidFill>
                  <a:schemeClr val="accent3">
                    <a:lumMod val="50000"/>
                  </a:schemeClr>
                </a:solidFill>
              </a:rPr>
              <a:t>Highlight important and timely advocacy issues through club newsletter, social media and meetings—idea Advocacy Minute</a:t>
            </a:r>
          </a:p>
          <a:p>
            <a:r>
              <a:rPr lang="en-US" sz="2800" b="1" dirty="0">
                <a:solidFill>
                  <a:schemeClr val="accent3">
                    <a:lumMod val="50000"/>
                  </a:schemeClr>
                </a:solidFill>
              </a:rPr>
              <a:t>Consider attending and let your members know they can attend </a:t>
            </a:r>
            <a:r>
              <a:rPr lang="en-US" sz="2800" b="1" dirty="0" err="1">
                <a:solidFill>
                  <a:schemeClr val="accent3">
                    <a:lumMod val="50000"/>
                  </a:schemeClr>
                </a:solidFill>
              </a:rPr>
              <a:t>Zonta</a:t>
            </a:r>
            <a:r>
              <a:rPr lang="en-US" sz="2800" b="1" dirty="0">
                <a:solidFill>
                  <a:schemeClr val="accent3">
                    <a:lumMod val="50000"/>
                  </a:schemeClr>
                </a:solidFill>
              </a:rPr>
              <a:t> USA Caucus meetings</a:t>
            </a:r>
          </a:p>
          <a:p>
            <a:r>
              <a:rPr lang="en-US" sz="2800" b="1" dirty="0">
                <a:solidFill>
                  <a:schemeClr val="accent3">
                    <a:lumMod val="50000"/>
                  </a:schemeClr>
                </a:solidFill>
              </a:rPr>
              <a:t>Encourage members to attend and/or participate in the </a:t>
            </a:r>
            <a:r>
              <a:rPr lang="en-US" sz="2800" b="1" dirty="0" err="1">
                <a:solidFill>
                  <a:schemeClr val="accent3">
                    <a:lumMod val="50000"/>
                  </a:schemeClr>
                </a:solidFill>
              </a:rPr>
              <a:t>Zonta</a:t>
            </a:r>
            <a:r>
              <a:rPr lang="en-US" sz="2800" b="1" dirty="0">
                <a:solidFill>
                  <a:schemeClr val="accent3">
                    <a:lumMod val="50000"/>
                  </a:schemeClr>
                </a:solidFill>
              </a:rPr>
              <a:t> USA Think Tanks on Climate </a:t>
            </a:r>
          </a:p>
          <a:p>
            <a:pPr marL="0" indent="0">
              <a:buNone/>
            </a:pPr>
            <a:endParaRPr lang="en-US" sz="2800" b="1" dirty="0">
              <a:solidFill>
                <a:schemeClr val="accent3">
                  <a:lumMod val="50000"/>
                </a:schemeClr>
              </a:solidFill>
            </a:endParaRPr>
          </a:p>
          <a:p>
            <a:endParaRPr lang="en-US" sz="3200" dirty="0"/>
          </a:p>
        </p:txBody>
      </p:sp>
    </p:spTree>
    <p:extLst>
      <p:ext uri="{BB962C8B-B14F-4D97-AF65-F5344CB8AC3E}">
        <p14:creationId xmlns:p14="http://schemas.microsoft.com/office/powerpoint/2010/main" val="1966854666"/>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2804382-D258-DC1E-6C60-9019C51D2548}"/>
              </a:ext>
            </a:extLst>
          </p:cNvPr>
          <p:cNvSpPr>
            <a:spLocks noGrp="1"/>
          </p:cNvSpPr>
          <p:nvPr>
            <p:ph type="title"/>
          </p:nvPr>
        </p:nvSpPr>
        <p:spPr>
          <a:xfrm>
            <a:off x="1052185" y="699848"/>
            <a:ext cx="9068845" cy="697678"/>
          </a:xfrm>
        </p:spPr>
        <p:txBody>
          <a:bodyPr>
            <a:normAutofit fontScale="90000"/>
          </a:bodyPr>
          <a:lstStyle/>
          <a:p>
            <a:r>
              <a:rPr lang="en-US" sz="4000" b="1" dirty="0">
                <a:solidFill>
                  <a:srgbClr val="960000"/>
                </a:solidFill>
              </a:rPr>
              <a:t>What You/Your Club Can Do to Raise Awareness within Your Club</a:t>
            </a:r>
          </a:p>
        </p:txBody>
      </p:sp>
      <p:sp>
        <p:nvSpPr>
          <p:cNvPr id="3" name="Text Placeholder 2">
            <a:extLst>
              <a:ext uri="{FF2B5EF4-FFF2-40B4-BE49-F238E27FC236}">
                <a16:creationId xmlns:a16="http://schemas.microsoft.com/office/drawing/2014/main" id="{FB1B105C-D379-B1A4-04E1-D3B38A576D22}"/>
              </a:ext>
            </a:extLst>
          </p:cNvPr>
          <p:cNvSpPr>
            <a:spLocks noGrp="1"/>
          </p:cNvSpPr>
          <p:nvPr>
            <p:ph type="body" idx="1"/>
          </p:nvPr>
        </p:nvSpPr>
        <p:spPr>
          <a:xfrm>
            <a:off x="754777" y="1397526"/>
            <a:ext cx="9959546" cy="5120642"/>
          </a:xfrm>
        </p:spPr>
        <p:txBody>
          <a:bodyPr>
            <a:normAutofit lnSpcReduction="10000"/>
          </a:bodyPr>
          <a:lstStyle/>
          <a:p>
            <a:r>
              <a:rPr lang="en-US" sz="3200" b="1" dirty="0">
                <a:solidFill>
                  <a:schemeClr val="accent3">
                    <a:lumMod val="50000"/>
                  </a:schemeClr>
                </a:solidFill>
              </a:rPr>
              <a:t>Have people knowledgeable on advocacy and/or substantive issues speak to your club</a:t>
            </a:r>
          </a:p>
          <a:p>
            <a:r>
              <a:rPr lang="en-US" sz="3200" b="1" dirty="0">
                <a:solidFill>
                  <a:schemeClr val="accent3">
                    <a:lumMod val="50000"/>
                  </a:schemeClr>
                </a:solidFill>
              </a:rPr>
              <a:t>Plan a movie night and view a film related to a </a:t>
            </a:r>
            <a:r>
              <a:rPr lang="en-US" sz="3200" b="1" dirty="0" err="1">
                <a:solidFill>
                  <a:schemeClr val="accent3">
                    <a:lumMod val="50000"/>
                  </a:schemeClr>
                </a:solidFill>
              </a:rPr>
              <a:t>Zonta</a:t>
            </a:r>
            <a:r>
              <a:rPr lang="en-US" sz="3200" b="1" dirty="0">
                <a:solidFill>
                  <a:schemeClr val="accent3">
                    <a:lumMod val="50000"/>
                  </a:schemeClr>
                </a:solidFill>
              </a:rPr>
              <a:t> issue—make it fun</a:t>
            </a:r>
          </a:p>
          <a:p>
            <a:r>
              <a:rPr lang="en-US" sz="3200" b="1" dirty="0">
                <a:solidFill>
                  <a:schemeClr val="accent3">
                    <a:lumMod val="50000"/>
                  </a:schemeClr>
                </a:solidFill>
              </a:rPr>
              <a:t>If you have a book club, put a book related to a </a:t>
            </a:r>
            <a:r>
              <a:rPr lang="en-US" sz="3200" b="1" dirty="0" err="1">
                <a:solidFill>
                  <a:schemeClr val="accent3">
                    <a:lumMod val="50000"/>
                  </a:schemeClr>
                </a:solidFill>
              </a:rPr>
              <a:t>Zonta</a:t>
            </a:r>
            <a:r>
              <a:rPr lang="en-US" sz="3200" b="1" dirty="0">
                <a:solidFill>
                  <a:schemeClr val="accent3">
                    <a:lumMod val="50000"/>
                  </a:schemeClr>
                </a:solidFill>
              </a:rPr>
              <a:t> issue on the list</a:t>
            </a:r>
          </a:p>
          <a:p>
            <a:r>
              <a:rPr lang="en-US" sz="3200" b="1" dirty="0">
                <a:solidFill>
                  <a:schemeClr val="accent3">
                    <a:lumMod val="50000"/>
                  </a:schemeClr>
                </a:solidFill>
              </a:rPr>
              <a:t>When you do a service project be sure to add an educational component</a:t>
            </a:r>
          </a:p>
          <a:p>
            <a:r>
              <a:rPr lang="en-US" sz="3200" b="1" dirty="0">
                <a:solidFill>
                  <a:schemeClr val="accent3">
                    <a:lumMod val="50000"/>
                  </a:schemeClr>
                </a:solidFill>
              </a:rPr>
              <a:t>Emphasize not just the issue but what people can do to make it better</a:t>
            </a:r>
          </a:p>
          <a:p>
            <a:endParaRPr lang="en-US" dirty="0"/>
          </a:p>
        </p:txBody>
      </p:sp>
    </p:spTree>
    <p:extLst>
      <p:ext uri="{BB962C8B-B14F-4D97-AF65-F5344CB8AC3E}">
        <p14:creationId xmlns:p14="http://schemas.microsoft.com/office/powerpoint/2010/main" val="1910712467"/>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8B592-1C8B-BCC5-80F0-C4937280C924}"/>
              </a:ext>
            </a:extLst>
          </p:cNvPr>
          <p:cNvSpPr>
            <a:spLocks noGrp="1"/>
          </p:cNvSpPr>
          <p:nvPr>
            <p:ph type="title"/>
          </p:nvPr>
        </p:nvSpPr>
        <p:spPr>
          <a:xfrm>
            <a:off x="829931" y="997462"/>
            <a:ext cx="9959548" cy="697678"/>
          </a:xfrm>
        </p:spPr>
        <p:txBody>
          <a:bodyPr>
            <a:noAutofit/>
          </a:bodyPr>
          <a:lstStyle/>
          <a:p>
            <a:r>
              <a:rPr lang="en-US" sz="4000" b="1" dirty="0">
                <a:solidFill>
                  <a:srgbClr val="960000"/>
                </a:solidFill>
              </a:rPr>
              <a:t>What Can/Your Club Do to Raise Awareness Within Your Community </a:t>
            </a:r>
          </a:p>
        </p:txBody>
      </p:sp>
      <p:sp>
        <p:nvSpPr>
          <p:cNvPr id="3" name="Text Placeholder 2">
            <a:extLst>
              <a:ext uri="{FF2B5EF4-FFF2-40B4-BE49-F238E27FC236}">
                <a16:creationId xmlns:a16="http://schemas.microsoft.com/office/drawing/2014/main" id="{6A9F32C5-014D-A6A1-EC6F-09FD4D277321}"/>
              </a:ext>
            </a:extLst>
          </p:cNvPr>
          <p:cNvSpPr>
            <a:spLocks noGrp="1"/>
          </p:cNvSpPr>
          <p:nvPr>
            <p:ph type="body" idx="1"/>
          </p:nvPr>
        </p:nvSpPr>
        <p:spPr>
          <a:xfrm>
            <a:off x="361582" y="1762202"/>
            <a:ext cx="9959546" cy="4490420"/>
          </a:xfrm>
        </p:spPr>
        <p:txBody>
          <a:bodyPr>
            <a:normAutofit fontScale="92500" lnSpcReduction="20000"/>
          </a:bodyPr>
          <a:lstStyle/>
          <a:p>
            <a:r>
              <a:rPr lang="en-US" sz="3200" b="1" dirty="0">
                <a:solidFill>
                  <a:schemeClr val="accent3">
                    <a:lumMod val="50000"/>
                  </a:schemeClr>
                </a:solidFill>
              </a:rPr>
              <a:t>Hold an educational event for the community-collaborate with a like-minded organization to maximize impact/attendance</a:t>
            </a:r>
          </a:p>
          <a:p>
            <a:r>
              <a:rPr lang="en-US" sz="3200" b="1" dirty="0">
                <a:solidFill>
                  <a:schemeClr val="accent3">
                    <a:lumMod val="50000"/>
                  </a:schemeClr>
                </a:solidFill>
              </a:rPr>
              <a:t>Hand out information about important topics at 16 Days or other events—keep it readable</a:t>
            </a:r>
          </a:p>
          <a:p>
            <a:r>
              <a:rPr lang="en-US" sz="3200" b="1" dirty="0">
                <a:solidFill>
                  <a:schemeClr val="accent3">
                    <a:lumMod val="50000"/>
                  </a:schemeClr>
                </a:solidFill>
              </a:rPr>
              <a:t>Create posters and ask local businesses to post</a:t>
            </a:r>
          </a:p>
          <a:p>
            <a:r>
              <a:rPr lang="en-US" sz="3200" b="1" dirty="0">
                <a:solidFill>
                  <a:schemeClr val="accent3">
                    <a:lumMod val="50000"/>
                  </a:schemeClr>
                </a:solidFill>
              </a:rPr>
              <a:t>Offer to speak to schools or other organizations on a topic</a:t>
            </a:r>
          </a:p>
          <a:p>
            <a:r>
              <a:rPr lang="en-US" sz="3200" b="1" dirty="0">
                <a:solidFill>
                  <a:schemeClr val="accent3">
                    <a:lumMod val="50000"/>
                  </a:schemeClr>
                </a:solidFill>
              </a:rPr>
              <a:t>Share FAF opportunity with like-minded organizations</a:t>
            </a:r>
            <a:endParaRPr lang="en-US" sz="2000" b="1" dirty="0">
              <a:solidFill>
                <a:schemeClr val="accent3">
                  <a:lumMod val="50000"/>
                </a:schemeClr>
              </a:solidFill>
            </a:endParaRPr>
          </a:p>
        </p:txBody>
      </p:sp>
    </p:spTree>
    <p:extLst>
      <p:ext uri="{BB962C8B-B14F-4D97-AF65-F5344CB8AC3E}">
        <p14:creationId xmlns:p14="http://schemas.microsoft.com/office/powerpoint/2010/main" val="144918529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91A60-A715-78C5-7522-021DD73A8ECC}"/>
              </a:ext>
            </a:extLst>
          </p:cNvPr>
          <p:cNvSpPr>
            <a:spLocks noGrp="1"/>
          </p:cNvSpPr>
          <p:nvPr>
            <p:ph type="title"/>
          </p:nvPr>
        </p:nvSpPr>
        <p:spPr>
          <a:xfrm>
            <a:off x="375781" y="270758"/>
            <a:ext cx="11177788" cy="1028592"/>
          </a:xfrm>
        </p:spPr>
        <p:txBody>
          <a:bodyPr>
            <a:noAutofit/>
          </a:bodyPr>
          <a:lstStyle/>
          <a:p>
            <a:r>
              <a:rPr lang="en-US" sz="4000" b="1" dirty="0">
                <a:solidFill>
                  <a:schemeClr val="accent6">
                    <a:lumMod val="50000"/>
                  </a:schemeClr>
                </a:solidFill>
              </a:rPr>
              <a:t>    </a:t>
            </a:r>
            <a:r>
              <a:rPr lang="en-US" sz="4000" b="1" dirty="0">
                <a:solidFill>
                  <a:srgbClr val="960000"/>
                </a:solidFill>
              </a:rPr>
              <a:t>What You/Your Club Can Do to Influence Passage and Implementation of Laws</a:t>
            </a:r>
          </a:p>
        </p:txBody>
      </p:sp>
      <p:sp>
        <p:nvSpPr>
          <p:cNvPr id="3" name="Text Placeholder 2">
            <a:extLst>
              <a:ext uri="{FF2B5EF4-FFF2-40B4-BE49-F238E27FC236}">
                <a16:creationId xmlns:a16="http://schemas.microsoft.com/office/drawing/2014/main" id="{D16D6015-008A-0E25-CD2F-A896B95EF257}"/>
              </a:ext>
            </a:extLst>
          </p:cNvPr>
          <p:cNvSpPr>
            <a:spLocks noGrp="1"/>
          </p:cNvSpPr>
          <p:nvPr>
            <p:ph type="body" idx="1"/>
          </p:nvPr>
        </p:nvSpPr>
        <p:spPr>
          <a:xfrm>
            <a:off x="375781" y="1717288"/>
            <a:ext cx="9959548" cy="5430643"/>
          </a:xfrm>
        </p:spPr>
        <p:txBody>
          <a:bodyPr>
            <a:normAutofit fontScale="70000" lnSpcReduction="20000"/>
          </a:bodyPr>
          <a:lstStyle/>
          <a:p>
            <a:r>
              <a:rPr lang="en-US" sz="4100" b="1" dirty="0">
                <a:solidFill>
                  <a:schemeClr val="accent3">
                    <a:lumMod val="50000"/>
                  </a:schemeClr>
                </a:solidFill>
              </a:rPr>
              <a:t>Ask club members and others to sign up for FAF’s</a:t>
            </a:r>
          </a:p>
          <a:p>
            <a:r>
              <a:rPr lang="en-US" sz="4100" b="1" dirty="0">
                <a:solidFill>
                  <a:schemeClr val="accent3">
                    <a:lumMod val="50000"/>
                  </a:schemeClr>
                </a:solidFill>
              </a:rPr>
              <a:t>Plan a postcard, letter-writing or petition signing party on a significant topic</a:t>
            </a:r>
          </a:p>
          <a:p>
            <a:r>
              <a:rPr lang="en-US" sz="4100" b="1" dirty="0">
                <a:solidFill>
                  <a:schemeClr val="accent3">
                    <a:lumMod val="50000"/>
                  </a:schemeClr>
                </a:solidFill>
              </a:rPr>
              <a:t>Plan a phone calling, emailing, texting, etc. campaign on an issue</a:t>
            </a:r>
          </a:p>
          <a:p>
            <a:r>
              <a:rPr lang="en-US" sz="4100" b="1" dirty="0">
                <a:solidFill>
                  <a:schemeClr val="accent3">
                    <a:lumMod val="50000"/>
                  </a:schemeClr>
                </a:solidFill>
              </a:rPr>
              <a:t>Explore whether your members have relationships with legislators that could be pursued</a:t>
            </a:r>
          </a:p>
          <a:p>
            <a:r>
              <a:rPr lang="en-US" sz="4100" b="1" dirty="0">
                <a:solidFill>
                  <a:schemeClr val="accent3">
                    <a:lumMod val="50000"/>
                  </a:schemeClr>
                </a:solidFill>
              </a:rPr>
              <a:t>Choose a topic on which to meet with legislators</a:t>
            </a:r>
          </a:p>
          <a:p>
            <a:r>
              <a:rPr lang="en-US" sz="4100" b="1" dirty="0">
                <a:solidFill>
                  <a:schemeClr val="accent3">
                    <a:lumMod val="50000"/>
                  </a:schemeClr>
                </a:solidFill>
              </a:rPr>
              <a:t>Lead your club in joining state coalitions on important topics</a:t>
            </a:r>
          </a:p>
          <a:p>
            <a:r>
              <a:rPr lang="en-US" sz="4100" b="1" dirty="0">
                <a:solidFill>
                  <a:schemeClr val="accent3">
                    <a:lumMod val="50000"/>
                  </a:schemeClr>
                </a:solidFill>
              </a:rPr>
              <a:t>Work with local officials on trauma informed care</a:t>
            </a:r>
          </a:p>
        </p:txBody>
      </p:sp>
    </p:spTree>
    <p:extLst>
      <p:ext uri="{BB962C8B-B14F-4D97-AF65-F5344CB8AC3E}">
        <p14:creationId xmlns:p14="http://schemas.microsoft.com/office/powerpoint/2010/main" val="4288836866"/>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90CFD-31B6-32CF-443D-F014D2810098}"/>
              </a:ext>
            </a:extLst>
          </p:cNvPr>
          <p:cNvSpPr>
            <a:spLocks noGrp="1"/>
          </p:cNvSpPr>
          <p:nvPr>
            <p:ph type="title"/>
          </p:nvPr>
        </p:nvSpPr>
        <p:spPr>
          <a:xfrm>
            <a:off x="526093" y="276101"/>
            <a:ext cx="11027476" cy="697678"/>
          </a:xfrm>
        </p:spPr>
        <p:txBody>
          <a:bodyPr/>
          <a:lstStyle/>
          <a:p>
            <a:r>
              <a:rPr lang="en-US" dirty="0"/>
              <a:t>	</a:t>
            </a:r>
            <a:r>
              <a:rPr lang="en-US" b="1" dirty="0">
                <a:solidFill>
                  <a:srgbClr val="960000"/>
                </a:solidFill>
              </a:rPr>
              <a:t>Advocating with Different levels of Government</a:t>
            </a:r>
          </a:p>
        </p:txBody>
      </p:sp>
      <p:sp>
        <p:nvSpPr>
          <p:cNvPr id="3" name="Text Placeholder 2">
            <a:extLst>
              <a:ext uri="{FF2B5EF4-FFF2-40B4-BE49-F238E27FC236}">
                <a16:creationId xmlns:a16="http://schemas.microsoft.com/office/drawing/2014/main" id="{48B11B94-8C79-D1F5-8391-224ABBBF22C2}"/>
              </a:ext>
            </a:extLst>
          </p:cNvPr>
          <p:cNvSpPr>
            <a:spLocks noGrp="1"/>
          </p:cNvSpPr>
          <p:nvPr>
            <p:ph type="body" idx="1"/>
          </p:nvPr>
        </p:nvSpPr>
        <p:spPr>
          <a:xfrm>
            <a:off x="526093" y="1084936"/>
            <a:ext cx="9959546" cy="5334124"/>
          </a:xfrm>
        </p:spPr>
        <p:txBody>
          <a:bodyPr>
            <a:normAutofit fontScale="92500" lnSpcReduction="10000"/>
          </a:bodyPr>
          <a:lstStyle/>
          <a:p>
            <a:r>
              <a:rPr lang="en-US" sz="2800" b="1" dirty="0">
                <a:solidFill>
                  <a:schemeClr val="accent3">
                    <a:lumMod val="50000"/>
                  </a:schemeClr>
                </a:solidFill>
              </a:rPr>
              <a:t>International—US Women’s Caucus</a:t>
            </a:r>
          </a:p>
          <a:p>
            <a:r>
              <a:rPr lang="en-US" sz="2800" b="1" dirty="0">
                <a:solidFill>
                  <a:schemeClr val="accent3">
                    <a:lumMod val="50000"/>
                  </a:schemeClr>
                </a:solidFill>
              </a:rPr>
              <a:t>Federal—Zonta USA Women’s Caucus—</a:t>
            </a:r>
            <a:r>
              <a:rPr lang="en-US" sz="2800" b="1" dirty="0">
                <a:solidFill>
                  <a:schemeClr val="accent3">
                    <a:lumMod val="50000"/>
                  </a:schemeClr>
                </a:solidFill>
                <a:hlinkClick r:id="rId2"/>
              </a:rPr>
              <a:t>find legislators</a:t>
            </a:r>
            <a:endParaRPr lang="en-US" sz="2800" b="1" dirty="0">
              <a:solidFill>
                <a:schemeClr val="accent3">
                  <a:lumMod val="50000"/>
                </a:schemeClr>
              </a:solidFill>
            </a:endParaRPr>
          </a:p>
          <a:p>
            <a:r>
              <a:rPr lang="en-US" sz="2800" b="1" dirty="0">
                <a:solidFill>
                  <a:schemeClr val="accent3">
                    <a:lumMod val="50000"/>
                  </a:schemeClr>
                </a:solidFill>
              </a:rPr>
              <a:t>State—find </a:t>
            </a:r>
            <a:r>
              <a:rPr lang="en-US" sz="2800" b="1" dirty="0">
                <a:solidFill>
                  <a:schemeClr val="accent3">
                    <a:lumMod val="50000"/>
                  </a:schemeClr>
                </a:solidFill>
                <a:hlinkClick r:id="rId3"/>
              </a:rPr>
              <a:t>state legislator info</a:t>
            </a:r>
            <a:r>
              <a:rPr lang="en-US" sz="2800" b="1" dirty="0">
                <a:solidFill>
                  <a:schemeClr val="accent3">
                    <a:lumMod val="50000"/>
                  </a:schemeClr>
                </a:solidFill>
              </a:rPr>
              <a:t> by state</a:t>
            </a:r>
          </a:p>
          <a:p>
            <a:pPr marL="381000" lvl="1" indent="0">
              <a:buNone/>
            </a:pPr>
            <a:r>
              <a:rPr lang="en-US" sz="2800" b="1" dirty="0">
                <a:solidFill>
                  <a:schemeClr val="accent3">
                    <a:lumMod val="50000"/>
                  </a:schemeClr>
                </a:solidFill>
              </a:rPr>
              <a:t>Caucus will let you know when we are aware of pertinent state issue</a:t>
            </a:r>
          </a:p>
          <a:p>
            <a:pPr marL="381000" lvl="1" indent="0">
              <a:buNone/>
            </a:pPr>
            <a:r>
              <a:rPr lang="en-US" sz="2800" b="1" dirty="0">
                <a:solidFill>
                  <a:schemeClr val="accent3">
                    <a:lumMod val="50000"/>
                  </a:schemeClr>
                </a:solidFill>
              </a:rPr>
              <a:t>Join state coalitions</a:t>
            </a:r>
          </a:p>
          <a:p>
            <a:pPr marL="381000" lvl="1" indent="0">
              <a:buNone/>
            </a:pPr>
            <a:r>
              <a:rPr lang="en-US" sz="2800" b="1" dirty="0">
                <a:solidFill>
                  <a:schemeClr val="accent3">
                    <a:lumMod val="50000"/>
                  </a:schemeClr>
                </a:solidFill>
              </a:rPr>
              <a:t>Ask those you support, like domestic violence centers, to keep you informed</a:t>
            </a:r>
          </a:p>
          <a:p>
            <a:pPr marL="381000" lvl="1" indent="0">
              <a:buNone/>
            </a:pPr>
            <a:r>
              <a:rPr lang="en-US" sz="2800" b="1" dirty="0">
                <a:solidFill>
                  <a:schemeClr val="accent3">
                    <a:lumMod val="50000"/>
                  </a:schemeClr>
                </a:solidFill>
              </a:rPr>
              <a:t>See if there are umbrella organizations benefitting women</a:t>
            </a:r>
          </a:p>
          <a:p>
            <a:r>
              <a:rPr lang="en-US" sz="2800" b="1" dirty="0">
                <a:solidFill>
                  <a:schemeClr val="accent3">
                    <a:lumMod val="50000"/>
                  </a:schemeClr>
                </a:solidFill>
              </a:rPr>
              <a:t>Local—work with local law enforcement regarding implementation of laws especially around violence against women</a:t>
            </a:r>
          </a:p>
        </p:txBody>
      </p:sp>
    </p:spTree>
    <p:extLst>
      <p:ext uri="{BB962C8B-B14F-4D97-AF65-F5344CB8AC3E}">
        <p14:creationId xmlns:p14="http://schemas.microsoft.com/office/powerpoint/2010/main" val="839867536"/>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4FB4B-F8B3-ECED-11DC-146C7D4FA476}"/>
              </a:ext>
            </a:extLst>
          </p:cNvPr>
          <p:cNvSpPr>
            <a:spLocks noGrp="1"/>
          </p:cNvSpPr>
          <p:nvPr>
            <p:ph type="title"/>
          </p:nvPr>
        </p:nvSpPr>
        <p:spPr>
          <a:xfrm>
            <a:off x="413359" y="181940"/>
            <a:ext cx="11117908" cy="697678"/>
          </a:xfrm>
        </p:spPr>
        <p:txBody>
          <a:bodyPr>
            <a:normAutofit fontScale="90000"/>
          </a:bodyPr>
          <a:lstStyle/>
          <a:p>
            <a:r>
              <a:rPr lang="en-US" sz="4000" b="1" dirty="0">
                <a:solidFill>
                  <a:schemeClr val="accent6">
                    <a:lumMod val="50000"/>
                  </a:schemeClr>
                </a:solidFill>
              </a:rPr>
              <a:t>		</a:t>
            </a:r>
            <a:r>
              <a:rPr lang="en-US" sz="4000" b="1" dirty="0">
                <a:solidFill>
                  <a:srgbClr val="960000"/>
                </a:solidFill>
              </a:rPr>
              <a:t>Strategic Tips for Advocacy</a:t>
            </a:r>
          </a:p>
        </p:txBody>
      </p:sp>
      <p:sp>
        <p:nvSpPr>
          <p:cNvPr id="3" name="Text Placeholder 2">
            <a:extLst>
              <a:ext uri="{FF2B5EF4-FFF2-40B4-BE49-F238E27FC236}">
                <a16:creationId xmlns:a16="http://schemas.microsoft.com/office/drawing/2014/main" id="{1BAB13DB-ECBA-A820-7E38-3FA1E2C6AC7D}"/>
              </a:ext>
            </a:extLst>
          </p:cNvPr>
          <p:cNvSpPr>
            <a:spLocks noGrp="1"/>
          </p:cNvSpPr>
          <p:nvPr>
            <p:ph type="body" idx="1"/>
          </p:nvPr>
        </p:nvSpPr>
        <p:spPr>
          <a:xfrm>
            <a:off x="583384" y="1330516"/>
            <a:ext cx="9959546" cy="5527484"/>
          </a:xfrm>
        </p:spPr>
        <p:txBody>
          <a:bodyPr>
            <a:normAutofit/>
          </a:bodyPr>
          <a:lstStyle/>
          <a:p>
            <a:r>
              <a:rPr lang="en-US" sz="2600" b="1" dirty="0">
                <a:solidFill>
                  <a:schemeClr val="accent3">
                    <a:lumMod val="50000"/>
                  </a:schemeClr>
                </a:solidFill>
              </a:rPr>
              <a:t>Identify allies and challengers, and bring in other constituencies from the beginning</a:t>
            </a:r>
          </a:p>
          <a:p>
            <a:r>
              <a:rPr lang="en-US" sz="2600" b="1" dirty="0">
                <a:solidFill>
                  <a:schemeClr val="accent3">
                    <a:lumMod val="50000"/>
                  </a:schemeClr>
                </a:solidFill>
              </a:rPr>
              <a:t>Make everyone feel heard and give everyone credit</a:t>
            </a:r>
          </a:p>
          <a:p>
            <a:r>
              <a:rPr lang="en-US" sz="2600" b="1" dirty="0">
                <a:solidFill>
                  <a:schemeClr val="accent3">
                    <a:lumMod val="50000"/>
                  </a:schemeClr>
                </a:solidFill>
              </a:rPr>
              <a:t>Ask questions—learn what a legislator’s interests and objections are</a:t>
            </a:r>
          </a:p>
          <a:p>
            <a:r>
              <a:rPr lang="en-US" sz="2600" b="1" dirty="0">
                <a:solidFill>
                  <a:schemeClr val="accent3">
                    <a:lumMod val="50000"/>
                  </a:schemeClr>
                </a:solidFill>
              </a:rPr>
              <a:t>Think in terms of how the legislation will benefit the white, male majority</a:t>
            </a:r>
          </a:p>
          <a:p>
            <a:r>
              <a:rPr lang="en-US" sz="2600" b="1" dirty="0">
                <a:solidFill>
                  <a:schemeClr val="accent3">
                    <a:lumMod val="50000"/>
                  </a:schemeClr>
                </a:solidFill>
              </a:rPr>
              <a:t>Use personal anecdotes on an issue as much as possible</a:t>
            </a:r>
          </a:p>
          <a:p>
            <a:r>
              <a:rPr lang="en-US" sz="2600" b="1" dirty="0">
                <a:solidFill>
                  <a:schemeClr val="accent3">
                    <a:lumMod val="50000"/>
                  </a:schemeClr>
                </a:solidFill>
              </a:rPr>
              <a:t>Stay on message and give people grace</a:t>
            </a:r>
          </a:p>
          <a:p>
            <a:r>
              <a:rPr lang="en-US" sz="2600" b="1" dirty="0">
                <a:solidFill>
                  <a:schemeClr val="accent3">
                    <a:lumMod val="50000"/>
                  </a:schemeClr>
                </a:solidFill>
              </a:rPr>
              <a:t>Advocacy begins with our kids/grandkids</a:t>
            </a:r>
          </a:p>
        </p:txBody>
      </p:sp>
    </p:spTree>
    <p:extLst>
      <p:ext uri="{BB962C8B-B14F-4D97-AF65-F5344CB8AC3E}">
        <p14:creationId xmlns:p14="http://schemas.microsoft.com/office/powerpoint/2010/main" val="407930644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A143B-61F7-8AD1-027C-3D6078BBC953}"/>
              </a:ext>
            </a:extLst>
          </p:cNvPr>
          <p:cNvSpPr>
            <a:spLocks noGrp="1"/>
          </p:cNvSpPr>
          <p:nvPr>
            <p:ph type="title"/>
          </p:nvPr>
        </p:nvSpPr>
        <p:spPr>
          <a:xfrm>
            <a:off x="1594020" y="92037"/>
            <a:ext cx="9959548" cy="697678"/>
          </a:xfrm>
        </p:spPr>
        <p:txBody>
          <a:bodyPr>
            <a:normAutofit fontScale="90000"/>
          </a:bodyPr>
          <a:lstStyle/>
          <a:p>
            <a:r>
              <a:rPr lang="en-US" dirty="0"/>
              <a:t>	</a:t>
            </a:r>
            <a:r>
              <a:rPr lang="en-US" sz="4400" b="1" dirty="0">
                <a:solidFill>
                  <a:srgbClr val="960000"/>
                </a:solidFill>
              </a:rPr>
              <a:t>ERA Petition</a:t>
            </a:r>
          </a:p>
        </p:txBody>
      </p:sp>
      <p:sp>
        <p:nvSpPr>
          <p:cNvPr id="3" name="Text Placeholder 2">
            <a:extLst>
              <a:ext uri="{FF2B5EF4-FFF2-40B4-BE49-F238E27FC236}">
                <a16:creationId xmlns:a16="http://schemas.microsoft.com/office/drawing/2014/main" id="{87DCEC61-01C5-E1B0-0F39-2FDCCB77F3AA}"/>
              </a:ext>
            </a:extLst>
          </p:cNvPr>
          <p:cNvSpPr>
            <a:spLocks noGrp="1"/>
          </p:cNvSpPr>
          <p:nvPr>
            <p:ph type="body" idx="1"/>
          </p:nvPr>
        </p:nvSpPr>
        <p:spPr>
          <a:xfrm>
            <a:off x="255874" y="1334392"/>
            <a:ext cx="9959548" cy="4514973"/>
          </a:xfrm>
        </p:spPr>
        <p:txBody>
          <a:bodyPr>
            <a:noAutofit/>
          </a:bodyPr>
          <a:lstStyle/>
          <a:p>
            <a:r>
              <a:rPr lang="en-US" sz="2400" b="1" i="0" u="none" strike="noStrike" dirty="0">
                <a:solidFill>
                  <a:schemeClr val="accent3">
                    <a:lumMod val="50000"/>
                  </a:schemeClr>
                </a:solidFill>
                <a:effectLst/>
                <a:latin typeface="verdana" panose="020B0604030504040204" pitchFamily="34" charset="0"/>
              </a:rPr>
              <a:t>SIGN-4-ERA Petition, national petition campaign led by Hunter College students supporting the ERA--</a:t>
            </a:r>
            <a:r>
              <a:rPr lang="en-US" sz="2400" b="1" i="0" u="sng" dirty="0">
                <a:solidFill>
                  <a:schemeClr val="accent3">
                    <a:lumMod val="50000"/>
                  </a:schemeClr>
                </a:solidFill>
                <a:effectLst/>
                <a:latin typeface="verdana" panose="020B0604030504040204" pitchFamily="34" charset="0"/>
                <a:hlinkClick r:id="rId2">
                  <a:extLst>
                    <a:ext uri="{A12FA001-AC4F-418D-AE19-62706E023703}">
                      <ahyp:hlinkClr xmlns:ahyp="http://schemas.microsoft.com/office/drawing/2018/hyperlinkcolor" val="tx"/>
                    </a:ext>
                  </a:extLst>
                </a:hlinkClick>
              </a:rPr>
              <a:t>https://www.sign4era.org/</a:t>
            </a:r>
            <a:r>
              <a:rPr lang="en-US" sz="2400" b="1" i="0" u="none" strike="noStrike" dirty="0">
                <a:solidFill>
                  <a:schemeClr val="accent3">
                    <a:lumMod val="50000"/>
                  </a:schemeClr>
                </a:solidFill>
                <a:effectLst/>
                <a:latin typeface="verdana" panose="020B0604030504040204" pitchFamily="34" charset="0"/>
              </a:rPr>
              <a:t> or using the QR code</a:t>
            </a:r>
          </a:p>
          <a:p>
            <a:r>
              <a:rPr lang="en-US" sz="2400" b="1" dirty="0">
                <a:solidFill>
                  <a:schemeClr val="accent3">
                    <a:lumMod val="50000"/>
                  </a:schemeClr>
                </a:solidFill>
                <a:latin typeface="verdana" panose="020B0604030504040204" pitchFamily="34" charset="0"/>
              </a:rPr>
              <a:t>Calls</a:t>
            </a:r>
            <a:r>
              <a:rPr lang="en-US" sz="2400" b="1" i="0" u="none" strike="noStrike" dirty="0">
                <a:solidFill>
                  <a:schemeClr val="accent3">
                    <a:lumMod val="50000"/>
                  </a:schemeClr>
                </a:solidFill>
                <a:effectLst/>
                <a:latin typeface="verdana" panose="020B0604030504040204" pitchFamily="34" charset="0"/>
              </a:rPr>
              <a:t> on Congress to recognize the fact that the ERA has already been ratified by the necessary 38 states</a:t>
            </a:r>
            <a:endParaRPr lang="en-US" sz="2400" b="1" dirty="0">
              <a:solidFill>
                <a:schemeClr val="accent3">
                  <a:lumMod val="50000"/>
                </a:schemeClr>
              </a:solidFill>
              <a:latin typeface="verdana" panose="020B0604030504040204" pitchFamily="34" charset="0"/>
            </a:endParaRPr>
          </a:p>
          <a:p>
            <a:r>
              <a:rPr lang="en-US" sz="2400" b="1" i="0" u="none" strike="noStrike" dirty="0">
                <a:solidFill>
                  <a:schemeClr val="accent3">
                    <a:lumMod val="50000"/>
                  </a:schemeClr>
                </a:solidFill>
                <a:effectLst/>
                <a:latin typeface="verdana" panose="020B0604030504040204" pitchFamily="34" charset="0"/>
              </a:rPr>
              <a:t>Nearly 100,000 signatures with goal of over a million</a:t>
            </a:r>
          </a:p>
          <a:p>
            <a:r>
              <a:rPr lang="en-US" sz="2400" b="1" dirty="0">
                <a:solidFill>
                  <a:schemeClr val="accent3">
                    <a:lumMod val="50000"/>
                  </a:schemeClr>
                </a:solidFill>
                <a:latin typeface="verdana" panose="020B0604030504040204" pitchFamily="34" charset="0"/>
              </a:rPr>
              <a:t>E</a:t>
            </a:r>
            <a:r>
              <a:rPr lang="en-US" sz="2400" b="1" i="0" u="none" strike="noStrike" dirty="0">
                <a:solidFill>
                  <a:schemeClr val="accent3">
                    <a:lumMod val="50000"/>
                  </a:schemeClr>
                </a:solidFill>
                <a:effectLst/>
                <a:latin typeface="verdana" panose="020B0604030504040204" pitchFamily="34" charset="0"/>
              </a:rPr>
              <a:t>asy way to get members, friends and colleagues more involved in getting the ERA across the finish line</a:t>
            </a:r>
          </a:p>
          <a:p>
            <a:r>
              <a:rPr lang="en-US" sz="2400" b="1" dirty="0">
                <a:solidFill>
                  <a:schemeClr val="accent3">
                    <a:lumMod val="50000"/>
                  </a:schemeClr>
                </a:solidFill>
                <a:latin typeface="verdana" panose="020B0604030504040204" pitchFamily="34" charset="0"/>
              </a:rPr>
              <a:t>Mayors for the Equal Rights Act</a:t>
            </a:r>
          </a:p>
          <a:p>
            <a:r>
              <a:rPr lang="en-US" sz="2400" b="1" i="0" u="sng" dirty="0">
                <a:solidFill>
                  <a:schemeClr val="accent3">
                    <a:lumMod val="50000"/>
                  </a:schemeClr>
                </a:solidFill>
                <a:effectLst/>
                <a:latin typeface="verdana" panose="020B0604030504040204" pitchFamily="34" charset="0"/>
                <a:hlinkClick r:id="rId3">
                  <a:extLst>
                    <a:ext uri="{A12FA001-AC4F-418D-AE19-62706E023703}">
                      <ahyp:hlinkClr xmlns:ahyp="http://schemas.microsoft.com/office/drawing/2018/hyperlinkcolor" val="tx"/>
                    </a:ext>
                  </a:extLst>
                </a:hlinkClick>
              </a:rPr>
              <a:t>https://www.sign4era.org/era-toolkit/</a:t>
            </a:r>
            <a:endParaRPr lang="en-US" sz="2400" b="1" dirty="0">
              <a:solidFill>
                <a:schemeClr val="accent3">
                  <a:lumMod val="50000"/>
                </a:schemeClr>
              </a:solidFill>
            </a:endParaRPr>
          </a:p>
        </p:txBody>
      </p:sp>
    </p:spTree>
    <p:extLst>
      <p:ext uri="{BB962C8B-B14F-4D97-AF65-F5344CB8AC3E}">
        <p14:creationId xmlns:p14="http://schemas.microsoft.com/office/powerpoint/2010/main" val="187546660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Title 5"/>
          <p:cNvSpPr txBox="1">
            <a:spLocks noGrp="1"/>
          </p:cNvSpPr>
          <p:nvPr>
            <p:ph type="title"/>
          </p:nvPr>
        </p:nvSpPr>
        <p:spPr>
          <a:xfrm>
            <a:off x="1648464" y="136524"/>
            <a:ext cx="9243953" cy="914401"/>
          </a:xfrm>
          <a:prstGeom prst="rect">
            <a:avLst/>
          </a:prstGeom>
        </p:spPr>
        <p:txBody>
          <a:bodyPr/>
          <a:lstStyle>
            <a:lvl1pPr defTabSz="914400">
              <a:defRPr sz="4400" b="1" spc="0">
                <a:solidFill>
                  <a:srgbClr val="6F2B10"/>
                </a:solidFill>
              </a:defRPr>
            </a:lvl1pPr>
          </a:lstStyle>
          <a:p>
            <a:r>
              <a:rPr dirty="0"/>
              <a:t>What is </a:t>
            </a:r>
            <a:r>
              <a:rPr dirty="0" err="1"/>
              <a:t>Zonta</a:t>
            </a:r>
            <a:r>
              <a:rPr dirty="0"/>
              <a:t> advocacy?</a:t>
            </a:r>
          </a:p>
        </p:txBody>
      </p:sp>
      <p:sp>
        <p:nvSpPr>
          <p:cNvPr id="117" name="Text Placeholder 6"/>
          <p:cNvSpPr txBox="1">
            <a:spLocks noGrp="1"/>
          </p:cNvSpPr>
          <p:nvPr>
            <p:ph type="body" idx="1"/>
          </p:nvPr>
        </p:nvSpPr>
        <p:spPr>
          <a:xfrm>
            <a:off x="1648464" y="1427356"/>
            <a:ext cx="9243953" cy="4625046"/>
          </a:xfrm>
          <a:prstGeom prst="rect">
            <a:avLst/>
          </a:prstGeom>
        </p:spPr>
        <p:txBody>
          <a:bodyPr>
            <a:normAutofit lnSpcReduction="10000"/>
          </a:bodyPr>
          <a:lstStyle/>
          <a:p>
            <a:pPr marL="157734" indent="-157734" defTabSz="630936">
              <a:lnSpc>
                <a:spcPct val="81000"/>
              </a:lnSpc>
              <a:spcBef>
                <a:spcPts val="600"/>
              </a:spcBef>
              <a:buSzPct val="60000"/>
              <a:buFont typeface="Arial"/>
              <a:buBlip>
                <a:blip r:embed="rId2"/>
              </a:buBlip>
              <a:defRPr sz="2415" b="1">
                <a:solidFill>
                  <a:srgbClr val="46551E"/>
                </a:solidFill>
              </a:defRPr>
            </a:pPr>
            <a:r>
              <a:rPr dirty="0">
                <a:solidFill>
                  <a:schemeClr val="accent3">
                    <a:lumMod val="50000"/>
                  </a:schemeClr>
                </a:solidFill>
              </a:rPr>
              <a:t>Acti</a:t>
            </a:r>
            <a:r>
              <a:rPr dirty="0"/>
              <a:t>on taken in “the public interest” or for “the greater good” with respect to empowering women and girls.</a:t>
            </a:r>
          </a:p>
          <a:p>
            <a:pPr marL="157734" indent="-157734" defTabSz="630936">
              <a:lnSpc>
                <a:spcPct val="81000"/>
              </a:lnSpc>
              <a:spcBef>
                <a:spcPts val="600"/>
              </a:spcBef>
              <a:buSzPct val="60000"/>
              <a:buFont typeface="Arial"/>
              <a:buBlip>
                <a:blip r:embed="rId2"/>
              </a:buBlip>
              <a:defRPr sz="2415" b="1">
                <a:solidFill>
                  <a:srgbClr val="46551E"/>
                </a:solidFill>
              </a:defRPr>
            </a:pPr>
            <a:endParaRPr dirty="0"/>
          </a:p>
          <a:p>
            <a:pPr marL="157734" indent="-157734" defTabSz="630936">
              <a:lnSpc>
                <a:spcPct val="81000"/>
              </a:lnSpc>
              <a:spcBef>
                <a:spcPts val="600"/>
              </a:spcBef>
              <a:buSzPct val="60000"/>
              <a:buFont typeface="Arial"/>
              <a:buBlip>
                <a:blip r:embed="rId2"/>
              </a:buBlip>
              <a:defRPr sz="2415" b="1">
                <a:solidFill>
                  <a:srgbClr val="46551E"/>
                </a:solidFill>
              </a:defRPr>
            </a:pPr>
            <a:r>
              <a:rPr dirty="0"/>
              <a:t>Expression of support for, or opposition to, a cause, argument or proposal.</a:t>
            </a:r>
          </a:p>
          <a:p>
            <a:pPr marL="157734" indent="-157734" defTabSz="630936">
              <a:lnSpc>
                <a:spcPct val="81000"/>
              </a:lnSpc>
              <a:spcBef>
                <a:spcPts val="600"/>
              </a:spcBef>
              <a:buSzPct val="60000"/>
              <a:buFont typeface="Arial"/>
              <a:buBlip>
                <a:blip r:embed="rId2"/>
              </a:buBlip>
              <a:defRPr sz="2415" b="1">
                <a:solidFill>
                  <a:srgbClr val="46551E"/>
                </a:solidFill>
              </a:defRPr>
            </a:pPr>
            <a:endParaRPr dirty="0"/>
          </a:p>
          <a:p>
            <a:pPr marL="157734" indent="-157734" defTabSz="630936">
              <a:lnSpc>
                <a:spcPct val="81000"/>
              </a:lnSpc>
              <a:spcBef>
                <a:spcPts val="600"/>
              </a:spcBef>
              <a:buSzPct val="60000"/>
              <a:buFont typeface="Arial"/>
              <a:buBlip>
                <a:blip r:embed="rId2"/>
              </a:buBlip>
              <a:defRPr sz="2415" b="1">
                <a:solidFill>
                  <a:srgbClr val="46551E"/>
                </a:solidFill>
              </a:defRPr>
            </a:pPr>
            <a:r>
              <a:rPr dirty="0"/>
              <a:t>May influence the making o</a:t>
            </a:r>
            <a:r>
              <a:rPr lang="en-US" dirty="0"/>
              <a:t>r</a:t>
            </a:r>
            <a:r>
              <a:rPr dirty="0"/>
              <a:t> implementation of laws or general attitudes.</a:t>
            </a:r>
            <a:endParaRPr lang="en-US" dirty="0"/>
          </a:p>
          <a:p>
            <a:pPr marL="157734" indent="-157734" defTabSz="630936">
              <a:lnSpc>
                <a:spcPct val="81000"/>
              </a:lnSpc>
              <a:spcBef>
                <a:spcPts val="600"/>
              </a:spcBef>
              <a:buSzPct val="60000"/>
              <a:buFont typeface="Arial"/>
              <a:buBlip>
                <a:blip r:embed="rId2"/>
              </a:buBlip>
              <a:defRPr sz="2415" b="1">
                <a:solidFill>
                  <a:srgbClr val="46551E"/>
                </a:solidFill>
              </a:defRPr>
            </a:pPr>
            <a:endParaRPr lang="en-US" dirty="0"/>
          </a:p>
          <a:p>
            <a:pPr marL="157734" indent="-157734" defTabSz="630936">
              <a:lnSpc>
                <a:spcPct val="81000"/>
              </a:lnSpc>
              <a:spcBef>
                <a:spcPts val="600"/>
              </a:spcBef>
              <a:buSzPct val="60000"/>
              <a:buBlip>
                <a:blip r:embed="rId2"/>
              </a:buBlip>
              <a:defRPr sz="2415" b="1">
                <a:solidFill>
                  <a:srgbClr val="46551E"/>
                </a:solidFill>
              </a:defRPr>
            </a:pPr>
            <a:r>
              <a:rPr lang="en-US" dirty="0"/>
              <a:t>Encompasses both education/raising awareness and legislative action.</a:t>
            </a:r>
          </a:p>
          <a:p>
            <a:pPr defTabSz="630936">
              <a:lnSpc>
                <a:spcPct val="81000"/>
              </a:lnSpc>
              <a:spcBef>
                <a:spcPts val="600"/>
              </a:spcBef>
              <a:buSzPct val="60000"/>
              <a:defRPr sz="2415" b="1">
                <a:solidFill>
                  <a:srgbClr val="46551E"/>
                </a:solidFill>
              </a:defRPr>
            </a:pPr>
            <a:endParaRPr dirty="0"/>
          </a:p>
          <a:p>
            <a:pPr marL="157734" indent="-157734" defTabSz="630936">
              <a:lnSpc>
                <a:spcPct val="81000"/>
              </a:lnSpc>
              <a:spcBef>
                <a:spcPts val="600"/>
              </a:spcBef>
              <a:buSzPct val="60000"/>
              <a:buFont typeface="Arial"/>
              <a:buBlip>
                <a:blip r:embed="rId2"/>
              </a:buBlip>
              <a:defRPr sz="2415" b="1">
                <a:solidFill>
                  <a:srgbClr val="46551E"/>
                </a:solidFill>
              </a:defRPr>
            </a:pPr>
            <a:r>
              <a:rPr dirty="0" err="1"/>
              <a:t>Zonta</a:t>
            </a:r>
            <a:r>
              <a:rPr dirty="0"/>
              <a:t> International, its districts and its clubs shall be nonpartisan and nonsectarian.</a:t>
            </a:r>
            <a:endParaRPr lang="en-US" dirty="0"/>
          </a:p>
          <a:p>
            <a:pPr marL="157734" indent="-157734" defTabSz="630936">
              <a:lnSpc>
                <a:spcPct val="81000"/>
              </a:lnSpc>
              <a:spcBef>
                <a:spcPts val="600"/>
              </a:spcBef>
              <a:buSzPct val="60000"/>
              <a:buFont typeface="Arial"/>
              <a:buBlip>
                <a:blip r:embed="rId2"/>
              </a:buBlip>
              <a:defRPr sz="2415" b="1">
                <a:solidFill>
                  <a:srgbClr val="46551E"/>
                </a:solidFill>
              </a:defRPr>
            </a:pPr>
            <a:endParaRPr lang="en-US" dirty="0"/>
          </a:p>
          <a:p>
            <a:pPr defTabSz="630936">
              <a:lnSpc>
                <a:spcPct val="81000"/>
              </a:lnSpc>
              <a:spcBef>
                <a:spcPts val="600"/>
              </a:spcBef>
              <a:buSzPct val="60000"/>
              <a:defRPr sz="2415" b="1">
                <a:solidFill>
                  <a:srgbClr val="46551E"/>
                </a:solidFill>
              </a:defRPr>
            </a:pPr>
            <a:endParaRPr lang="en-US" dirty="0"/>
          </a:p>
          <a:p>
            <a:pPr marL="157734" indent="-157734" defTabSz="630936">
              <a:lnSpc>
                <a:spcPct val="81000"/>
              </a:lnSpc>
              <a:spcBef>
                <a:spcPts val="600"/>
              </a:spcBef>
              <a:buSzPct val="60000"/>
              <a:buFont typeface="Arial"/>
              <a:buBlip>
                <a:blip r:embed="rId2"/>
              </a:buBlip>
              <a:defRPr sz="2415" b="1">
                <a:solidFill>
                  <a:srgbClr val="46551E"/>
                </a:solidFill>
              </a:defRPr>
            </a:pP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C3C69-7B97-6BF3-EAD6-B2ED48DBD412}"/>
              </a:ext>
            </a:extLst>
          </p:cNvPr>
          <p:cNvSpPr>
            <a:spLocks noGrp="1"/>
          </p:cNvSpPr>
          <p:nvPr>
            <p:ph type="title"/>
          </p:nvPr>
        </p:nvSpPr>
        <p:spPr/>
        <p:txBody>
          <a:bodyPr/>
          <a:lstStyle/>
          <a:p>
            <a:r>
              <a:rPr lang="en-US" dirty="0">
                <a:solidFill>
                  <a:srgbClr val="960000"/>
                </a:solidFill>
              </a:rPr>
              <a:t>Sign now!</a:t>
            </a:r>
          </a:p>
        </p:txBody>
      </p:sp>
      <p:sp>
        <p:nvSpPr>
          <p:cNvPr id="3" name="Text Placeholder 2">
            <a:extLst>
              <a:ext uri="{FF2B5EF4-FFF2-40B4-BE49-F238E27FC236}">
                <a16:creationId xmlns:a16="http://schemas.microsoft.com/office/drawing/2014/main" id="{F86681E3-5223-72A8-1688-72B554B17431}"/>
              </a:ext>
            </a:extLst>
          </p:cNvPr>
          <p:cNvSpPr>
            <a:spLocks noGrp="1"/>
          </p:cNvSpPr>
          <p:nvPr>
            <p:ph type="body" idx="1"/>
          </p:nvPr>
        </p:nvSpPr>
        <p:spPr>
          <a:xfrm>
            <a:off x="367387" y="1176276"/>
            <a:ext cx="9959546" cy="5120642"/>
          </a:xfrm>
        </p:spPr>
        <p:txBody>
          <a:bodyPr/>
          <a:lstStyle/>
          <a:p>
            <a:pPr marL="0" indent="0">
              <a:buNone/>
            </a:pPr>
            <a:endParaRPr lang="en-US" dirty="0"/>
          </a:p>
        </p:txBody>
      </p:sp>
      <p:pic>
        <p:nvPicPr>
          <p:cNvPr id="5" name="Picture 4">
            <a:extLst>
              <a:ext uri="{FF2B5EF4-FFF2-40B4-BE49-F238E27FC236}">
                <a16:creationId xmlns:a16="http://schemas.microsoft.com/office/drawing/2014/main" id="{1DDDAA20-AE39-C811-9755-02040545548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202" y="1363685"/>
            <a:ext cx="8203343" cy="4568764"/>
          </a:xfrm>
          <a:prstGeom prst="rect">
            <a:avLst/>
          </a:prstGeom>
        </p:spPr>
      </p:pic>
    </p:spTree>
    <p:extLst>
      <p:ext uri="{BB962C8B-B14F-4D97-AF65-F5344CB8AC3E}">
        <p14:creationId xmlns:p14="http://schemas.microsoft.com/office/powerpoint/2010/main" val="360305622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Political vs Partisan"/>
          <p:cNvSpPr txBox="1">
            <a:spLocks noGrp="1"/>
          </p:cNvSpPr>
          <p:nvPr>
            <p:ph type="title"/>
          </p:nvPr>
        </p:nvSpPr>
        <p:spPr>
          <a:prstGeom prst="rect">
            <a:avLst/>
          </a:prstGeom>
        </p:spPr>
        <p:txBody>
          <a:bodyPr>
            <a:normAutofit fontScale="90000"/>
          </a:bodyPr>
          <a:lstStyle>
            <a:lvl1pPr defTabSz="859492">
              <a:defRPr sz="4136" b="1" spc="-77">
                <a:solidFill>
                  <a:srgbClr val="6F181A"/>
                </a:solidFill>
              </a:defRPr>
            </a:lvl1pPr>
          </a:lstStyle>
          <a:p>
            <a:r>
              <a:t>Political vs Partisan</a:t>
            </a:r>
          </a:p>
        </p:txBody>
      </p:sp>
      <p:pic>
        <p:nvPicPr>
          <p:cNvPr id="4" name="Online Media 3" title="Zonta - Political? Partisan? Find Out Here!">
            <a:hlinkClick r:id="" action="ppaction://media"/>
            <a:extLst>
              <a:ext uri="{FF2B5EF4-FFF2-40B4-BE49-F238E27FC236}">
                <a16:creationId xmlns:a16="http://schemas.microsoft.com/office/drawing/2014/main" id="{FEE33B1F-FF30-0BD3-2D28-F5C7F397F735}"/>
              </a:ext>
            </a:extLst>
          </p:cNvPr>
          <p:cNvPicPr>
            <a:picLocks noRot="1" noChangeAspect="1"/>
          </p:cNvPicPr>
          <p:nvPr>
            <a:videoFile r:link="rId1"/>
          </p:nvPr>
        </p:nvPicPr>
        <p:blipFill>
          <a:blip r:embed="rId3"/>
          <a:stretch>
            <a:fillRect/>
          </a:stretch>
        </p:blipFill>
        <p:spPr>
          <a:xfrm>
            <a:off x="831224" y="1327753"/>
            <a:ext cx="8712200" cy="4914900"/>
          </a:xfrm>
          <a:prstGeom prst="rect">
            <a:avLst/>
          </a:prstGeom>
        </p:spPr>
      </p:pic>
    </p:spTree>
    <p:extLst>
      <p:ext uri="{BB962C8B-B14F-4D97-AF65-F5344CB8AC3E}">
        <p14:creationId xmlns:p14="http://schemas.microsoft.com/office/powerpoint/2010/main" val="262971497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Title 1"/>
          <p:cNvSpPr txBox="1">
            <a:spLocks noGrp="1"/>
          </p:cNvSpPr>
          <p:nvPr>
            <p:ph type="title"/>
          </p:nvPr>
        </p:nvSpPr>
        <p:spPr>
          <a:xfrm>
            <a:off x="162838" y="609600"/>
            <a:ext cx="9111164" cy="1320800"/>
          </a:xfrm>
          <a:prstGeom prst="rect">
            <a:avLst/>
          </a:prstGeom>
        </p:spPr>
        <p:txBody>
          <a:bodyPr/>
          <a:lstStyle>
            <a:lvl1pPr defTabSz="813816">
              <a:defRPr sz="3916" b="1" spc="0">
                <a:solidFill>
                  <a:srgbClr val="6F2B10"/>
                </a:solidFill>
              </a:defRPr>
            </a:lvl1pPr>
          </a:lstStyle>
          <a:p>
            <a:r>
              <a:rPr lang="en-US" dirty="0"/>
              <a:t>	</a:t>
            </a:r>
            <a:r>
              <a:rPr dirty="0"/>
              <a:t>How do we </a:t>
            </a:r>
            <a:r>
              <a:rPr lang="en-US" dirty="0" err="1"/>
              <a:t>Zontians</a:t>
            </a:r>
            <a:r>
              <a:rPr lang="en-US" dirty="0"/>
              <a:t> </a:t>
            </a:r>
            <a:r>
              <a:rPr dirty="0"/>
              <a:t>advocate? </a:t>
            </a:r>
          </a:p>
        </p:txBody>
      </p:sp>
      <p:sp>
        <p:nvSpPr>
          <p:cNvPr id="123" name="Content Placeholder 2"/>
          <p:cNvSpPr txBox="1">
            <a:spLocks noGrp="1"/>
          </p:cNvSpPr>
          <p:nvPr>
            <p:ph idx="1"/>
          </p:nvPr>
        </p:nvSpPr>
        <p:spPr>
          <a:xfrm>
            <a:off x="768997" y="1630055"/>
            <a:ext cx="9228746" cy="4828054"/>
          </a:xfrm>
          <a:prstGeom prst="rect">
            <a:avLst/>
          </a:prstGeom>
        </p:spPr>
        <p:txBody>
          <a:bodyPr>
            <a:normAutofit fontScale="92500" lnSpcReduction="10000"/>
          </a:bodyPr>
          <a:lstStyle/>
          <a:p>
            <a:pPr marL="164592" indent="-164592" defTabSz="658368">
              <a:lnSpc>
                <a:spcPct val="81000"/>
              </a:lnSpc>
              <a:spcBef>
                <a:spcPts val="700"/>
              </a:spcBef>
              <a:buFont typeface="Arial"/>
              <a:buBlip>
                <a:blip r:embed="rId2"/>
              </a:buBlip>
              <a:defRPr sz="2520" b="1">
                <a:solidFill>
                  <a:srgbClr val="46551E"/>
                </a:solidFill>
              </a:defRPr>
            </a:pPr>
            <a:r>
              <a:rPr dirty="0">
                <a:solidFill>
                  <a:schemeClr val="accent3">
                    <a:lumMod val="50000"/>
                  </a:schemeClr>
                </a:solidFill>
              </a:rPr>
              <a:t>International</a:t>
            </a:r>
          </a:p>
          <a:p>
            <a:pPr marL="493776" lvl="1" indent="-164592" defTabSz="658368">
              <a:lnSpc>
                <a:spcPct val="81000"/>
              </a:lnSpc>
              <a:spcBef>
                <a:spcPts val="700"/>
              </a:spcBef>
              <a:buFont typeface="Arial"/>
              <a:buBlip>
                <a:blip r:embed="rId2"/>
              </a:buBlip>
              <a:defRPr sz="2520" b="1">
                <a:solidFill>
                  <a:srgbClr val="46551E"/>
                </a:solidFill>
              </a:defRPr>
            </a:pPr>
            <a:r>
              <a:rPr dirty="0">
                <a:solidFill>
                  <a:schemeClr val="accent3">
                    <a:lumMod val="50000"/>
                  </a:schemeClr>
                </a:solidFill>
              </a:rPr>
              <a:t>United Nations</a:t>
            </a:r>
            <a:r>
              <a:rPr lang="en-US" dirty="0">
                <a:solidFill>
                  <a:schemeClr val="accent3">
                    <a:lumMod val="50000"/>
                  </a:schemeClr>
                </a:solidFill>
              </a:rPr>
              <a:t>-CSW68</a:t>
            </a:r>
          </a:p>
          <a:p>
            <a:pPr marL="329184" lvl="1" indent="0" defTabSz="658368">
              <a:lnSpc>
                <a:spcPct val="81000"/>
              </a:lnSpc>
              <a:spcBef>
                <a:spcPts val="700"/>
              </a:spcBef>
              <a:buNone/>
              <a:defRPr sz="2520" b="1">
                <a:solidFill>
                  <a:srgbClr val="46551E"/>
                </a:solidFill>
              </a:defRPr>
            </a:pPr>
            <a:r>
              <a:rPr lang="en-US" dirty="0">
                <a:solidFill>
                  <a:schemeClr val="accent3">
                    <a:lumMod val="50000"/>
                  </a:schemeClr>
                </a:solidFill>
              </a:rPr>
              <a:t>	 Commission on the Status of Women was held March 10-22   </a:t>
            </a:r>
          </a:p>
          <a:p>
            <a:pPr marL="329184" lvl="1" indent="0" defTabSz="658368">
              <a:lnSpc>
                <a:spcPct val="81000"/>
              </a:lnSpc>
              <a:spcBef>
                <a:spcPts val="700"/>
              </a:spcBef>
              <a:buNone/>
              <a:defRPr sz="2520" b="1">
                <a:solidFill>
                  <a:srgbClr val="46551E"/>
                </a:solidFill>
              </a:defRPr>
            </a:pPr>
            <a:r>
              <a:rPr lang="en-US" dirty="0">
                <a:solidFill>
                  <a:schemeClr val="accent3">
                    <a:lumMod val="50000"/>
                  </a:schemeClr>
                </a:solidFill>
              </a:rPr>
              <a:t>	 US Women’s Caucus--$25 individual membership</a:t>
            </a:r>
            <a:endParaRPr dirty="0">
              <a:solidFill>
                <a:schemeClr val="accent3">
                  <a:lumMod val="50000"/>
                </a:schemeClr>
              </a:solidFill>
            </a:endParaRPr>
          </a:p>
          <a:p>
            <a:pPr marL="493776" lvl="1" indent="-164592" defTabSz="658368">
              <a:lnSpc>
                <a:spcPct val="81000"/>
              </a:lnSpc>
              <a:spcBef>
                <a:spcPts val="700"/>
              </a:spcBef>
              <a:buFont typeface="Arial"/>
              <a:buBlip>
                <a:blip r:embed="rId2"/>
              </a:buBlip>
              <a:defRPr sz="2520" b="1">
                <a:solidFill>
                  <a:srgbClr val="46551E"/>
                </a:solidFill>
              </a:defRPr>
            </a:pPr>
            <a:r>
              <a:rPr dirty="0">
                <a:solidFill>
                  <a:schemeClr val="accent3">
                    <a:lumMod val="50000"/>
                  </a:schemeClr>
                </a:solidFill>
              </a:rPr>
              <a:t>Council of Europe</a:t>
            </a:r>
          </a:p>
          <a:p>
            <a:pPr marL="493776" lvl="1" indent="-164592" defTabSz="658368">
              <a:lnSpc>
                <a:spcPct val="81000"/>
              </a:lnSpc>
              <a:spcBef>
                <a:spcPts val="700"/>
              </a:spcBef>
              <a:buFont typeface="Arial"/>
              <a:buBlip>
                <a:blip r:embed="rId2"/>
              </a:buBlip>
              <a:defRPr sz="2520" b="1">
                <a:solidFill>
                  <a:srgbClr val="46551E"/>
                </a:solidFill>
              </a:defRPr>
            </a:pPr>
            <a:r>
              <a:rPr dirty="0">
                <a:solidFill>
                  <a:schemeClr val="accent3">
                    <a:lumMod val="50000"/>
                  </a:schemeClr>
                </a:solidFill>
              </a:rPr>
              <a:t>Global advocacy coalitions</a:t>
            </a:r>
          </a:p>
          <a:p>
            <a:pPr marL="164592" indent="-164592" defTabSz="658368">
              <a:lnSpc>
                <a:spcPct val="81000"/>
              </a:lnSpc>
              <a:spcBef>
                <a:spcPts val="700"/>
              </a:spcBef>
              <a:buFont typeface="Arial"/>
              <a:buBlip>
                <a:blip r:embed="rId2"/>
              </a:buBlip>
              <a:defRPr sz="2520" b="1">
                <a:solidFill>
                  <a:srgbClr val="46551E"/>
                </a:solidFill>
              </a:defRPr>
            </a:pPr>
            <a:endParaRPr dirty="0">
              <a:solidFill>
                <a:schemeClr val="accent3">
                  <a:lumMod val="50000"/>
                </a:schemeClr>
              </a:solidFill>
            </a:endParaRPr>
          </a:p>
          <a:p>
            <a:pPr marL="164592" indent="-164592" defTabSz="658368">
              <a:lnSpc>
                <a:spcPct val="81000"/>
              </a:lnSpc>
              <a:spcBef>
                <a:spcPts val="700"/>
              </a:spcBef>
              <a:buFont typeface="Arial"/>
              <a:buBlip>
                <a:blip r:embed="rId2"/>
              </a:buBlip>
              <a:defRPr sz="2520" b="1">
                <a:solidFill>
                  <a:srgbClr val="46551E"/>
                </a:solidFill>
              </a:defRPr>
            </a:pPr>
            <a:r>
              <a:rPr dirty="0">
                <a:solidFill>
                  <a:schemeClr val="accent3">
                    <a:lumMod val="50000"/>
                  </a:schemeClr>
                </a:solidFill>
              </a:rPr>
              <a:t>District/National</a:t>
            </a:r>
          </a:p>
          <a:p>
            <a:pPr marL="493776" lvl="1" indent="-164592" defTabSz="658368">
              <a:lnSpc>
                <a:spcPct val="81000"/>
              </a:lnSpc>
              <a:spcBef>
                <a:spcPts val="700"/>
              </a:spcBef>
              <a:buFont typeface="Arial"/>
              <a:buBlip>
                <a:blip r:embed="rId2"/>
              </a:buBlip>
              <a:defRPr sz="2520" b="1">
                <a:solidFill>
                  <a:srgbClr val="46551E"/>
                </a:solidFill>
              </a:defRPr>
            </a:pPr>
            <a:r>
              <a:rPr dirty="0">
                <a:solidFill>
                  <a:schemeClr val="accent3">
                    <a:lumMod val="50000"/>
                  </a:schemeClr>
                </a:solidFill>
              </a:rPr>
              <a:t>Bring clubs together</a:t>
            </a:r>
          </a:p>
          <a:p>
            <a:pPr marL="493776" lvl="1" indent="-164592" defTabSz="658368">
              <a:lnSpc>
                <a:spcPct val="81000"/>
              </a:lnSpc>
              <a:spcBef>
                <a:spcPts val="700"/>
              </a:spcBef>
              <a:buFont typeface="Arial"/>
              <a:buBlip>
                <a:blip r:embed="rId2"/>
              </a:buBlip>
              <a:defRPr sz="2520" b="1">
                <a:solidFill>
                  <a:srgbClr val="46551E"/>
                </a:solidFill>
              </a:defRPr>
            </a:pPr>
            <a:r>
              <a:rPr dirty="0">
                <a:solidFill>
                  <a:schemeClr val="accent3">
                    <a:lumMod val="50000"/>
                  </a:schemeClr>
                </a:solidFill>
              </a:rPr>
              <a:t>Country-level caucuses/coalitions</a:t>
            </a:r>
            <a:r>
              <a:rPr lang="en-US" dirty="0">
                <a:solidFill>
                  <a:schemeClr val="accent3">
                    <a:lumMod val="50000"/>
                  </a:schemeClr>
                </a:solidFill>
              </a:rPr>
              <a:t>—USA Women’s Caucus</a:t>
            </a:r>
            <a:endParaRPr dirty="0">
              <a:solidFill>
                <a:schemeClr val="accent3">
                  <a:lumMod val="50000"/>
                </a:schemeClr>
              </a:solidFill>
            </a:endParaRPr>
          </a:p>
          <a:p>
            <a:pPr marL="164592" indent="-164592" defTabSz="658368">
              <a:lnSpc>
                <a:spcPct val="81000"/>
              </a:lnSpc>
              <a:spcBef>
                <a:spcPts val="700"/>
              </a:spcBef>
              <a:buFont typeface="Arial"/>
              <a:buBlip>
                <a:blip r:embed="rId2"/>
              </a:buBlip>
              <a:defRPr sz="2520" b="1">
                <a:solidFill>
                  <a:srgbClr val="46551E"/>
                </a:solidFill>
              </a:defRPr>
            </a:pPr>
            <a:endParaRPr dirty="0">
              <a:solidFill>
                <a:schemeClr val="accent3">
                  <a:lumMod val="50000"/>
                </a:schemeClr>
              </a:solidFill>
            </a:endParaRPr>
          </a:p>
          <a:p>
            <a:pPr marL="164592" indent="-164592" defTabSz="658368">
              <a:lnSpc>
                <a:spcPct val="81000"/>
              </a:lnSpc>
              <a:spcBef>
                <a:spcPts val="700"/>
              </a:spcBef>
              <a:buFont typeface="Arial"/>
              <a:buBlip>
                <a:blip r:embed="rId2"/>
              </a:buBlip>
              <a:defRPr sz="2520" b="1">
                <a:solidFill>
                  <a:srgbClr val="46551E"/>
                </a:solidFill>
              </a:defRPr>
            </a:pPr>
            <a:r>
              <a:rPr dirty="0">
                <a:solidFill>
                  <a:schemeClr val="accent3">
                    <a:lumMod val="50000"/>
                  </a:schemeClr>
                </a:solidFill>
              </a:rPr>
              <a:t>Club</a:t>
            </a:r>
          </a:p>
          <a:p>
            <a:pPr marL="493776" lvl="1" indent="-164592" defTabSz="658368">
              <a:lnSpc>
                <a:spcPct val="81000"/>
              </a:lnSpc>
              <a:spcBef>
                <a:spcPts val="700"/>
              </a:spcBef>
              <a:buFont typeface="Arial"/>
              <a:buBlip>
                <a:blip r:embed="rId2"/>
              </a:buBlip>
              <a:defRPr sz="2520" b="1">
                <a:solidFill>
                  <a:srgbClr val="46551E"/>
                </a:solidFill>
              </a:defRPr>
            </a:pPr>
            <a:r>
              <a:rPr dirty="0">
                <a:solidFill>
                  <a:schemeClr val="accent3">
                    <a:lumMod val="50000"/>
                  </a:schemeClr>
                </a:solidFill>
              </a:rPr>
              <a:t>Bring members together</a:t>
            </a:r>
          </a:p>
          <a:p>
            <a:pPr marL="493776" lvl="1" indent="-164592" defTabSz="658368">
              <a:lnSpc>
                <a:spcPct val="81000"/>
              </a:lnSpc>
              <a:spcBef>
                <a:spcPts val="700"/>
              </a:spcBef>
              <a:buFont typeface="Arial"/>
              <a:buBlip>
                <a:blip r:embed="rId2"/>
              </a:buBlip>
              <a:defRPr sz="2520" b="1">
                <a:solidFill>
                  <a:srgbClr val="46551E"/>
                </a:solidFill>
              </a:defRPr>
            </a:pPr>
            <a:r>
              <a:rPr dirty="0">
                <a:solidFill>
                  <a:schemeClr val="accent3">
                    <a:lumMod val="50000"/>
                  </a:schemeClr>
                </a:solidFill>
              </a:rPr>
              <a:t>Identify and act on issues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Title 3"/>
          <p:cNvSpPr txBox="1">
            <a:spLocks noGrp="1"/>
          </p:cNvSpPr>
          <p:nvPr>
            <p:ph type="title"/>
          </p:nvPr>
        </p:nvSpPr>
        <p:spPr>
          <a:xfrm>
            <a:off x="350730" y="276101"/>
            <a:ext cx="8217074" cy="697678"/>
          </a:xfrm>
          <a:prstGeom prst="rect">
            <a:avLst/>
          </a:prstGeom>
        </p:spPr>
        <p:txBody>
          <a:bodyPr>
            <a:normAutofit fontScale="90000"/>
          </a:bodyPr>
          <a:lstStyle>
            <a:lvl1pPr algn="ctr" defTabSz="859492">
              <a:defRPr sz="4136" b="1" spc="-103">
                <a:solidFill>
                  <a:srgbClr val="6F181A"/>
                </a:solidFill>
              </a:defRPr>
            </a:lvl1pPr>
          </a:lstStyle>
          <a:p>
            <a:r>
              <a:rPr dirty="0"/>
              <a:t>Structure of Zonta USA Caucus</a:t>
            </a:r>
          </a:p>
        </p:txBody>
      </p:sp>
      <p:sp>
        <p:nvSpPr>
          <p:cNvPr id="135" name="Content Placeholder 4"/>
          <p:cNvSpPr txBox="1">
            <a:spLocks noGrp="1"/>
          </p:cNvSpPr>
          <p:nvPr>
            <p:ph type="body" idx="1"/>
          </p:nvPr>
        </p:nvSpPr>
        <p:spPr>
          <a:xfrm>
            <a:off x="350729" y="1174243"/>
            <a:ext cx="9959546" cy="5120641"/>
          </a:xfrm>
          <a:prstGeom prst="rect">
            <a:avLst/>
          </a:prstGeom>
        </p:spPr>
        <p:txBody>
          <a:bodyPr>
            <a:normAutofit/>
          </a:bodyPr>
          <a:lstStyle/>
          <a:p>
            <a:pPr marL="340393" indent="-340393" defTabSz="886923">
              <a:lnSpc>
                <a:spcPct val="81000"/>
              </a:lnSpc>
              <a:spcBef>
                <a:spcPts val="1100"/>
              </a:spcBef>
              <a:buBlip>
                <a:blip r:embed="rId2"/>
              </a:buBlip>
              <a:defRPr sz="3395" b="1">
                <a:solidFill>
                  <a:srgbClr val="46551E"/>
                </a:solidFill>
              </a:defRPr>
            </a:pPr>
            <a:r>
              <a:rPr sz="3000" dirty="0"/>
              <a:t>Each district has a representative and an alternate</a:t>
            </a:r>
          </a:p>
          <a:p>
            <a:pPr marL="340393" indent="-340393" defTabSz="886923">
              <a:lnSpc>
                <a:spcPct val="81000"/>
              </a:lnSpc>
              <a:spcBef>
                <a:spcPts val="1100"/>
              </a:spcBef>
              <a:buBlip>
                <a:blip r:embed="rId2"/>
              </a:buBlip>
              <a:defRPr sz="3395" b="1">
                <a:solidFill>
                  <a:srgbClr val="46551E"/>
                </a:solidFill>
              </a:defRPr>
            </a:pPr>
            <a:endParaRPr sz="3000" dirty="0"/>
          </a:p>
          <a:p>
            <a:pPr marL="340393" indent="-340393" defTabSz="886923">
              <a:lnSpc>
                <a:spcPct val="81000"/>
              </a:lnSpc>
              <a:spcBef>
                <a:spcPts val="1100"/>
              </a:spcBef>
              <a:buBlip>
                <a:blip r:embed="rId2"/>
              </a:buBlip>
              <a:defRPr sz="3395" b="1">
                <a:solidFill>
                  <a:srgbClr val="46551E"/>
                </a:solidFill>
              </a:defRPr>
            </a:pPr>
            <a:r>
              <a:rPr sz="3000" dirty="0"/>
              <a:t>Each Caucus member is on a Committee </a:t>
            </a:r>
          </a:p>
          <a:p>
            <a:pPr marL="0" lvl="1" indent="832722" defTabSz="886923">
              <a:lnSpc>
                <a:spcPct val="81000"/>
              </a:lnSpc>
              <a:spcBef>
                <a:spcPts val="1100"/>
              </a:spcBef>
              <a:buSzTx/>
              <a:buNone/>
              <a:defRPr sz="3395" b="1">
                <a:solidFill>
                  <a:srgbClr val="46551E"/>
                </a:solidFill>
              </a:defRPr>
            </a:pPr>
            <a:endParaRPr sz="3000" dirty="0"/>
          </a:p>
          <a:p>
            <a:pPr marL="340393" indent="-340393" defTabSz="886923">
              <a:lnSpc>
                <a:spcPct val="81000"/>
              </a:lnSpc>
              <a:spcBef>
                <a:spcPts val="1100"/>
              </a:spcBef>
              <a:buBlip>
                <a:blip r:embed="rId2"/>
              </a:buBlip>
              <a:defRPr sz="3395" b="1">
                <a:solidFill>
                  <a:srgbClr val="46551E"/>
                </a:solidFill>
              </a:defRPr>
            </a:pPr>
            <a:r>
              <a:rPr lang="en-US" sz="3000" dirty="0"/>
              <a:t>USA </a:t>
            </a:r>
            <a:r>
              <a:rPr sz="3000" dirty="0"/>
              <a:t>Caucus recommends actions and issues statements—the latter is with unanimous approval of U.S. district governors</a:t>
            </a:r>
          </a:p>
          <a:p>
            <a:pPr marL="340393" indent="-340393" defTabSz="886923">
              <a:lnSpc>
                <a:spcPct val="81000"/>
              </a:lnSpc>
              <a:spcBef>
                <a:spcPts val="1100"/>
              </a:spcBef>
              <a:buBlip>
                <a:blip r:embed="rId2"/>
              </a:buBlip>
              <a:defRPr sz="3395" b="1">
                <a:solidFill>
                  <a:srgbClr val="46551E"/>
                </a:solidFill>
              </a:defRPr>
            </a:pPr>
            <a:endParaRPr sz="3000" dirty="0"/>
          </a:p>
          <a:p>
            <a:pPr marL="340393" indent="-340393" defTabSz="886923">
              <a:lnSpc>
                <a:spcPct val="81000"/>
              </a:lnSpc>
              <a:spcBef>
                <a:spcPts val="1100"/>
              </a:spcBef>
              <a:buBlip>
                <a:blip r:embed="rId2"/>
              </a:buBlip>
              <a:defRPr sz="3395" b="1">
                <a:solidFill>
                  <a:srgbClr val="46551E"/>
                </a:solidFill>
              </a:defRPr>
            </a:pPr>
            <a:r>
              <a:rPr sz="3000" dirty="0"/>
              <a:t>Meets monthly except during summer</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Title 3"/>
          <p:cNvSpPr txBox="1">
            <a:spLocks noGrp="1"/>
          </p:cNvSpPr>
          <p:nvPr>
            <p:ph type="title"/>
          </p:nvPr>
        </p:nvSpPr>
        <p:spPr>
          <a:xfrm>
            <a:off x="538619" y="276101"/>
            <a:ext cx="9745249" cy="697678"/>
          </a:xfrm>
          <a:prstGeom prst="rect">
            <a:avLst/>
          </a:prstGeom>
        </p:spPr>
        <p:txBody>
          <a:bodyPr>
            <a:normAutofit fontScale="90000"/>
          </a:bodyPr>
          <a:lstStyle>
            <a:lvl1pPr algn="ctr" defTabSz="859492">
              <a:defRPr sz="4136" b="1" spc="-103">
                <a:solidFill>
                  <a:srgbClr val="6F181A"/>
                </a:solidFill>
              </a:defRPr>
            </a:lvl1pPr>
          </a:lstStyle>
          <a:p>
            <a:r>
              <a:rPr dirty="0"/>
              <a:t>USA Caucus Focus Areas 2022-2024 </a:t>
            </a:r>
          </a:p>
        </p:txBody>
      </p:sp>
      <p:sp>
        <p:nvSpPr>
          <p:cNvPr id="138" name="Content Placeholder 4"/>
          <p:cNvSpPr txBox="1">
            <a:spLocks noGrp="1"/>
          </p:cNvSpPr>
          <p:nvPr>
            <p:ph type="body" idx="1"/>
          </p:nvPr>
        </p:nvSpPr>
        <p:spPr>
          <a:xfrm>
            <a:off x="538619" y="973779"/>
            <a:ext cx="9959546" cy="5120642"/>
          </a:xfrm>
          <a:prstGeom prst="rect">
            <a:avLst/>
          </a:prstGeom>
        </p:spPr>
        <p:txBody>
          <a:bodyPr>
            <a:normAutofit lnSpcReduction="10000"/>
          </a:bodyPr>
          <a:lstStyle/>
          <a:p>
            <a:pPr marL="560069" indent="-514350">
              <a:buBlip>
                <a:blip r:embed="rId2"/>
              </a:buBlip>
              <a:defRPr sz="3500" b="1">
                <a:solidFill>
                  <a:srgbClr val="46551E"/>
                </a:solidFill>
              </a:defRPr>
            </a:pPr>
            <a:r>
              <a:rPr dirty="0"/>
              <a:t>Equal Rights Amendment (ERA)</a:t>
            </a:r>
          </a:p>
          <a:p>
            <a:pPr marL="560069" indent="-514350">
              <a:buBlip>
                <a:blip r:embed="rId2"/>
              </a:buBlip>
              <a:defRPr sz="3500" b="1">
                <a:solidFill>
                  <a:srgbClr val="46551E"/>
                </a:solidFill>
              </a:defRPr>
            </a:pPr>
            <a:r>
              <a:rPr dirty="0"/>
              <a:t>Ending Child Marriage</a:t>
            </a:r>
          </a:p>
          <a:p>
            <a:pPr marL="560069" indent="-514350">
              <a:buBlip>
                <a:blip r:embed="rId2"/>
              </a:buBlip>
              <a:defRPr sz="3500" b="1">
                <a:solidFill>
                  <a:srgbClr val="46551E"/>
                </a:solidFill>
              </a:defRPr>
            </a:pPr>
            <a:r>
              <a:rPr dirty="0"/>
              <a:t>Violence Against Women (including 16 Days and Zonta Says No)</a:t>
            </a:r>
          </a:p>
          <a:p>
            <a:pPr marL="560069" indent="-514350">
              <a:buBlip>
                <a:blip r:embed="rId2"/>
              </a:buBlip>
              <a:defRPr sz="3500" b="1">
                <a:solidFill>
                  <a:srgbClr val="46551E"/>
                </a:solidFill>
              </a:defRPr>
            </a:pPr>
            <a:r>
              <a:rPr dirty="0"/>
              <a:t>Health </a:t>
            </a:r>
          </a:p>
          <a:p>
            <a:pPr marL="560069" indent="-514350">
              <a:buBlip>
                <a:blip r:embed="rId2"/>
              </a:buBlip>
              <a:defRPr sz="3500" b="1">
                <a:solidFill>
                  <a:srgbClr val="46551E"/>
                </a:solidFill>
              </a:defRPr>
            </a:pPr>
            <a:r>
              <a:rPr dirty="0"/>
              <a:t>Leadership in Education, Work, Government</a:t>
            </a:r>
          </a:p>
          <a:p>
            <a:pPr marL="560069" indent="-514350">
              <a:buBlip>
                <a:blip r:embed="rId2"/>
              </a:buBlip>
              <a:defRPr sz="3500" b="1">
                <a:solidFill>
                  <a:srgbClr val="46551E"/>
                </a:solidFill>
              </a:defRPr>
            </a:pPr>
            <a:r>
              <a:rPr dirty="0"/>
              <a:t>Climate Change and Gender Equality (Zonta Says NOW)</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itle 1"/>
          <p:cNvSpPr txBox="1">
            <a:spLocks noGrp="1"/>
          </p:cNvSpPr>
          <p:nvPr>
            <p:ph type="title"/>
          </p:nvPr>
        </p:nvSpPr>
        <p:spPr>
          <a:xfrm>
            <a:off x="538619" y="276101"/>
            <a:ext cx="10146082" cy="697678"/>
          </a:xfrm>
          <a:prstGeom prst="rect">
            <a:avLst/>
          </a:prstGeom>
        </p:spPr>
        <p:txBody>
          <a:bodyPr>
            <a:normAutofit fontScale="90000"/>
          </a:bodyPr>
          <a:lstStyle>
            <a:lvl1pPr defTabSz="859536">
              <a:defRPr sz="4136" b="1" spc="0">
                <a:solidFill>
                  <a:srgbClr val="6F2B10"/>
                </a:solidFill>
              </a:defRPr>
            </a:lvl1pPr>
          </a:lstStyle>
          <a:p>
            <a:r>
              <a:rPr lang="en-US" dirty="0"/>
              <a:t>         </a:t>
            </a:r>
            <a:r>
              <a:rPr dirty="0"/>
              <a:t>ZI Advocacy Focus Areas 2022-2024</a:t>
            </a:r>
          </a:p>
        </p:txBody>
      </p:sp>
      <p:sp>
        <p:nvSpPr>
          <p:cNvPr id="126" name="Content Placeholder 2"/>
          <p:cNvSpPr txBox="1">
            <a:spLocks noGrp="1"/>
          </p:cNvSpPr>
          <p:nvPr>
            <p:ph type="body" idx="1"/>
          </p:nvPr>
        </p:nvSpPr>
        <p:spPr>
          <a:xfrm>
            <a:off x="725155" y="1146235"/>
            <a:ext cx="9959546" cy="5120641"/>
          </a:xfrm>
          <a:prstGeom prst="rect">
            <a:avLst/>
          </a:prstGeom>
        </p:spPr>
        <p:txBody>
          <a:bodyPr>
            <a:normAutofit lnSpcReduction="10000"/>
          </a:bodyPr>
          <a:lstStyle/>
          <a:p>
            <a:pPr marL="0" indent="0" defTabSz="813816">
              <a:spcBef>
                <a:spcPts val="800"/>
              </a:spcBef>
              <a:buSzTx/>
              <a:buFont typeface="Arial"/>
              <a:buNone/>
              <a:defRPr sz="3115" b="1">
                <a:solidFill>
                  <a:srgbClr val="46551E"/>
                </a:solidFill>
              </a:defRPr>
            </a:pPr>
            <a:r>
              <a:rPr dirty="0"/>
              <a:t>Violence against women and girls, including child marriage, domestic violence and cyber violence</a:t>
            </a:r>
          </a:p>
          <a:p>
            <a:pPr marL="0" indent="0" defTabSz="813816">
              <a:spcBef>
                <a:spcPts val="800"/>
              </a:spcBef>
              <a:buSzTx/>
              <a:buFont typeface="Arial"/>
              <a:buNone/>
              <a:defRPr sz="3115" b="1">
                <a:solidFill>
                  <a:srgbClr val="46551E"/>
                </a:solidFill>
              </a:defRPr>
            </a:pPr>
            <a:endParaRPr dirty="0"/>
          </a:p>
          <a:p>
            <a:pPr marL="0" indent="0" defTabSz="813816">
              <a:spcBef>
                <a:spcPts val="800"/>
              </a:spcBef>
              <a:buSzTx/>
              <a:buFont typeface="Arial"/>
              <a:buNone/>
              <a:defRPr sz="3115" b="1">
                <a:solidFill>
                  <a:srgbClr val="46551E"/>
                </a:solidFill>
              </a:defRPr>
            </a:pPr>
            <a:r>
              <a:rPr dirty="0"/>
              <a:t>Climate change and its impacts on women</a:t>
            </a:r>
          </a:p>
          <a:p>
            <a:pPr marL="203454" indent="-203454" defTabSz="813816">
              <a:spcBef>
                <a:spcPts val="800"/>
              </a:spcBef>
              <a:buFont typeface="Arial"/>
              <a:buBlip>
                <a:blip r:embed="rId2"/>
              </a:buBlip>
              <a:defRPr sz="3115" b="1">
                <a:solidFill>
                  <a:srgbClr val="46551E"/>
                </a:solidFill>
              </a:defRPr>
            </a:pPr>
            <a:endParaRPr dirty="0"/>
          </a:p>
          <a:p>
            <a:pPr marL="0" indent="0" defTabSz="813816">
              <a:spcBef>
                <a:spcPts val="800"/>
              </a:spcBef>
              <a:buSzTx/>
              <a:buFont typeface="Arial"/>
              <a:buNone/>
              <a:defRPr sz="3115" b="1">
                <a:solidFill>
                  <a:srgbClr val="46551E"/>
                </a:solidFill>
              </a:defRPr>
            </a:pPr>
            <a:r>
              <a:rPr dirty="0"/>
              <a:t>Women in the workplace:</a:t>
            </a:r>
          </a:p>
          <a:p>
            <a:pPr marL="203454" indent="-203454" defTabSz="813816">
              <a:spcBef>
                <a:spcPts val="800"/>
              </a:spcBef>
              <a:buFont typeface="Arial"/>
              <a:buBlip>
                <a:blip r:embed="rId2"/>
              </a:buBlip>
              <a:defRPr sz="3115" b="1">
                <a:solidFill>
                  <a:srgbClr val="46551E"/>
                </a:solidFill>
              </a:defRPr>
            </a:pPr>
            <a:r>
              <a:rPr dirty="0"/>
              <a:t>Equal pay</a:t>
            </a:r>
          </a:p>
          <a:p>
            <a:pPr marL="203454" indent="-203454" defTabSz="813816">
              <a:spcBef>
                <a:spcPts val="800"/>
              </a:spcBef>
              <a:buFont typeface="Arial"/>
              <a:buBlip>
                <a:blip r:embed="rId2"/>
              </a:buBlip>
              <a:defRPr sz="3115" b="1">
                <a:solidFill>
                  <a:srgbClr val="46551E"/>
                </a:solidFill>
              </a:defRPr>
            </a:pPr>
            <a:r>
              <a:rPr dirty="0"/>
              <a:t>Women in board rooms</a:t>
            </a:r>
          </a:p>
          <a:p>
            <a:pPr marL="203454" indent="-203454" defTabSz="813816">
              <a:spcBef>
                <a:spcPts val="800"/>
              </a:spcBef>
              <a:buFont typeface="Arial"/>
              <a:buBlip>
                <a:blip r:embed="rId2"/>
              </a:buBlip>
              <a:defRPr sz="3115" b="1">
                <a:solidFill>
                  <a:srgbClr val="46551E"/>
                </a:solidFill>
              </a:defRPr>
            </a:pPr>
            <a:r>
              <a:rPr dirty="0"/>
              <a:t>Women’s leadership in under-represented industries</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Title 3"/>
          <p:cNvSpPr txBox="1">
            <a:spLocks noGrp="1"/>
          </p:cNvSpPr>
          <p:nvPr>
            <p:ph type="title"/>
          </p:nvPr>
        </p:nvSpPr>
        <p:spPr>
          <a:xfrm>
            <a:off x="538619" y="276101"/>
            <a:ext cx="8668011" cy="697678"/>
          </a:xfrm>
          <a:prstGeom prst="rect">
            <a:avLst/>
          </a:prstGeom>
        </p:spPr>
        <p:txBody>
          <a:bodyPr>
            <a:normAutofit fontScale="90000"/>
          </a:bodyPr>
          <a:lstStyle>
            <a:lvl1pPr defTabSz="859536">
              <a:defRPr sz="4136" b="1" spc="0">
                <a:solidFill>
                  <a:srgbClr val="6F181A"/>
                </a:solidFill>
              </a:defRPr>
            </a:lvl1pPr>
          </a:lstStyle>
          <a:p>
            <a:r>
              <a:rPr lang="en-US" dirty="0"/>
              <a:t>          </a:t>
            </a:r>
            <a:r>
              <a:rPr dirty="0"/>
              <a:t>ZI’s Suggested Club Goals</a:t>
            </a:r>
          </a:p>
        </p:txBody>
      </p:sp>
      <p:sp>
        <p:nvSpPr>
          <p:cNvPr id="129" name="Content Placeholder 4"/>
          <p:cNvSpPr txBox="1">
            <a:spLocks noGrp="1"/>
          </p:cNvSpPr>
          <p:nvPr>
            <p:ph type="body" idx="1"/>
          </p:nvPr>
        </p:nvSpPr>
        <p:spPr>
          <a:xfrm>
            <a:off x="538619" y="973779"/>
            <a:ext cx="9959546" cy="5120641"/>
          </a:xfrm>
          <a:prstGeom prst="rect">
            <a:avLst/>
          </a:prstGeom>
        </p:spPr>
        <p:txBody>
          <a:bodyPr>
            <a:normAutofit lnSpcReduction="10000"/>
          </a:bodyPr>
          <a:lstStyle/>
          <a:p>
            <a:pPr marL="228600" indent="-228600" defTabSz="914400">
              <a:spcBef>
                <a:spcPts val="1000"/>
              </a:spcBef>
              <a:buFont typeface="Arial"/>
              <a:buBlip>
                <a:blip r:embed="rId2"/>
              </a:buBlip>
              <a:defRPr sz="3500" b="1">
                <a:solidFill>
                  <a:srgbClr val="46551E"/>
                </a:solidFill>
              </a:defRPr>
            </a:pPr>
            <a:r>
              <a:rPr dirty="0"/>
              <a:t>Select one cause to focus on to impact local or federal laws and regulations on behalf of women and girls.</a:t>
            </a:r>
          </a:p>
          <a:p>
            <a:pPr marL="228600" indent="-228600" defTabSz="914400">
              <a:spcBef>
                <a:spcPts val="1000"/>
              </a:spcBef>
              <a:buFont typeface="Arial"/>
              <a:buBlip>
                <a:blip r:embed="rId2"/>
              </a:buBlip>
              <a:defRPr sz="3500" b="1">
                <a:solidFill>
                  <a:srgbClr val="46551E"/>
                </a:solidFill>
              </a:defRPr>
            </a:pPr>
            <a:r>
              <a:rPr dirty="0"/>
              <a:t>Plan two big actions for the year</a:t>
            </a:r>
          </a:p>
          <a:p>
            <a:pPr marL="685800" lvl="1" indent="-228600" defTabSz="914400">
              <a:spcBef>
                <a:spcPts val="1000"/>
              </a:spcBef>
              <a:buFont typeface="Arial"/>
              <a:buBlip>
                <a:blip r:embed="rId2"/>
              </a:buBlip>
              <a:defRPr sz="3500" b="1">
                <a:solidFill>
                  <a:srgbClr val="46551E"/>
                </a:solidFill>
              </a:defRPr>
            </a:pPr>
            <a:r>
              <a:rPr dirty="0"/>
              <a:t>Participate in an action to combat GBV-the 16 Days of Activism Campaign</a:t>
            </a:r>
          </a:p>
          <a:p>
            <a:pPr marL="685800" lvl="1" indent="-228600" defTabSz="914400">
              <a:spcBef>
                <a:spcPts val="1000"/>
              </a:spcBef>
              <a:buFont typeface="Arial"/>
              <a:buBlip>
                <a:blip r:embed="rId2"/>
              </a:buBlip>
              <a:defRPr sz="3500" b="1">
                <a:solidFill>
                  <a:srgbClr val="46551E"/>
                </a:solidFill>
              </a:defRPr>
            </a:pPr>
            <a:r>
              <a:rPr dirty="0" err="1"/>
              <a:t>Zonta</a:t>
            </a:r>
            <a:r>
              <a:rPr dirty="0"/>
              <a:t> Rose Day, March 8—week of International Women’s Day—global week of action.</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16 Days of Activism Against GBV"/>
          <p:cNvSpPr txBox="1">
            <a:spLocks noGrp="1"/>
          </p:cNvSpPr>
          <p:nvPr>
            <p:ph type="title"/>
          </p:nvPr>
        </p:nvSpPr>
        <p:spPr>
          <a:xfrm>
            <a:off x="237996" y="434440"/>
            <a:ext cx="9532306" cy="697677"/>
          </a:xfrm>
          <a:prstGeom prst="rect">
            <a:avLst/>
          </a:prstGeom>
        </p:spPr>
        <p:txBody>
          <a:bodyPr>
            <a:normAutofit fontScale="90000"/>
          </a:bodyPr>
          <a:lstStyle>
            <a:lvl1pPr defTabSz="859492">
              <a:defRPr sz="4136" b="1" spc="-77">
                <a:solidFill>
                  <a:srgbClr val="6F181A"/>
                </a:solidFill>
              </a:defRPr>
            </a:lvl1pPr>
          </a:lstStyle>
          <a:p>
            <a:r>
              <a:rPr lang="en-US" dirty="0"/>
              <a:t>             </a:t>
            </a:r>
            <a:r>
              <a:rPr dirty="0"/>
              <a:t>16 Days of Activism Against GBV</a:t>
            </a:r>
          </a:p>
        </p:txBody>
      </p:sp>
      <p:sp>
        <p:nvSpPr>
          <p:cNvPr id="132" name="November 25-December 10…"/>
          <p:cNvSpPr txBox="1">
            <a:spLocks noGrp="1"/>
          </p:cNvSpPr>
          <p:nvPr>
            <p:ph type="body" idx="1"/>
          </p:nvPr>
        </p:nvSpPr>
        <p:spPr>
          <a:xfrm>
            <a:off x="704674" y="1302918"/>
            <a:ext cx="9959546" cy="5120642"/>
          </a:xfrm>
          <a:prstGeom prst="rect">
            <a:avLst/>
          </a:prstGeom>
        </p:spPr>
        <p:txBody>
          <a:bodyPr>
            <a:normAutofit fontScale="92500" lnSpcReduction="10000"/>
          </a:bodyPr>
          <a:lstStyle/>
          <a:p>
            <a:pPr marL="685800" lvl="1" indent="-228600" defTabSz="914400">
              <a:spcBef>
                <a:spcPts val="1000"/>
              </a:spcBef>
              <a:buFont typeface="Arial"/>
              <a:buBlip>
                <a:blip r:embed="rId2"/>
              </a:buBlip>
              <a:defRPr sz="3500" b="1">
                <a:solidFill>
                  <a:srgbClr val="46551E"/>
                </a:solidFill>
              </a:defRPr>
            </a:pPr>
            <a:r>
              <a:rPr dirty="0"/>
              <a:t>November 25-December 10</a:t>
            </a:r>
          </a:p>
          <a:p>
            <a:pPr marL="685800" lvl="1" indent="-228600" defTabSz="914400">
              <a:spcBef>
                <a:spcPts val="1000"/>
              </a:spcBef>
              <a:buFont typeface="Arial"/>
              <a:buBlip>
                <a:blip r:embed="rId2"/>
              </a:buBlip>
              <a:defRPr sz="3500" b="1">
                <a:solidFill>
                  <a:srgbClr val="46551E"/>
                </a:solidFill>
              </a:defRPr>
            </a:pPr>
            <a:r>
              <a:rPr dirty="0"/>
              <a:t>Launched by the Center for Women’s Global Leadership (CWGL) at Rutgers University</a:t>
            </a:r>
          </a:p>
          <a:p>
            <a:pPr marL="685800" lvl="1" indent="-228600" defTabSz="914400">
              <a:spcBef>
                <a:spcPts val="1000"/>
              </a:spcBef>
              <a:buFont typeface="Arial"/>
              <a:buBlip>
                <a:blip r:embed="rId2"/>
              </a:buBlip>
              <a:defRPr sz="3500" b="1">
                <a:solidFill>
                  <a:srgbClr val="46551E"/>
                </a:solidFill>
              </a:defRPr>
            </a:pPr>
            <a:r>
              <a:rPr dirty="0"/>
              <a:t>Adopted by UN Women and ZI</a:t>
            </a:r>
          </a:p>
          <a:p>
            <a:pPr marL="685800" lvl="1" indent="-228600" defTabSz="914400">
              <a:spcBef>
                <a:spcPts val="1000"/>
              </a:spcBef>
              <a:buFont typeface="Arial"/>
              <a:buBlip>
                <a:blip r:embed="rId2"/>
              </a:buBlip>
              <a:defRPr sz="3500" b="1">
                <a:solidFill>
                  <a:srgbClr val="46551E"/>
                </a:solidFill>
              </a:defRPr>
            </a:pPr>
            <a:r>
              <a:rPr dirty="0"/>
              <a:t>Orange theme and activities</a:t>
            </a:r>
            <a:r>
              <a:rPr lang="en-US" dirty="0"/>
              <a:t>—Orange the World and </a:t>
            </a:r>
            <a:r>
              <a:rPr lang="en-US" dirty="0" err="1"/>
              <a:t>Zonta</a:t>
            </a:r>
            <a:r>
              <a:rPr lang="en-US" dirty="0"/>
              <a:t> Says No</a:t>
            </a:r>
            <a:endParaRPr dirty="0"/>
          </a:p>
          <a:p>
            <a:pPr marL="685800" lvl="1" indent="-228600" defTabSz="914400">
              <a:spcBef>
                <a:spcPts val="1000"/>
              </a:spcBef>
              <a:buFont typeface="Arial"/>
              <a:buBlip>
                <a:blip r:embed="rId2"/>
              </a:buBlip>
              <a:defRPr sz="3500" b="1">
                <a:solidFill>
                  <a:srgbClr val="46551E"/>
                </a:solidFill>
              </a:defRPr>
            </a:pPr>
            <a:r>
              <a:rPr dirty="0"/>
              <a:t>Timing</a:t>
            </a:r>
            <a:r>
              <a:rPr lang="en-US" dirty="0"/>
              <a:t>- begins on the International Day for the Elimination of Violence Against Women and ends on Human Rights Day.</a:t>
            </a:r>
          </a:p>
          <a:p>
            <a:pPr marL="685800" lvl="1" indent="-228600" defTabSz="914400">
              <a:spcBef>
                <a:spcPts val="1000"/>
              </a:spcBef>
              <a:buFont typeface="Arial"/>
              <a:buBlip>
                <a:blip r:embed="rId2"/>
              </a:buBlip>
              <a:defRPr sz="3500" b="1">
                <a:solidFill>
                  <a:srgbClr val="46551E"/>
                </a:solidFill>
              </a:defRPr>
            </a:pPr>
            <a:r>
              <a:rPr lang="en-US" dirty="0"/>
              <a:t>Plan early for your activities!</a:t>
            </a:r>
            <a:endParaRPr dirty="0"/>
          </a:p>
        </p:txBody>
      </p:sp>
    </p:spTree>
  </p:cSld>
  <p:clrMapOvr>
    <a:masterClrMapping/>
  </p:clrMapOvr>
  <p:transition spd="med"/>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Frame">
  <a:themeElements>
    <a:clrScheme name="Frame">
      <a:dk1>
        <a:srgbClr val="000000"/>
      </a:dk1>
      <a:lt1>
        <a:srgbClr val="FFFFFF"/>
      </a:lt1>
      <a:dk2>
        <a:srgbClr val="A7A7A7"/>
      </a:dk2>
      <a:lt2>
        <a:srgbClr val="535353"/>
      </a:lt2>
      <a:accent1>
        <a:srgbClr val="40BAD2"/>
      </a:accent1>
      <a:accent2>
        <a:srgbClr val="FAB900"/>
      </a:accent2>
      <a:accent3>
        <a:srgbClr val="90BB23"/>
      </a:accent3>
      <a:accent4>
        <a:srgbClr val="EE7008"/>
      </a:accent4>
      <a:accent5>
        <a:srgbClr val="1AB39F"/>
      </a:accent5>
      <a:accent6>
        <a:srgbClr val="D5393D"/>
      </a:accent6>
      <a:hlink>
        <a:srgbClr val="0000FF"/>
      </a:hlink>
      <a:folHlink>
        <a:srgbClr val="FF00FF"/>
      </a:folHlink>
    </a:clrScheme>
    <a:fontScheme name="Frame">
      <a:majorFont>
        <a:latin typeface="Helvetica"/>
        <a:ea typeface="Helvetica"/>
        <a:cs typeface="Helvetica"/>
      </a:majorFont>
      <a:minorFont>
        <a:latin typeface="Calibri"/>
        <a:ea typeface="Calibri"/>
        <a:cs typeface="Calibri"/>
      </a:minorFont>
    </a:fontScheme>
    <a:fmtScheme name="Fra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0795" cap="flat">
          <a:solidFill>
            <a:schemeClr val="accent1"/>
          </a:solidFill>
          <a:prstDash val="solid"/>
          <a:round/>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0795"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Facet</Template>
  <TotalTime>7775</TotalTime>
  <Words>1275</Words>
  <Application>Microsoft Office PowerPoint</Application>
  <PresentationFormat>Widescreen</PresentationFormat>
  <Paragraphs>137</Paragraphs>
  <Slides>20</Slides>
  <Notes>3</Notes>
  <HiddenSlides>0</HiddenSlides>
  <MMClips>1</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Gotham Narrow SSm A</vt:lpstr>
      <vt:lpstr>Telegraf</vt:lpstr>
      <vt:lpstr>Trebuchet MS</vt:lpstr>
      <vt:lpstr>verdana</vt:lpstr>
      <vt:lpstr>Wingdings 3</vt:lpstr>
      <vt:lpstr>Facet</vt:lpstr>
      <vt:lpstr>            Zonta Advocacy</vt:lpstr>
      <vt:lpstr>What is Zonta advocacy?</vt:lpstr>
      <vt:lpstr>Political vs Partisan</vt:lpstr>
      <vt:lpstr> How do we Zontians advocate? </vt:lpstr>
      <vt:lpstr>Structure of Zonta USA Caucus</vt:lpstr>
      <vt:lpstr>USA Caucus Focus Areas 2022-2024 </vt:lpstr>
      <vt:lpstr>         ZI Advocacy Focus Areas 2022-2024</vt:lpstr>
      <vt:lpstr>          ZI’s Suggested Club Goals</vt:lpstr>
      <vt:lpstr>             16 Days of Activism Against GBV</vt:lpstr>
      <vt:lpstr> Rose Day/International Women’s Day</vt:lpstr>
      <vt:lpstr>      Difference Between Service and Advocacy</vt:lpstr>
      <vt:lpstr>What Can You Do As an Individual?</vt:lpstr>
      <vt:lpstr>   What Can You Do as an Advocacy Rep?   Educate Members on Advocacy</vt:lpstr>
      <vt:lpstr>What You/Your Club Can Do to Raise Awareness within Your Club</vt:lpstr>
      <vt:lpstr>What Can/Your Club Do to Raise Awareness Within Your Community </vt:lpstr>
      <vt:lpstr>    What You/Your Club Can Do to Influence Passage and Implementation of Laws</vt:lpstr>
      <vt:lpstr> Advocating with Different levels of Government</vt:lpstr>
      <vt:lpstr>  Strategic Tips for Advocacy</vt:lpstr>
      <vt:lpstr> ERA Petition</vt:lpstr>
      <vt:lpstr>Sign 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Zonta Advocacy</dc:title>
  <dc:creator>Owner</dc:creator>
  <cp:lastModifiedBy>Tania Hughes-Kremers</cp:lastModifiedBy>
  <cp:revision>13</cp:revision>
  <dcterms:modified xsi:type="dcterms:W3CDTF">2024-04-20T15:39:46Z</dcterms:modified>
</cp:coreProperties>
</file>